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Lst>
  <p:notesMasterIdLst>
    <p:notesMasterId r:id="rId107"/>
  </p:notesMasterIdLst>
  <p:handoutMasterIdLst>
    <p:handoutMasterId r:id="rId108"/>
  </p:handoutMasterIdLst>
  <p:sldIdLst>
    <p:sldId id="320" r:id="rId3"/>
    <p:sldId id="569" r:id="rId4"/>
    <p:sldId id="568" r:id="rId5"/>
    <p:sldId id="588" r:id="rId6"/>
    <p:sldId id="589" r:id="rId7"/>
    <p:sldId id="590" r:id="rId8"/>
    <p:sldId id="591" r:id="rId9"/>
    <p:sldId id="592" r:id="rId10"/>
    <p:sldId id="337" r:id="rId11"/>
    <p:sldId id="335" r:id="rId12"/>
    <p:sldId id="336" r:id="rId13"/>
    <p:sldId id="379" r:id="rId14"/>
    <p:sldId id="604" r:id="rId15"/>
    <p:sldId id="548" r:id="rId16"/>
    <p:sldId id="549" r:id="rId17"/>
    <p:sldId id="493" r:id="rId18"/>
    <p:sldId id="550" r:id="rId19"/>
    <p:sldId id="495" r:id="rId20"/>
    <p:sldId id="496" r:id="rId21"/>
    <p:sldId id="401" r:id="rId22"/>
    <p:sldId id="402" r:id="rId23"/>
    <p:sldId id="403" r:id="rId24"/>
    <p:sldId id="404" r:id="rId25"/>
    <p:sldId id="405" r:id="rId26"/>
    <p:sldId id="406" r:id="rId27"/>
    <p:sldId id="529" r:id="rId28"/>
    <p:sldId id="530" r:id="rId29"/>
    <p:sldId id="601" r:id="rId30"/>
    <p:sldId id="531" r:id="rId31"/>
    <p:sldId id="338" r:id="rId32"/>
    <p:sldId id="339" r:id="rId33"/>
    <p:sldId id="340" r:id="rId34"/>
    <p:sldId id="572" r:id="rId35"/>
    <p:sldId id="570" r:id="rId36"/>
    <p:sldId id="602" r:id="rId37"/>
    <p:sldId id="346" r:id="rId38"/>
    <p:sldId id="342" r:id="rId39"/>
    <p:sldId id="327" r:id="rId40"/>
    <p:sldId id="343" r:id="rId41"/>
    <p:sldId id="573" r:id="rId42"/>
    <p:sldId id="574" r:id="rId43"/>
    <p:sldId id="599" r:id="rId44"/>
    <p:sldId id="600" r:id="rId45"/>
    <p:sldId id="603" r:id="rId46"/>
    <p:sldId id="545" r:id="rId47"/>
    <p:sldId id="546" r:id="rId48"/>
    <p:sldId id="575" r:id="rId49"/>
    <p:sldId id="576" r:id="rId50"/>
    <p:sldId id="577" r:id="rId51"/>
    <p:sldId id="578" r:id="rId52"/>
    <p:sldId id="579" r:id="rId53"/>
    <p:sldId id="580" r:id="rId54"/>
    <p:sldId id="516" r:id="rId55"/>
    <p:sldId id="562" r:id="rId56"/>
    <p:sldId id="581" r:id="rId57"/>
    <p:sldId id="517" r:id="rId58"/>
    <p:sldId id="518" r:id="rId59"/>
    <p:sldId id="519" r:id="rId60"/>
    <p:sldId id="520" r:id="rId61"/>
    <p:sldId id="521" r:id="rId62"/>
    <p:sldId id="582" r:id="rId63"/>
    <p:sldId id="593" r:id="rId64"/>
    <p:sldId id="594" r:id="rId65"/>
    <p:sldId id="595" r:id="rId66"/>
    <p:sldId id="596" r:id="rId67"/>
    <p:sldId id="597" r:id="rId68"/>
    <p:sldId id="598" r:id="rId69"/>
    <p:sldId id="420" r:id="rId70"/>
    <p:sldId id="555" r:id="rId71"/>
    <p:sldId id="556" r:id="rId72"/>
    <p:sldId id="557" r:id="rId73"/>
    <p:sldId id="361" r:id="rId74"/>
    <p:sldId id="558" r:id="rId75"/>
    <p:sldId id="559" r:id="rId76"/>
    <p:sldId id="560" r:id="rId77"/>
    <p:sldId id="561" r:id="rId78"/>
    <p:sldId id="583" r:id="rId79"/>
    <p:sldId id="584" r:id="rId80"/>
    <p:sldId id="585" r:id="rId81"/>
    <p:sldId id="479" r:id="rId82"/>
    <p:sldId id="471" r:id="rId83"/>
    <p:sldId id="510" r:id="rId84"/>
    <p:sldId id="532" r:id="rId85"/>
    <p:sldId id="563" r:id="rId86"/>
    <p:sldId id="564" r:id="rId87"/>
    <p:sldId id="539" r:id="rId88"/>
    <p:sldId id="565" r:id="rId89"/>
    <p:sldId id="536" r:id="rId90"/>
    <p:sldId id="566" r:id="rId91"/>
    <p:sldId id="567" r:id="rId92"/>
    <p:sldId id="586" r:id="rId93"/>
    <p:sldId id="587" r:id="rId94"/>
    <p:sldId id="523" r:id="rId95"/>
    <p:sldId id="524" r:id="rId96"/>
    <p:sldId id="552" r:id="rId97"/>
    <p:sldId id="553" r:id="rId98"/>
    <p:sldId id="554" r:id="rId99"/>
    <p:sldId id="525" r:id="rId100"/>
    <p:sldId id="527" r:id="rId101"/>
    <p:sldId id="500" r:id="rId102"/>
    <p:sldId id="541" r:id="rId103"/>
    <p:sldId id="462" r:id="rId104"/>
    <p:sldId id="460" r:id="rId105"/>
    <p:sldId id="408"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Smith, FASPE" initials="BSF" lastIdx="7" clrIdx="0">
    <p:extLst>
      <p:ext uri="{19B8F6BF-5375-455C-9EA6-DF929625EA0E}">
        <p15:presenceInfo xmlns:p15="http://schemas.microsoft.com/office/powerpoint/2012/main" userId="c4fabd02-06c3-46f2-862a-a8de805e00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16"/>
    <a:srgbClr val="1C6FA9"/>
    <a:srgbClr val="F19D00"/>
    <a:srgbClr val="F19D19"/>
    <a:srgbClr val="000000"/>
    <a:srgbClr val="72649D"/>
    <a:srgbClr val="D4D4D4"/>
    <a:srgbClr val="FFFFFF"/>
    <a:srgbClr val="B0B0B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4"/>
    <p:restoredTop sz="86509"/>
  </p:normalViewPr>
  <p:slideViewPr>
    <p:cSldViewPr snapToGrid="0" snapToObjects="1">
      <p:cViewPr varScale="1">
        <p:scale>
          <a:sx n="93" d="100"/>
          <a:sy n="93" d="100"/>
        </p:scale>
        <p:origin x="1600" y="200"/>
      </p:cViewPr>
      <p:guideLst>
        <p:guide orient="horz" pos="1152"/>
        <p:guide pos="600"/>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notesMaster" Target="notesMasters/notes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handoutMaster" Target="handoutMasters/handout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all" spc="120" normalizeH="0" baseline="0">
                <a:solidFill>
                  <a:schemeClr val="tx1">
                    <a:lumMod val="65000"/>
                    <a:lumOff val="35000"/>
                  </a:schemeClr>
                </a:solidFill>
                <a:latin typeface="Avenir Book" panose="02000503020000020003" pitchFamily="2" charset="0"/>
                <a:ea typeface="+mn-ea"/>
                <a:cs typeface="+mn-cs"/>
              </a:defRPr>
            </a:pPr>
            <a:r>
              <a:rPr lang="en-US" sz="1800" dirty="0">
                <a:solidFill>
                  <a:schemeClr val="bg1">
                    <a:lumMod val="75000"/>
                  </a:schemeClr>
                </a:solidFill>
              </a:rPr>
              <a:t>Chapter Meetings 4/2021-4/2022</a:t>
            </a:r>
          </a:p>
        </c:rich>
      </c:tx>
      <c:layout>
        <c:manualLayout>
          <c:xMode val="edge"/>
          <c:yMode val="edge"/>
          <c:x val="0.17734143579551656"/>
          <c:y val="0"/>
        </c:manualLayout>
      </c:layout>
      <c:overlay val="0"/>
      <c:spPr>
        <a:noFill/>
        <a:ln>
          <a:noFill/>
        </a:ln>
        <a:effectLst/>
      </c:spPr>
      <c:txPr>
        <a:bodyPr rot="0" spcFirstLastPara="1" vertOverflow="ellipsis" vert="horz" wrap="square" anchor="ctr" anchorCtr="1"/>
        <a:lstStyle/>
        <a:p>
          <a:pPr>
            <a:defRPr sz="2128" b="0" i="0" u="none" strike="noStrike" kern="1200" cap="all" spc="120" normalizeH="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Held</c:v>
                </c:pt>
              </c:strCache>
            </c:strRef>
          </c:tx>
          <c:spPr>
            <a:solidFill>
              <a:srgbClr val="466AA5"/>
            </a:solidFill>
            <a:ln w="73025">
              <a:solidFill>
                <a:srgbClr val="466AA5"/>
              </a:solidFill>
            </a:ln>
            <a:effectLst/>
          </c:spPr>
          <c:invertIfNegative val="0"/>
          <c:dPt>
            <c:idx val="0"/>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1-962E-AF4B-B1CF-32FB3BB7459F}"/>
              </c:ext>
            </c:extLst>
          </c:dPt>
          <c:dPt>
            <c:idx val="1"/>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3-962E-AF4B-B1CF-32FB3BB7459F}"/>
              </c:ext>
            </c:extLst>
          </c:dPt>
          <c:dPt>
            <c:idx val="2"/>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5-962E-AF4B-B1CF-32FB3BB7459F}"/>
              </c:ext>
            </c:extLst>
          </c:dPt>
          <c:dPt>
            <c:idx val="3"/>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7-962E-AF4B-B1CF-32FB3BB7459F}"/>
              </c:ext>
            </c:extLst>
          </c:dPt>
          <c:dPt>
            <c:idx val="4"/>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9-962E-AF4B-B1CF-32FB3BB7459F}"/>
              </c:ext>
            </c:extLst>
          </c:dPt>
          <c:dPt>
            <c:idx val="5"/>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B-962E-AF4B-B1CF-32FB3BB7459F}"/>
              </c:ext>
            </c:extLst>
          </c:dPt>
          <c:dPt>
            <c:idx val="6"/>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D-962E-AF4B-B1CF-32FB3BB7459F}"/>
              </c:ext>
            </c:extLst>
          </c:dPt>
          <c:dPt>
            <c:idx val="7"/>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0F-962E-AF4B-B1CF-32FB3BB7459F}"/>
              </c:ext>
            </c:extLst>
          </c:dPt>
          <c:dPt>
            <c:idx val="8"/>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11-962E-AF4B-B1CF-32FB3BB7459F}"/>
              </c:ext>
            </c:extLst>
          </c:dPt>
          <c:dPt>
            <c:idx val="9"/>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13-962E-AF4B-B1CF-32FB3BB7459F}"/>
              </c:ext>
            </c:extLst>
          </c:dPt>
          <c:dPt>
            <c:idx val="10"/>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15-962E-AF4B-B1CF-32FB3BB7459F}"/>
              </c:ext>
            </c:extLst>
          </c:dPt>
          <c:dPt>
            <c:idx val="11"/>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17-962E-AF4B-B1CF-32FB3BB7459F}"/>
              </c:ext>
            </c:extLst>
          </c:dPt>
          <c:dPt>
            <c:idx val="12"/>
            <c:invertIfNegative val="0"/>
            <c:bubble3D val="0"/>
            <c:spPr>
              <a:solidFill>
                <a:srgbClr val="466AA5"/>
              </a:solidFill>
              <a:ln w="73025">
                <a:solidFill>
                  <a:srgbClr val="466AA5"/>
                </a:solidFill>
              </a:ln>
              <a:effectLst/>
            </c:spPr>
            <c:extLst>
              <c:ext xmlns:c16="http://schemas.microsoft.com/office/drawing/2014/chart" uri="{C3380CC4-5D6E-409C-BE32-E72D297353CC}">
                <c16:uniqueId val="{00000019-962E-AF4B-B1CF-32FB3BB7459F}"/>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venir Book" panose="02000503020000020003"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Sheet1!$A$2:$A$14</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Sheet1!$B$2:$B$14</c:f>
              <c:numCache>
                <c:formatCode>General</c:formatCode>
                <c:ptCount val="13"/>
                <c:pt idx="0">
                  <c:v>39</c:v>
                </c:pt>
                <c:pt idx="1">
                  <c:v>30</c:v>
                </c:pt>
                <c:pt idx="2">
                  <c:v>12</c:v>
                </c:pt>
                <c:pt idx="3">
                  <c:v>1</c:v>
                </c:pt>
                <c:pt idx="4">
                  <c:v>3</c:v>
                </c:pt>
                <c:pt idx="5">
                  <c:v>9</c:v>
                </c:pt>
                <c:pt idx="6">
                  <c:v>13</c:v>
                </c:pt>
                <c:pt idx="7">
                  <c:v>12</c:v>
                </c:pt>
                <c:pt idx="8">
                  <c:v>8</c:v>
                </c:pt>
                <c:pt idx="9">
                  <c:v>13</c:v>
                </c:pt>
                <c:pt idx="10">
                  <c:v>14</c:v>
                </c:pt>
                <c:pt idx="11">
                  <c:v>4</c:v>
                </c:pt>
                <c:pt idx="12">
                  <c:v>2</c:v>
                </c:pt>
              </c:numCache>
            </c:numRef>
          </c:val>
          <c:extLst>
            <c:ext xmlns:c16="http://schemas.microsoft.com/office/drawing/2014/chart" uri="{C3380CC4-5D6E-409C-BE32-E72D297353CC}">
              <c16:uniqueId val="{0000001A-962E-AF4B-B1CF-32FB3BB7459F}"/>
            </c:ext>
          </c:extLst>
        </c:ser>
        <c:dLbls>
          <c:dLblPos val="outEnd"/>
          <c:showLegendKey val="0"/>
          <c:showVal val="1"/>
          <c:showCatName val="0"/>
          <c:showSerName val="0"/>
          <c:showPercent val="0"/>
          <c:showBubbleSize val="0"/>
        </c:dLbls>
        <c:gapWidth val="444"/>
        <c:overlap val="-90"/>
        <c:axId val="1070830736"/>
        <c:axId val="1046223408"/>
      </c:barChart>
      <c:dateAx>
        <c:axId val="10708307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bg1"/>
                </a:solidFill>
                <a:latin typeface="Avenir Book" panose="02000503020000020003" pitchFamily="2" charset="0"/>
                <a:ea typeface="+mn-ea"/>
                <a:cs typeface="+mn-cs"/>
              </a:defRPr>
            </a:pPr>
            <a:endParaRPr lang="en-US"/>
          </a:p>
        </c:txPr>
        <c:crossAx val="1046223408"/>
        <c:crosses val="autoZero"/>
        <c:auto val="1"/>
        <c:lblOffset val="100"/>
        <c:baseTimeUnit val="months"/>
      </c:dateAx>
      <c:valAx>
        <c:axId val="1046223408"/>
        <c:scaling>
          <c:orientation val="minMax"/>
        </c:scaling>
        <c:delete val="1"/>
        <c:axPos val="l"/>
        <c:numFmt formatCode="General" sourceLinked="1"/>
        <c:majorTickMark val="none"/>
        <c:minorTickMark val="none"/>
        <c:tickLblPos val="nextTo"/>
        <c:crossAx val="107083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venir Book" panose="02000503020000020003"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B050"/>
              </a:solidFill>
              <a:ln>
                <a:noFill/>
              </a:ln>
              <a:effectLst/>
            </c:spPr>
            <c:extLst>
              <c:ext xmlns:c16="http://schemas.microsoft.com/office/drawing/2014/chart" uri="{C3380CC4-5D6E-409C-BE32-E72D297353CC}">
                <c16:uniqueId val="{00000001-90F9-014D-A4A4-3A752C4684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0F9-014D-A4A4-3A752C4684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0F9-014D-A4A4-3A752C4684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0F9-014D-A4A4-3A752C4684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90F9-014D-A4A4-3A752C46847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90F9-014D-A4A4-3A752C46847C}"/>
              </c:ext>
            </c:extLst>
          </c:dPt>
          <c:dPt>
            <c:idx val="6"/>
            <c:bubble3D val="0"/>
            <c:spPr>
              <a:solidFill>
                <a:srgbClr val="0432FF"/>
              </a:solidFill>
              <a:ln>
                <a:noFill/>
              </a:ln>
              <a:effectLst/>
            </c:spPr>
            <c:extLst>
              <c:ext xmlns:c16="http://schemas.microsoft.com/office/drawing/2014/chart" uri="{C3380CC4-5D6E-409C-BE32-E72D297353CC}">
                <c16:uniqueId val="{0000000D-90F9-014D-A4A4-3A752C46847C}"/>
              </c:ext>
            </c:extLst>
          </c:dPt>
          <c:dPt>
            <c:idx val="7"/>
            <c:bubble3D val="0"/>
            <c:spPr>
              <a:solidFill>
                <a:srgbClr val="7030A0"/>
              </a:solidFill>
              <a:ln>
                <a:noFill/>
              </a:ln>
              <a:effectLst/>
            </c:spPr>
            <c:extLst>
              <c:ext xmlns:c16="http://schemas.microsoft.com/office/drawing/2014/chart" uri="{C3380CC4-5D6E-409C-BE32-E72D297353CC}">
                <c16:uniqueId val="{0000000F-DBB1-D649-A90E-949DF4CA2C4A}"/>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E63D-3A4A-A90A-75CCC59AB3D6}"/>
              </c:ext>
            </c:extLst>
          </c:dPt>
          <c:cat>
            <c:strRef>
              <c:f>Sheet1!$A$2:$A$9</c:f>
              <c:strCache>
                <c:ptCount val="8"/>
                <c:pt idx="0">
                  <c:v>Full = 238</c:v>
                </c:pt>
                <c:pt idx="1">
                  <c:v>Affiliate = 83</c:v>
                </c:pt>
                <c:pt idx="2">
                  <c:v>Associate = 75</c:v>
                </c:pt>
                <c:pt idx="3">
                  <c:v>Special = 7</c:v>
                </c:pt>
                <c:pt idx="4">
                  <c:v>Governmental = 1</c:v>
                </c:pt>
                <c:pt idx="5">
                  <c:v>Student = 5</c:v>
                </c:pt>
                <c:pt idx="6">
                  <c:v>Presidential = 1</c:v>
                </c:pt>
                <c:pt idx="7">
                  <c:v>Retired = 0</c:v>
                </c:pt>
              </c:strCache>
            </c:strRef>
          </c:cat>
          <c:val>
            <c:numRef>
              <c:f>Sheet1!$B$2:$B$9</c:f>
              <c:numCache>
                <c:formatCode>General</c:formatCode>
                <c:ptCount val="8"/>
                <c:pt idx="0">
                  <c:v>238</c:v>
                </c:pt>
                <c:pt idx="1">
                  <c:v>83</c:v>
                </c:pt>
                <c:pt idx="2">
                  <c:v>75</c:v>
                </c:pt>
                <c:pt idx="3">
                  <c:v>7</c:v>
                </c:pt>
                <c:pt idx="4">
                  <c:v>1</c:v>
                </c:pt>
                <c:pt idx="5">
                  <c:v>5</c:v>
                </c:pt>
                <c:pt idx="6">
                  <c:v>1</c:v>
                </c:pt>
                <c:pt idx="7">
                  <c:v>0</c:v>
                </c:pt>
              </c:numCache>
            </c:numRef>
          </c:val>
          <c:extLst>
            <c:ext xmlns:c16="http://schemas.microsoft.com/office/drawing/2014/chart" uri="{C3380CC4-5D6E-409C-BE32-E72D297353CC}">
              <c16:uniqueId val="{0000000E-90F9-014D-A4A4-3A752C46847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2303777245235636"/>
          <c:y val="4.0592009377233687E-2"/>
          <c:w val="0.31295256571189473"/>
          <c:h val="0.8631603371800072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669947506561702E-2"/>
          <c:y val="5.1167889251737E-2"/>
          <c:w val="0.89683005249343795"/>
          <c:h val="0.83707660586127997"/>
        </c:manualLayout>
      </c:layout>
      <c:bar3DChart>
        <c:barDir val="col"/>
        <c:grouping val="standard"/>
        <c:varyColors val="0"/>
        <c:ser>
          <c:idx val="0"/>
          <c:order val="0"/>
          <c:tx>
            <c:strRef>
              <c:f>Sheet1!$B$1</c:f>
              <c:strCache>
                <c:ptCount val="1"/>
                <c:pt idx="0">
                  <c:v>Series 1</c:v>
                </c:pt>
              </c:strCache>
            </c:strRef>
          </c:tx>
          <c:spPr>
            <a:solidFill>
              <a:srgbClr val="72649D"/>
            </a:solidFill>
            <a:ln>
              <a:noFill/>
            </a:ln>
            <a:effectLst/>
            <a:sp3d/>
          </c:spPr>
          <c:invertIfNegative val="0"/>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431</c:v>
                </c:pt>
                <c:pt idx="1">
                  <c:v>449</c:v>
                </c:pt>
                <c:pt idx="2">
                  <c:v>465</c:v>
                </c:pt>
                <c:pt idx="3">
                  <c:v>521</c:v>
                </c:pt>
                <c:pt idx="4">
                  <c:v>611</c:v>
                </c:pt>
                <c:pt idx="5">
                  <c:v>604</c:v>
                </c:pt>
                <c:pt idx="6">
                  <c:v>590</c:v>
                </c:pt>
                <c:pt idx="7">
                  <c:v>642</c:v>
                </c:pt>
              </c:numCache>
            </c:numRef>
          </c:val>
          <c:extLst>
            <c:ext xmlns:c16="http://schemas.microsoft.com/office/drawing/2014/chart" uri="{C3380CC4-5D6E-409C-BE32-E72D297353CC}">
              <c16:uniqueId val="{00000000-ACDB-2D44-842E-D6232C62856B}"/>
            </c:ext>
          </c:extLst>
        </c:ser>
        <c:dLbls>
          <c:showLegendKey val="0"/>
          <c:showVal val="0"/>
          <c:showCatName val="0"/>
          <c:showSerName val="0"/>
          <c:showPercent val="0"/>
          <c:showBubbleSize val="0"/>
        </c:dLbls>
        <c:gapWidth val="219"/>
        <c:shape val="box"/>
        <c:axId val="1133321808"/>
        <c:axId val="1133325600"/>
        <c:axId val="1567508096"/>
      </c:bar3DChart>
      <c:catAx>
        <c:axId val="113332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5600"/>
        <c:crosses val="autoZero"/>
        <c:auto val="1"/>
        <c:lblAlgn val="ctr"/>
        <c:lblOffset val="100"/>
        <c:noMultiLvlLbl val="0"/>
      </c:catAx>
      <c:valAx>
        <c:axId val="11333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1808"/>
        <c:crosses val="autoZero"/>
        <c:crossBetween val="between"/>
      </c:valAx>
      <c:serAx>
        <c:axId val="1567508096"/>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schemeClr>
                </a:solidFill>
                <a:latin typeface="+mn-lt"/>
                <a:ea typeface="+mn-ea"/>
                <a:cs typeface="+mn-cs"/>
              </a:defRPr>
            </a:pPr>
            <a:endParaRPr lang="en-US"/>
          </a:p>
        </c:txPr>
        <c:crossAx val="1133325600"/>
        <c:crosses val="autoZero"/>
      </c:serAx>
      <c:spPr>
        <a:noFill/>
        <a:ln>
          <a:noFill/>
        </a:ln>
        <a:effectLst/>
      </c:spPr>
    </c:plotArea>
    <c:plotVisOnly val="1"/>
    <c:dispBlanksAs val="gap"/>
    <c:showDLblsOverMax val="0"/>
  </c:chart>
  <c:spPr>
    <a:noFill/>
    <a:ln>
      <a:noFill/>
    </a:ln>
    <a:effectLst/>
  </c:spPr>
  <c:txPr>
    <a:bodyPr/>
    <a:lstStyle/>
    <a:p>
      <a:pPr>
        <a:defRPr baseline="0">
          <a:solidFill>
            <a:schemeClr val="tx1">
              <a:lumMod val="7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4378652026845"/>
          <c:y val="4.3094019830916291E-2"/>
          <c:w val="0.87920670061193695"/>
          <c:h val="0.85357704919593658"/>
        </c:manualLayout>
      </c:layout>
      <c:lineChart>
        <c:grouping val="standard"/>
        <c:varyColors val="0"/>
        <c:ser>
          <c:idx val="0"/>
          <c:order val="0"/>
          <c:tx>
            <c:strRef>
              <c:f>Sheet1!$B$1</c:f>
              <c:strCache>
                <c:ptCount val="1"/>
                <c:pt idx="0">
                  <c:v>Series 1</c:v>
                </c:pt>
              </c:strCache>
            </c:strRef>
          </c:tx>
          <c:spPr>
            <a:ln w="34925" cap="rnd">
              <a:solidFill>
                <a:srgbClr val="72649D"/>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3</c:v>
                </c:pt>
                <c:pt idx="1">
                  <c:v>3</c:v>
                </c:pt>
                <c:pt idx="2">
                  <c:v>9</c:v>
                </c:pt>
                <c:pt idx="3">
                  <c:v>8</c:v>
                </c:pt>
                <c:pt idx="4">
                  <c:v>10</c:v>
                </c:pt>
                <c:pt idx="5">
                  <c:v>10</c:v>
                </c:pt>
                <c:pt idx="6">
                  <c:v>10</c:v>
                </c:pt>
                <c:pt idx="7">
                  <c:v>9</c:v>
                </c:pt>
              </c:numCache>
            </c:numRef>
          </c:val>
          <c:smooth val="0"/>
          <c:extLst>
            <c:ext xmlns:c16="http://schemas.microsoft.com/office/drawing/2014/chart" uri="{C3380CC4-5D6E-409C-BE32-E72D297353CC}">
              <c16:uniqueId val="{00000000-1915-4143-84AE-A604993EFEBB}"/>
            </c:ext>
          </c:extLst>
        </c:ser>
        <c:dLbls>
          <c:showLegendKey val="0"/>
          <c:showVal val="0"/>
          <c:showCatName val="0"/>
          <c:showSerName val="0"/>
          <c:showPercent val="0"/>
          <c:showBubbleSize val="0"/>
        </c:dLbls>
        <c:smooth val="0"/>
        <c:axId val="1134704496"/>
        <c:axId val="1134707248"/>
      </c:lineChart>
      <c:catAx>
        <c:axId val="11347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crossAx val="1134707248"/>
        <c:crosses val="autoZero"/>
        <c:auto val="1"/>
        <c:lblAlgn val="ctr"/>
        <c:lblOffset val="100"/>
        <c:noMultiLvlLbl val="0"/>
      </c:catAx>
      <c:valAx>
        <c:axId val="113470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crossAx val="1134704496"/>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baseline="0">
          <a:solidFill>
            <a:schemeClr val="bg1"/>
          </a:solidFill>
          <a:latin typeface="Avenir Book" panose="02000503020000020003"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966755754086"/>
          <c:y val="4.5636123622710599E-2"/>
          <c:w val="0.85481943240139668"/>
          <c:h val="0.84493960158939696"/>
        </c:manualLayout>
      </c:layout>
      <c:lineChart>
        <c:grouping val="standard"/>
        <c:varyColors val="0"/>
        <c:ser>
          <c:idx val="0"/>
          <c:order val="0"/>
          <c:tx>
            <c:strRef>
              <c:f>Sheet1!$B$1</c:f>
              <c:strCache>
                <c:ptCount val="1"/>
                <c:pt idx="0">
                  <c:v>Series 1</c:v>
                </c:pt>
              </c:strCache>
            </c:strRef>
          </c:tx>
          <c:spPr>
            <a:ln w="34925" cap="rnd">
              <a:solidFill>
                <a:srgbClr val="72649D"/>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54</c:v>
                </c:pt>
                <c:pt idx="1">
                  <c:v>49</c:v>
                </c:pt>
                <c:pt idx="2">
                  <c:v>71</c:v>
                </c:pt>
                <c:pt idx="3">
                  <c:v>67</c:v>
                </c:pt>
                <c:pt idx="4">
                  <c:v>75</c:v>
                </c:pt>
                <c:pt idx="5">
                  <c:v>81</c:v>
                </c:pt>
                <c:pt idx="6">
                  <c:v>113</c:v>
                </c:pt>
                <c:pt idx="7">
                  <c:v>128</c:v>
                </c:pt>
              </c:numCache>
            </c:numRef>
          </c:val>
          <c:smooth val="0"/>
          <c:extLst>
            <c:ext xmlns:c16="http://schemas.microsoft.com/office/drawing/2014/chart" uri="{C3380CC4-5D6E-409C-BE32-E72D297353CC}">
              <c16:uniqueId val="{00000000-7C4F-D14F-A37A-31555B9D79C2}"/>
            </c:ext>
          </c:extLst>
        </c:ser>
        <c:dLbls>
          <c:showLegendKey val="0"/>
          <c:showVal val="0"/>
          <c:showCatName val="0"/>
          <c:showSerName val="0"/>
          <c:showPercent val="0"/>
          <c:showBubbleSize val="0"/>
        </c:dLbls>
        <c:smooth val="0"/>
        <c:axId val="1135868080"/>
        <c:axId val="1135870832"/>
      </c:lineChart>
      <c:catAx>
        <c:axId val="113586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crossAx val="1135870832"/>
        <c:crosses val="autoZero"/>
        <c:auto val="1"/>
        <c:lblAlgn val="ctr"/>
        <c:lblOffset val="100"/>
        <c:noMultiLvlLbl val="0"/>
      </c:catAx>
      <c:valAx>
        <c:axId val="113587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crossAx val="1135868080"/>
        <c:crosses val="autoZero"/>
        <c:crossBetween val="between"/>
      </c:valAx>
      <c:spPr>
        <a:noFill/>
        <a:ln>
          <a:noFill/>
        </a:ln>
        <a:effectLst/>
      </c:spPr>
    </c:plotArea>
    <c:plotVisOnly val="1"/>
    <c:dispBlanksAs val="gap"/>
    <c:showDLblsOverMax val="0"/>
  </c:chart>
  <c:spPr>
    <a:noFill/>
    <a:ln>
      <a:noFill/>
    </a:ln>
    <a:effectLst/>
  </c:spPr>
  <c:txPr>
    <a:bodyPr/>
    <a:lstStyle/>
    <a:p>
      <a:pPr>
        <a:defRPr sz="1400" b="0" i="0" baseline="0">
          <a:solidFill>
            <a:schemeClr val="bg1"/>
          </a:solidFill>
          <a:latin typeface="Avenir 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normalizeH="0" baseline="0">
                <a:solidFill>
                  <a:schemeClr val="dk1">
                    <a:lumMod val="50000"/>
                    <a:lumOff val="50000"/>
                  </a:schemeClr>
                </a:solidFill>
                <a:latin typeface="Avenir Book" panose="02000503020000020003" pitchFamily="2" charset="0"/>
                <a:ea typeface="+mj-ea"/>
                <a:cs typeface="+mj-cs"/>
              </a:defRPr>
            </a:pPr>
            <a:r>
              <a:rPr lang="en-US" sz="1800" b="0" i="0" dirty="0">
                <a:solidFill>
                  <a:schemeClr val="bg1">
                    <a:lumMod val="75000"/>
                  </a:schemeClr>
                </a:solidFill>
                <a:latin typeface="Avenir Book" panose="02000503020000020003" pitchFamily="2" charset="0"/>
              </a:rPr>
              <a:t>CHAPTER MEETING REQUESTS RECEIVED (April 2021 –April 2022)</a:t>
            </a:r>
          </a:p>
        </c:rich>
      </c:tx>
      <c:layout>
        <c:manualLayout>
          <c:xMode val="edge"/>
          <c:yMode val="edge"/>
          <c:x val="0.20033141432710189"/>
          <c:y val="8.152175657346725E-3"/>
        </c:manualLayout>
      </c:layout>
      <c:overlay val="0"/>
      <c:spPr>
        <a:noFill/>
        <a:ln>
          <a:noFill/>
        </a:ln>
        <a:effectLst/>
      </c:spPr>
      <c:txPr>
        <a:bodyPr rot="0" spcFirstLastPara="1" vertOverflow="ellipsis" vert="horz" wrap="square" anchor="ctr" anchorCtr="1"/>
        <a:lstStyle/>
        <a:p>
          <a:pPr>
            <a:defRPr sz="1800" b="0" i="0" u="none" strike="noStrike" kern="1200" spc="0" normalizeH="0" baseline="0">
              <a:solidFill>
                <a:schemeClr val="dk1">
                  <a:lumMod val="50000"/>
                  <a:lumOff val="50000"/>
                </a:schemeClr>
              </a:solidFill>
              <a:latin typeface="Avenir Book" panose="02000503020000020003" pitchFamily="2" charset="0"/>
              <a:ea typeface="+mj-ea"/>
              <a:cs typeface="+mj-cs"/>
            </a:defRPr>
          </a:pPr>
          <a:endParaRPr lang="en-US"/>
        </a:p>
      </c:txPr>
    </c:title>
    <c:autoTitleDeleted val="0"/>
    <c:plotArea>
      <c:layout>
        <c:manualLayout>
          <c:layoutTarget val="inner"/>
          <c:xMode val="edge"/>
          <c:yMode val="edge"/>
          <c:x val="0.18070499265919407"/>
          <c:y val="0.14024759077533183"/>
          <c:w val="0.64105213629762448"/>
          <c:h val="0.70751577103641128"/>
        </c:manualLayout>
      </c:layout>
      <c:pieChart>
        <c:varyColors val="1"/>
        <c:ser>
          <c:idx val="0"/>
          <c:order val="0"/>
          <c:tx>
            <c:strRef>
              <c:f>Sheet1!$B$1</c:f>
              <c:strCache>
                <c:ptCount val="1"/>
                <c:pt idx="0">
                  <c:v>Chapter Meeting Requests Received</c:v>
                </c:pt>
              </c:strCache>
            </c:strRef>
          </c:tx>
          <c:spPr>
            <a:ln>
              <a:noFill/>
            </a:ln>
          </c:spPr>
          <c:explosion val="3"/>
          <c:dPt>
            <c:idx val="0"/>
            <c:bubble3D val="0"/>
            <c:spPr>
              <a:gradFill>
                <a:gsLst>
                  <a:gs pos="100000">
                    <a:schemeClr val="accent1">
                      <a:lumMod val="60000"/>
                      <a:lumOff val="40000"/>
                    </a:schemeClr>
                  </a:gs>
                  <a:gs pos="0">
                    <a:schemeClr val="accent1"/>
                  </a:gs>
                </a:gsLst>
                <a:lin ang="5400000" scaled="0"/>
              </a:gradFill>
              <a:ln w="19050">
                <a:noFill/>
              </a:ln>
              <a:effectLst/>
            </c:spPr>
            <c:extLst>
              <c:ext xmlns:c16="http://schemas.microsoft.com/office/drawing/2014/chart" uri="{C3380CC4-5D6E-409C-BE32-E72D297353CC}">
                <c16:uniqueId val="{00000001-2EA0-654F-9BC9-0A757CF13C1D}"/>
              </c:ext>
            </c:extLst>
          </c:dPt>
          <c:dPt>
            <c:idx val="1"/>
            <c:bubble3D val="0"/>
            <c:spPr>
              <a:gradFill>
                <a:gsLst>
                  <a:gs pos="100000">
                    <a:schemeClr val="accent2">
                      <a:lumMod val="60000"/>
                      <a:lumOff val="40000"/>
                    </a:schemeClr>
                  </a:gs>
                  <a:gs pos="0">
                    <a:schemeClr val="accent2"/>
                  </a:gs>
                </a:gsLst>
                <a:lin ang="5400000" scaled="0"/>
              </a:gradFill>
              <a:ln w="19050">
                <a:noFill/>
              </a:ln>
              <a:effectLst/>
            </c:spPr>
            <c:extLst>
              <c:ext xmlns:c16="http://schemas.microsoft.com/office/drawing/2014/chart" uri="{C3380CC4-5D6E-409C-BE32-E72D297353CC}">
                <c16:uniqueId val="{00000003-2EA0-654F-9BC9-0A757CF13C1D}"/>
              </c:ext>
            </c:extLst>
          </c:dPt>
          <c:dPt>
            <c:idx val="2"/>
            <c:bubble3D val="0"/>
            <c:spPr>
              <a:gradFill>
                <a:gsLst>
                  <a:gs pos="100000">
                    <a:schemeClr val="accent3">
                      <a:lumMod val="60000"/>
                      <a:lumOff val="40000"/>
                    </a:schemeClr>
                  </a:gs>
                  <a:gs pos="0">
                    <a:schemeClr val="accent3"/>
                  </a:gs>
                </a:gsLst>
                <a:lin ang="5400000" scaled="0"/>
              </a:gradFill>
              <a:ln w="19050">
                <a:noFill/>
              </a:ln>
              <a:effectLst/>
            </c:spPr>
            <c:extLst>
              <c:ext xmlns:c16="http://schemas.microsoft.com/office/drawing/2014/chart" uri="{C3380CC4-5D6E-409C-BE32-E72D297353CC}">
                <c16:uniqueId val="{00000005-2EA0-654F-9BC9-0A757CF13C1D}"/>
              </c:ext>
            </c:extLst>
          </c:dPt>
          <c:dPt>
            <c:idx val="3"/>
            <c:bubble3D val="0"/>
            <c:spPr>
              <a:gradFill>
                <a:gsLst>
                  <a:gs pos="100000">
                    <a:schemeClr val="accent4">
                      <a:lumMod val="60000"/>
                      <a:lumOff val="40000"/>
                    </a:schemeClr>
                  </a:gs>
                  <a:gs pos="0">
                    <a:schemeClr val="accent4"/>
                  </a:gs>
                </a:gsLst>
                <a:lin ang="5400000" scaled="0"/>
              </a:gradFill>
              <a:ln w="19050">
                <a:noFill/>
              </a:ln>
              <a:effectLst/>
            </c:spPr>
            <c:extLst>
              <c:ext xmlns:c16="http://schemas.microsoft.com/office/drawing/2014/chart" uri="{C3380CC4-5D6E-409C-BE32-E72D297353CC}">
                <c16:uniqueId val="{00000007-2EA0-654F-9BC9-0A757CF13C1D}"/>
              </c:ext>
            </c:extLst>
          </c:dPt>
          <c:dPt>
            <c:idx val="4"/>
            <c:bubble3D val="0"/>
            <c:spPr>
              <a:gradFill>
                <a:gsLst>
                  <a:gs pos="100000">
                    <a:schemeClr val="accent5">
                      <a:lumMod val="60000"/>
                      <a:lumOff val="40000"/>
                    </a:schemeClr>
                  </a:gs>
                  <a:gs pos="0">
                    <a:schemeClr val="accent5"/>
                  </a:gs>
                </a:gsLst>
                <a:lin ang="5400000" scaled="0"/>
              </a:gradFill>
              <a:ln w="19050">
                <a:noFill/>
              </a:ln>
              <a:effectLst/>
            </c:spPr>
            <c:extLst>
              <c:ext xmlns:c16="http://schemas.microsoft.com/office/drawing/2014/chart" uri="{C3380CC4-5D6E-409C-BE32-E72D297353CC}">
                <c16:uniqueId val="{00000009-2EA0-654F-9BC9-0A757CF13C1D}"/>
              </c:ext>
            </c:extLst>
          </c:dPt>
          <c:dPt>
            <c:idx val="5"/>
            <c:bubble3D val="0"/>
            <c:spPr>
              <a:gradFill>
                <a:gsLst>
                  <a:gs pos="100000">
                    <a:schemeClr val="accent6">
                      <a:lumMod val="60000"/>
                      <a:lumOff val="40000"/>
                    </a:schemeClr>
                  </a:gs>
                  <a:gs pos="0">
                    <a:schemeClr val="accent6"/>
                  </a:gs>
                </a:gsLst>
                <a:lin ang="5400000" scaled="0"/>
              </a:gradFill>
              <a:ln w="19050">
                <a:noFill/>
              </a:ln>
              <a:effectLst/>
            </c:spPr>
            <c:extLst>
              <c:ext xmlns:c16="http://schemas.microsoft.com/office/drawing/2014/chart" uri="{C3380CC4-5D6E-409C-BE32-E72D297353CC}">
                <c16:uniqueId val="{0000000B-2EA0-654F-9BC9-0A757CF13C1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c:spPr>
            <c:extLst>
              <c:ext xmlns:c16="http://schemas.microsoft.com/office/drawing/2014/chart" uri="{C3380CC4-5D6E-409C-BE32-E72D297353CC}">
                <c16:uniqueId val="{0000000D-2EA0-654F-9BC9-0A757CF13C1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noFill/>
              </a:ln>
              <a:effectLst/>
            </c:spPr>
            <c:extLst>
              <c:ext xmlns:c16="http://schemas.microsoft.com/office/drawing/2014/chart" uri="{C3380CC4-5D6E-409C-BE32-E72D297353CC}">
                <c16:uniqueId val="{0000000F-2EA0-654F-9BC9-0A757CF13C1D}"/>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noFill/>
              </a:ln>
              <a:effectLst/>
            </c:spPr>
            <c:extLst>
              <c:ext xmlns:c16="http://schemas.microsoft.com/office/drawing/2014/chart" uri="{C3380CC4-5D6E-409C-BE32-E72D297353CC}">
                <c16:uniqueId val="{00000011-2EA0-654F-9BC9-0A757CF13C1D}"/>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noFill/>
              </a:ln>
              <a:effectLst/>
            </c:spPr>
            <c:extLst>
              <c:ext xmlns:c16="http://schemas.microsoft.com/office/drawing/2014/chart" uri="{C3380CC4-5D6E-409C-BE32-E72D297353CC}">
                <c16:uniqueId val="{00000013-2EA0-654F-9BC9-0A757CF13C1D}"/>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noFill/>
              </a:ln>
              <a:effectLst/>
            </c:spPr>
            <c:extLst>
              <c:ext xmlns:c16="http://schemas.microsoft.com/office/drawing/2014/chart" uri="{C3380CC4-5D6E-409C-BE32-E72D297353CC}">
                <c16:uniqueId val="{00000015-2EA0-654F-9BC9-0A757CF13C1D}"/>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noFill/>
              </a:ln>
              <a:effectLst/>
            </c:spPr>
            <c:extLst>
              <c:ext xmlns:c16="http://schemas.microsoft.com/office/drawing/2014/chart" uri="{C3380CC4-5D6E-409C-BE32-E72D297353CC}">
                <c16:uniqueId val="{00000017-2EA0-654F-9BC9-0A757CF13C1D}"/>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noFill/>
              </a:ln>
              <a:effectLst/>
            </c:spPr>
            <c:extLst>
              <c:ext xmlns:c16="http://schemas.microsoft.com/office/drawing/2014/chart" uri="{C3380CC4-5D6E-409C-BE32-E72D297353CC}">
                <c16:uniqueId val="{00000019-2EA0-654F-9BC9-0A757CF13C1D}"/>
              </c:ext>
            </c:extLst>
          </c:dPt>
          <c:dLbls>
            <c:dLbl>
              <c:idx val="10"/>
              <c:layout>
                <c:manualLayout>
                  <c:x val="-1.4118157640457881E-3"/>
                  <c:y val="5.6787071376898188E-2"/>
                </c:manualLayout>
              </c:layout>
              <c:tx>
                <c:rich>
                  <a:bodyPr/>
                  <a:lstStyle/>
                  <a:p>
                    <a:fld id="{6E803C38-B83E-B947-A335-A1B2ABC79193}"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2EA0-654F-9BC9-0A757CF13C1D}"/>
                </c:ext>
              </c:extLst>
            </c:dLbl>
            <c:dLbl>
              <c:idx val="11"/>
              <c:delete val="1"/>
              <c:extLst>
                <c:ext xmlns:c15="http://schemas.microsoft.com/office/drawing/2012/chart" uri="{CE6537A1-D6FC-4f65-9D91-7224C49458BB}"/>
                <c:ext xmlns:c16="http://schemas.microsoft.com/office/drawing/2014/chart" uri="{C3380CC4-5D6E-409C-BE32-E72D297353CC}">
                  <c16:uniqueId val="{00000017-2EA0-654F-9BC9-0A757CF13C1D}"/>
                </c:ext>
              </c:extLst>
            </c:dLbl>
            <c:dLbl>
              <c:idx val="12"/>
              <c:layout>
                <c:manualLayout>
                  <c:x val="2.9240205715996021E-2"/>
                  <c:y val="2.2122993436107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EA0-654F-9BC9-0A757CF13C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venir Book" panose="02000503020000020003"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numRef>
              <c:f>Sheet1!$A$2:$A$14</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Sheet1!$B$2:$B$14</c:f>
              <c:numCache>
                <c:formatCode>General</c:formatCode>
                <c:ptCount val="13"/>
                <c:pt idx="0">
                  <c:v>17</c:v>
                </c:pt>
                <c:pt idx="1">
                  <c:v>18</c:v>
                </c:pt>
                <c:pt idx="2">
                  <c:v>4</c:v>
                </c:pt>
                <c:pt idx="3">
                  <c:v>0</c:v>
                </c:pt>
                <c:pt idx="4">
                  <c:v>16</c:v>
                </c:pt>
                <c:pt idx="5">
                  <c:v>8</c:v>
                </c:pt>
                <c:pt idx="6">
                  <c:v>12</c:v>
                </c:pt>
                <c:pt idx="7">
                  <c:v>9</c:v>
                </c:pt>
                <c:pt idx="8">
                  <c:v>11</c:v>
                </c:pt>
                <c:pt idx="9">
                  <c:v>19</c:v>
                </c:pt>
                <c:pt idx="10">
                  <c:v>2</c:v>
                </c:pt>
                <c:pt idx="11">
                  <c:v>0</c:v>
                </c:pt>
                <c:pt idx="12">
                  <c:v>0</c:v>
                </c:pt>
              </c:numCache>
            </c:numRef>
          </c:val>
          <c:extLst>
            <c:ext xmlns:c16="http://schemas.microsoft.com/office/drawing/2014/chart" uri="{C3380CC4-5D6E-409C-BE32-E72D297353CC}">
              <c16:uniqueId val="{0000001A-2EA0-654F-9BC9-0A757CF13C1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7446888132755498"/>
          <c:y val="0.13160136331764877"/>
          <c:w val="8.4753743791385228E-2"/>
          <c:h val="0.76662075629509507"/>
        </c:manualLayout>
      </c:layout>
      <c:overlay val="0"/>
      <c:spPr>
        <a:solidFill>
          <a:schemeClr val="tx1">
            <a:alpha val="0"/>
          </a:schemeClr>
        </a:solidFill>
        <a:ln>
          <a:noFill/>
        </a:ln>
        <a:effectLst/>
      </c:spPr>
      <c:txPr>
        <a:bodyPr rot="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alpha val="0"/>
      </a:schemeClr>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spc="0" normalizeH="0" baseline="0">
                <a:solidFill>
                  <a:schemeClr val="dk1">
                    <a:lumMod val="50000"/>
                    <a:lumOff val="50000"/>
                  </a:schemeClr>
                </a:solidFill>
                <a:latin typeface="Avenir Book" panose="02000503020000020003" pitchFamily="2" charset="0"/>
                <a:ea typeface="+mj-ea"/>
                <a:cs typeface="+mj-cs"/>
              </a:defRPr>
            </a:pPr>
            <a:r>
              <a:rPr lang="en-US" sz="1800" b="0" i="0" dirty="0">
                <a:solidFill>
                  <a:schemeClr val="bg1">
                    <a:lumMod val="75000"/>
                  </a:schemeClr>
                </a:solidFill>
                <a:latin typeface="Avenir Book" panose="02000503020000020003" pitchFamily="2" charset="0"/>
              </a:rPr>
              <a:t>NONMEMBER FUNDS RECEIVED  (4/1/21-4/30/22)</a:t>
            </a:r>
          </a:p>
        </c:rich>
      </c:tx>
      <c:layout>
        <c:manualLayout>
          <c:xMode val="edge"/>
          <c:yMode val="edge"/>
          <c:x val="0.22671888761775932"/>
          <c:y val="5.6423617860163174E-3"/>
        </c:manualLayout>
      </c:layout>
      <c:overlay val="0"/>
      <c:spPr>
        <a:noFill/>
        <a:ln>
          <a:noFill/>
        </a:ln>
        <a:effectLst/>
      </c:spPr>
      <c:txPr>
        <a:bodyPr rot="0" spcFirstLastPara="1" vertOverflow="ellipsis" vert="horz" wrap="square" anchor="ctr" anchorCtr="1"/>
        <a:lstStyle/>
        <a:p>
          <a:pPr>
            <a:defRPr sz="2128" b="0" i="0" u="none" strike="noStrike" kern="1200" spc="0" normalizeH="0" baseline="0">
              <a:solidFill>
                <a:schemeClr val="dk1">
                  <a:lumMod val="50000"/>
                  <a:lumOff val="50000"/>
                </a:schemeClr>
              </a:solidFill>
              <a:latin typeface="Avenir Book" panose="02000503020000020003" pitchFamily="2" charset="0"/>
              <a:ea typeface="+mj-ea"/>
              <a:cs typeface="+mj-cs"/>
            </a:defRPr>
          </a:pPr>
          <a:endParaRPr lang="en-US"/>
        </a:p>
      </c:txPr>
    </c:title>
    <c:autoTitleDeleted val="0"/>
    <c:plotArea>
      <c:layout>
        <c:manualLayout>
          <c:layoutTarget val="inner"/>
          <c:xMode val="edge"/>
          <c:yMode val="edge"/>
          <c:x val="0.29204261007012855"/>
          <c:y val="0.14286726610466671"/>
          <c:w val="0.45838733255781355"/>
          <c:h val="0.76119370161369337"/>
        </c:manualLayout>
      </c:layout>
      <c:pieChart>
        <c:varyColors val="1"/>
        <c:ser>
          <c:idx val="0"/>
          <c:order val="0"/>
          <c:tx>
            <c:strRef>
              <c:f>Sheet1!$B$1</c:f>
              <c:strCache>
                <c:ptCount val="1"/>
                <c:pt idx="0">
                  <c:v>Non-Member Funds Received 4/1/21-4/30/22</c:v>
                </c:pt>
              </c:strCache>
            </c:strRef>
          </c:tx>
          <c:spPr>
            <a:ln>
              <a:noFill/>
            </a:ln>
            <a:effectLst>
              <a:outerShdw blurRad="50800" dist="38100" dir="2700000" algn="tl" rotWithShape="0">
                <a:prstClr val="black">
                  <a:alpha val="40000"/>
                </a:prstClr>
              </a:outerShdw>
            </a:effectLst>
          </c:spPr>
          <c:explosion val="3"/>
          <c:dPt>
            <c:idx val="0"/>
            <c:bubble3D val="0"/>
            <c:spPr>
              <a:gradFill>
                <a:gsLst>
                  <a:gs pos="100000">
                    <a:schemeClr val="accent1">
                      <a:lumMod val="60000"/>
                      <a:lumOff val="40000"/>
                    </a:schemeClr>
                  </a:gs>
                  <a:gs pos="0">
                    <a:schemeClr val="accent1"/>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E61-8243-9B06-D744BAE99B27}"/>
              </c:ext>
            </c:extLst>
          </c:dPt>
          <c:dPt>
            <c:idx val="1"/>
            <c:bubble3D val="0"/>
            <c:spPr>
              <a:gradFill>
                <a:gsLst>
                  <a:gs pos="100000">
                    <a:schemeClr val="accent2">
                      <a:lumMod val="60000"/>
                      <a:lumOff val="40000"/>
                    </a:schemeClr>
                  </a:gs>
                  <a:gs pos="0">
                    <a:schemeClr val="accent2"/>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E61-8243-9B06-D744BAE99B27}"/>
              </c:ext>
            </c:extLst>
          </c:dPt>
          <c:dPt>
            <c:idx val="2"/>
            <c:bubble3D val="0"/>
            <c:spPr>
              <a:gradFill>
                <a:gsLst>
                  <a:gs pos="100000">
                    <a:schemeClr val="accent3">
                      <a:lumMod val="60000"/>
                      <a:lumOff val="40000"/>
                    </a:schemeClr>
                  </a:gs>
                  <a:gs pos="0">
                    <a:schemeClr val="accent3"/>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E61-8243-9B06-D744BAE99B27}"/>
              </c:ext>
            </c:extLst>
          </c:dPt>
          <c:dPt>
            <c:idx val="3"/>
            <c:bubble3D val="0"/>
            <c:spPr>
              <a:gradFill>
                <a:gsLst>
                  <a:gs pos="100000">
                    <a:schemeClr val="accent4">
                      <a:lumMod val="60000"/>
                      <a:lumOff val="40000"/>
                    </a:schemeClr>
                  </a:gs>
                  <a:gs pos="0">
                    <a:schemeClr val="accent4"/>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6E61-8243-9B06-D744BAE99B27}"/>
              </c:ext>
            </c:extLst>
          </c:dPt>
          <c:dPt>
            <c:idx val="4"/>
            <c:bubble3D val="0"/>
            <c:spPr>
              <a:gradFill>
                <a:gsLst>
                  <a:gs pos="100000">
                    <a:schemeClr val="accent5">
                      <a:lumMod val="60000"/>
                      <a:lumOff val="40000"/>
                    </a:schemeClr>
                  </a:gs>
                  <a:gs pos="0">
                    <a:schemeClr val="accent5"/>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6E61-8243-9B06-D744BAE99B27}"/>
              </c:ext>
            </c:extLst>
          </c:dPt>
          <c:dPt>
            <c:idx val="5"/>
            <c:bubble3D val="0"/>
            <c:spPr>
              <a:gradFill>
                <a:gsLst>
                  <a:gs pos="100000">
                    <a:schemeClr val="accent6">
                      <a:lumMod val="60000"/>
                      <a:lumOff val="40000"/>
                    </a:schemeClr>
                  </a:gs>
                  <a:gs pos="0">
                    <a:schemeClr val="accent6"/>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6E61-8243-9B06-D744BAE99B2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6E61-8243-9B06-D744BAE99B2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6E61-8243-9B06-D744BAE99B27}"/>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6E61-8243-9B06-D744BAE99B27}"/>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6E61-8243-9B06-D744BAE99B27}"/>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6E61-8243-9B06-D744BAE99B27}"/>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6E61-8243-9B06-D744BAE99B27}"/>
              </c:ext>
            </c:extLst>
          </c:dPt>
          <c:dPt>
            <c:idx val="12"/>
            <c:bubble3D val="0"/>
            <c:spPr>
              <a:gradFill>
                <a:gsLst>
                  <a:gs pos="100000">
                    <a:schemeClr val="accent1">
                      <a:lumMod val="80000"/>
                      <a:lumOff val="20000"/>
                      <a:lumMod val="60000"/>
                      <a:lumOff val="40000"/>
                    </a:schemeClr>
                  </a:gs>
                  <a:gs pos="0">
                    <a:schemeClr val="accent1">
                      <a:lumMod val="80000"/>
                      <a:lumOff val="20000"/>
                    </a:schemeClr>
                  </a:gs>
                </a:gsLst>
                <a:lin ang="5400000" scaled="0"/>
              </a:gra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6E61-8243-9B06-D744BAE99B2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venir Book" panose="02000503020000020003"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numRef>
              <c:f>Sheet1!$A$2:$A$14</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Sheet1!$B$2:$B$14</c:f>
              <c:numCache>
                <c:formatCode>"$"#,##0</c:formatCode>
                <c:ptCount val="13"/>
                <c:pt idx="0">
                  <c:v>300</c:v>
                </c:pt>
                <c:pt idx="1">
                  <c:v>575</c:v>
                </c:pt>
                <c:pt idx="2">
                  <c:v>25</c:v>
                </c:pt>
                <c:pt idx="3">
                  <c:v>25</c:v>
                </c:pt>
                <c:pt idx="4">
                  <c:v>25</c:v>
                </c:pt>
                <c:pt idx="5">
                  <c:v>175</c:v>
                </c:pt>
                <c:pt idx="6">
                  <c:v>225</c:v>
                </c:pt>
                <c:pt idx="7">
                  <c:v>150</c:v>
                </c:pt>
                <c:pt idx="8">
                  <c:v>125</c:v>
                </c:pt>
                <c:pt idx="9">
                  <c:v>250</c:v>
                </c:pt>
                <c:pt idx="10">
                  <c:v>335</c:v>
                </c:pt>
                <c:pt idx="11">
                  <c:v>0</c:v>
                </c:pt>
                <c:pt idx="12">
                  <c:v>0</c:v>
                </c:pt>
              </c:numCache>
            </c:numRef>
          </c:val>
          <c:extLst>
            <c:ext xmlns:c16="http://schemas.microsoft.com/office/drawing/2014/chart" uri="{C3380CC4-5D6E-409C-BE32-E72D297353CC}">
              <c16:uniqueId val="{0000001A-6E61-8243-9B06-D744BAE99B27}"/>
            </c:ext>
          </c:extLst>
        </c:ser>
        <c:dLbls>
          <c:showLegendKey val="0"/>
          <c:showVal val="0"/>
          <c:showCatName val="0"/>
          <c:showSerName val="0"/>
          <c:showPercent val="0"/>
          <c:showBubbleSize val="0"/>
          <c:showLeaderLines val="1"/>
        </c:dLbls>
        <c:firstSliceAng val="119"/>
      </c:pieChart>
      <c:spPr>
        <a:noFill/>
        <a:ln>
          <a:noFill/>
        </a:ln>
        <a:effectLst/>
      </c:spPr>
    </c:plotArea>
    <c:legend>
      <c:legendPos val="r"/>
      <c:layout>
        <c:manualLayout>
          <c:xMode val="edge"/>
          <c:yMode val="edge"/>
          <c:x val="0.88752572432089416"/>
          <c:y val="0.11732780411497001"/>
          <c:w val="0.10228086303156908"/>
          <c:h val="0.7967441351092408"/>
        </c:manualLayout>
      </c:layout>
      <c:overlay val="0"/>
      <c:spPr>
        <a:solidFill>
          <a:schemeClr val="tx1">
            <a:alpha val="0"/>
          </a:schemeClr>
        </a:solidFill>
        <a:ln>
          <a:noFill/>
        </a:ln>
        <a:effectLst/>
      </c:spPr>
      <c:txPr>
        <a:bodyPr rot="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0000">
        <a:alpha val="0"/>
      </a:srgbClr>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b="0" i="0" dirty="0">
                <a:latin typeface="Avenir Book" panose="02000503020000020003" pitchFamily="2" charset="0"/>
              </a:rPr>
              <a:t>5-YEAR TREND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5 Year Trend</c:v>
                </c:pt>
              </c:strCache>
            </c:strRef>
          </c:tx>
          <c:spPr>
            <a:solidFill>
              <a:srgbClr val="466AA5"/>
            </a:solidFill>
            <a:ln>
              <a:noFill/>
            </a:ln>
            <a:effectLst/>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6347</c:v>
                </c:pt>
                <c:pt idx="1">
                  <c:v>6519</c:v>
                </c:pt>
                <c:pt idx="2">
                  <c:v>6332</c:v>
                </c:pt>
                <c:pt idx="3">
                  <c:v>6134</c:v>
                </c:pt>
                <c:pt idx="4">
                  <c:v>6232</c:v>
                </c:pt>
              </c:numCache>
            </c:numRef>
          </c:val>
          <c:extLst>
            <c:ext xmlns:c16="http://schemas.microsoft.com/office/drawing/2014/chart" uri="{C3380CC4-5D6E-409C-BE32-E72D297353CC}">
              <c16:uniqueId val="{00000000-2897-C746-A09F-F5F3333223D6}"/>
            </c:ext>
          </c:extLst>
        </c:ser>
        <c:dLbls>
          <c:showLegendKey val="0"/>
          <c:showVal val="0"/>
          <c:showCatName val="0"/>
          <c:showSerName val="0"/>
          <c:showPercent val="0"/>
          <c:showBubbleSize val="0"/>
        </c:dLbls>
        <c:gapWidth val="150"/>
        <c:overlap val="100"/>
        <c:axId val="1139551536"/>
        <c:axId val="1175997040"/>
      </c:barChart>
      <c:catAx>
        <c:axId val="113955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77" b="0" i="0" u="none" strike="noStrike" kern="1200" baseline="0">
                <a:solidFill>
                  <a:schemeClr val="bg1"/>
                </a:solidFill>
                <a:latin typeface="Avenir Book" panose="02000503020000020003" pitchFamily="2" charset="0"/>
                <a:ea typeface="+mn-ea"/>
                <a:cs typeface="+mn-cs"/>
              </a:defRPr>
            </a:pPr>
            <a:endParaRPr lang="en-US"/>
          </a:p>
        </c:txPr>
        <c:crossAx val="1175997040"/>
        <c:crosses val="autoZero"/>
        <c:auto val="1"/>
        <c:lblAlgn val="ctr"/>
        <c:lblOffset val="100"/>
        <c:noMultiLvlLbl val="0"/>
      </c:catAx>
      <c:valAx>
        <c:axId val="117599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87" b="0" i="0" u="none" strike="noStrike" kern="1200" baseline="0">
                <a:solidFill>
                  <a:schemeClr val="bg1"/>
                </a:solidFill>
                <a:latin typeface="Avenir Book" panose="02000503020000020003" pitchFamily="2" charset="0"/>
                <a:ea typeface="+mn-ea"/>
                <a:cs typeface="+mn-cs"/>
              </a:defRPr>
            </a:pPr>
            <a:endParaRPr lang="en-US"/>
          </a:p>
        </c:txPr>
        <c:crossAx val="113955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rgbClr val="077C13"/>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Sheet1!$B$2:$B$9</c:f>
              <c:numCache>
                <c:formatCode>General</c:formatCode>
                <c:ptCount val="8"/>
                <c:pt idx="0">
                  <c:v>1547</c:v>
                </c:pt>
                <c:pt idx="1">
                  <c:v>3702</c:v>
                </c:pt>
                <c:pt idx="2">
                  <c:v>520</c:v>
                </c:pt>
                <c:pt idx="3">
                  <c:v>139</c:v>
                </c:pt>
                <c:pt idx="4">
                  <c:v>84</c:v>
                </c:pt>
                <c:pt idx="5">
                  <c:v>43</c:v>
                </c:pt>
                <c:pt idx="6">
                  <c:v>46</c:v>
                </c:pt>
                <c:pt idx="7">
                  <c:v>50</c:v>
                </c:pt>
              </c:numCache>
            </c:numRef>
          </c:val>
          <c:extLst>
            <c:ext xmlns:c16="http://schemas.microsoft.com/office/drawing/2014/chart" uri="{C3380CC4-5D6E-409C-BE32-E72D297353CC}">
              <c16:uniqueId val="{00000000-3C46-6646-A8C5-F9E0D30DC081}"/>
            </c:ext>
          </c:extLst>
        </c:ser>
        <c:ser>
          <c:idx val="1"/>
          <c:order val="1"/>
          <c:tx>
            <c:strRef>
              <c:f>Sheet1!$C$1</c:f>
              <c:strCache>
                <c:ptCount val="1"/>
                <c:pt idx="0">
                  <c:v>2022</c:v>
                </c:pt>
              </c:strCache>
            </c:strRef>
          </c:tx>
          <c:spPr>
            <a:solidFill>
              <a:srgbClr val="92D050"/>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Sheet1!$C$2:$C$9</c:f>
              <c:numCache>
                <c:formatCode>General</c:formatCode>
                <c:ptCount val="8"/>
                <c:pt idx="0">
                  <c:v>1630</c:v>
                </c:pt>
                <c:pt idx="1">
                  <c:v>3704</c:v>
                </c:pt>
                <c:pt idx="2">
                  <c:v>535</c:v>
                </c:pt>
                <c:pt idx="3">
                  <c:v>150</c:v>
                </c:pt>
                <c:pt idx="4">
                  <c:v>70</c:v>
                </c:pt>
                <c:pt idx="5">
                  <c:v>39</c:v>
                </c:pt>
                <c:pt idx="6">
                  <c:v>56</c:v>
                </c:pt>
                <c:pt idx="7">
                  <c:v>48</c:v>
                </c:pt>
              </c:numCache>
            </c:numRef>
          </c:val>
          <c:extLst>
            <c:ext xmlns:c16="http://schemas.microsoft.com/office/drawing/2014/chart" uri="{C3380CC4-5D6E-409C-BE32-E72D297353CC}">
              <c16:uniqueId val="{00000001-3C46-6646-A8C5-F9E0D30DC081}"/>
            </c:ext>
          </c:extLst>
        </c:ser>
        <c:dLbls>
          <c:showLegendKey val="0"/>
          <c:showVal val="0"/>
          <c:showCatName val="0"/>
          <c:showSerName val="0"/>
          <c:showPercent val="0"/>
          <c:showBubbleSize val="0"/>
        </c:dLbls>
        <c:gapWidth val="219"/>
        <c:axId val="1063834400"/>
        <c:axId val="1061344944"/>
      </c:barChart>
      <c:catAx>
        <c:axId val="106383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1344944"/>
        <c:crosses val="autoZero"/>
        <c:auto val="1"/>
        <c:lblAlgn val="ctr"/>
        <c:lblOffset val="100"/>
        <c:noMultiLvlLbl val="0"/>
      </c:catAx>
      <c:valAx>
        <c:axId val="10613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383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baseline="0">
          <a:solidFill>
            <a:schemeClr val="bg1"/>
          </a:solidFill>
          <a:latin typeface="Avenir Book" panose="02000503020000020003"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v>No Website</c:v>
          </c:tx>
          <c:spPr>
            <a:solidFill>
              <a:schemeClr val="accent2">
                <a:lumMod val="50000"/>
              </a:schemeClr>
            </a:solidFill>
            <a:ln>
              <a:noFill/>
            </a:ln>
            <a:effectLst/>
            <a:sp3d/>
          </c:spPr>
          <c:invertIfNegative val="0"/>
          <c:dPt>
            <c:idx val="0"/>
            <c:invertIfNegative val="0"/>
            <c:bubble3D val="0"/>
            <c:extLst>
              <c:ext xmlns:c16="http://schemas.microsoft.com/office/drawing/2014/chart" uri="{C3380CC4-5D6E-409C-BE32-E72D297353CC}">
                <c16:uniqueId val="{00000002-DA44-4848-8BC4-154D5A8CA521}"/>
              </c:ext>
            </c:extLst>
          </c:dPt>
          <c:dPt>
            <c:idx val="1"/>
            <c:invertIfNegative val="0"/>
            <c:bubble3D val="0"/>
            <c:extLst>
              <c:ext xmlns:c16="http://schemas.microsoft.com/office/drawing/2014/chart" uri="{C3380CC4-5D6E-409C-BE32-E72D297353CC}">
                <c16:uniqueId val="{00000003-DA44-4848-8BC4-154D5A8CA521}"/>
              </c:ext>
            </c:extLst>
          </c:dPt>
          <c:dPt>
            <c:idx val="2"/>
            <c:invertIfNegative val="0"/>
            <c:bubble3D val="0"/>
            <c:extLst>
              <c:ext xmlns:c16="http://schemas.microsoft.com/office/drawing/2014/chart" uri="{C3380CC4-5D6E-409C-BE32-E72D297353CC}">
                <c16:uniqueId val="{00000004-DA44-4848-8BC4-154D5A8CA521}"/>
              </c:ext>
            </c:extLst>
          </c:dPt>
          <c:dPt>
            <c:idx val="3"/>
            <c:invertIfNegative val="0"/>
            <c:bubble3D val="0"/>
            <c:extLst>
              <c:ext xmlns:c16="http://schemas.microsoft.com/office/drawing/2014/chart" uri="{C3380CC4-5D6E-409C-BE32-E72D297353CC}">
                <c16:uniqueId val="{00000005-DA44-4848-8BC4-154D5A8CA521}"/>
              </c:ext>
            </c:extLst>
          </c:dPt>
          <c:dPt>
            <c:idx val="4"/>
            <c:invertIfNegative val="0"/>
            <c:bubble3D val="0"/>
            <c:extLst>
              <c:ext xmlns:c16="http://schemas.microsoft.com/office/drawing/2014/chart" uri="{C3380CC4-5D6E-409C-BE32-E72D297353CC}">
                <c16:uniqueId val="{00000006-DA44-4848-8BC4-154D5A8CA52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Book"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REGION 1</c:v>
                </c:pt>
                <c:pt idx="1">
                  <c:v>REGION 2</c:v>
                </c:pt>
                <c:pt idx="2">
                  <c:v>REGION 3</c:v>
                </c:pt>
                <c:pt idx="3">
                  <c:v>REGION 4</c:v>
                </c:pt>
                <c:pt idx="4">
                  <c:v>REGION 5</c:v>
                </c:pt>
              </c:strCache>
            </c:strRef>
          </c:cat>
          <c:val>
            <c:numRef>
              <c:f>Sheet1!$B$2:$B$6</c:f>
              <c:numCache>
                <c:formatCode>General</c:formatCode>
                <c:ptCount val="5"/>
                <c:pt idx="0">
                  <c:v>2</c:v>
                </c:pt>
                <c:pt idx="1">
                  <c:v>2</c:v>
                </c:pt>
                <c:pt idx="2">
                  <c:v>6</c:v>
                </c:pt>
                <c:pt idx="4">
                  <c:v>1</c:v>
                </c:pt>
              </c:numCache>
            </c:numRef>
          </c:val>
          <c:extLst>
            <c:ext xmlns:c16="http://schemas.microsoft.com/office/drawing/2014/chart" uri="{C3380CC4-5D6E-409C-BE32-E72D297353CC}">
              <c16:uniqueId val="{00000000-DA44-4848-8BC4-154D5A8CA521}"/>
            </c:ext>
          </c:extLst>
        </c:ser>
        <c:ser>
          <c:idx val="1"/>
          <c:order val="1"/>
          <c:tx>
            <c:v>Website</c:v>
          </c:tx>
          <c:spPr>
            <a:solidFill>
              <a:schemeClr val="accent4">
                <a:lumMod val="75000"/>
              </a:schemeClr>
            </a:solidFill>
            <a:ln>
              <a:noFill/>
            </a:ln>
            <a:effectLst>
              <a:outerShdw blurRad="130588" dir="2700000" sy="-23000" kx="-800400" algn="bl" rotWithShape="0">
                <a:schemeClr val="bg1">
                  <a:alpha val="20000"/>
                </a:scheme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venir Book" panose="02000503020000020003"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REGION 1</c:v>
                </c:pt>
                <c:pt idx="1">
                  <c:v>REGION 2</c:v>
                </c:pt>
                <c:pt idx="2">
                  <c:v>REGION 3</c:v>
                </c:pt>
                <c:pt idx="3">
                  <c:v>REGION 4</c:v>
                </c:pt>
                <c:pt idx="4">
                  <c:v>REGION 5</c:v>
                </c:pt>
              </c:strCache>
            </c:strRef>
          </c:cat>
          <c:val>
            <c:numRef>
              <c:f>Sheet1!$C$2:$C$6</c:f>
              <c:numCache>
                <c:formatCode>General</c:formatCode>
                <c:ptCount val="5"/>
                <c:pt idx="0">
                  <c:v>13</c:v>
                </c:pt>
                <c:pt idx="1">
                  <c:v>10</c:v>
                </c:pt>
                <c:pt idx="2">
                  <c:v>8</c:v>
                </c:pt>
                <c:pt idx="3">
                  <c:v>12</c:v>
                </c:pt>
                <c:pt idx="4">
                  <c:v>13</c:v>
                </c:pt>
              </c:numCache>
            </c:numRef>
          </c:val>
          <c:extLst>
            <c:ext xmlns:c16="http://schemas.microsoft.com/office/drawing/2014/chart" uri="{C3380CC4-5D6E-409C-BE32-E72D297353CC}">
              <c16:uniqueId val="{0000000A-EF4E-6B43-AF68-5E3F8D548E0A}"/>
            </c:ext>
          </c:extLst>
        </c:ser>
        <c:dLbls>
          <c:showLegendKey val="0"/>
          <c:showVal val="1"/>
          <c:showCatName val="0"/>
          <c:showSerName val="0"/>
          <c:showPercent val="0"/>
          <c:showBubbleSize val="0"/>
        </c:dLbls>
        <c:gapWidth val="75"/>
        <c:shape val="box"/>
        <c:axId val="1944164432"/>
        <c:axId val="1944160096"/>
        <c:axId val="0"/>
      </c:bar3DChart>
      <c:valAx>
        <c:axId val="1944160096"/>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4164432"/>
        <c:crossesAt val="1"/>
        <c:crossBetween val="between"/>
      </c:valAx>
      <c:catAx>
        <c:axId val="1944164432"/>
        <c:scaling>
          <c:orientation val="minMax"/>
        </c:scaling>
        <c:delete val="0"/>
        <c:axPos val="b"/>
        <c:numFmt formatCode="@" sourceLinked="0"/>
        <c:majorTickMark val="none"/>
        <c:minorTickMark val="none"/>
        <c:tickLblPos val="nextTo"/>
        <c:spPr>
          <a:noFill/>
          <a:ln w="0">
            <a:noFill/>
          </a:ln>
          <a:effectLst/>
        </c:spPr>
        <c:txPr>
          <a:bodyPr rot="-60000000" spcFirstLastPara="1" vertOverflow="ellipsis" vert="horz" wrap="square" anchor="ctr" anchorCtr="1"/>
          <a:lstStyle/>
          <a:p>
            <a:pPr>
              <a:defRPr sz="1197" b="0" i="0" u="none" strike="noStrike" kern="1200" baseline="0">
                <a:solidFill>
                  <a:srgbClr val="F19D00"/>
                </a:solidFill>
                <a:latin typeface="Avenir Book" panose="02000503020000020003" pitchFamily="2" charset="0"/>
                <a:ea typeface="+mn-ea"/>
                <a:cs typeface="+mn-cs"/>
              </a:defRPr>
            </a:pPr>
            <a:endParaRPr lang="en-US"/>
          </a:p>
        </c:txPr>
        <c:crossAx val="1944160096"/>
        <c:crossesAt val="0"/>
        <c:auto val="0"/>
        <c:lblAlgn val="ctr"/>
        <c:lblOffset val="100"/>
        <c:tickLbl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A551-FE4F-84FA-111A19216AF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551-FE4F-84FA-111A19216AF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A551-FE4F-84FA-111A19216AF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551-FE4F-84FA-111A19216AF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A551-FE4F-84FA-111A19216AF2}"/>
              </c:ext>
            </c:extLst>
          </c:dPt>
          <c:dLbls>
            <c:dLbl>
              <c:idx val="0"/>
              <c:layout>
                <c:manualLayout>
                  <c:x val="1.3153070672380831E-2"/>
                  <c:y val="-7.0289396590435968E-2"/>
                </c:manualLayout>
              </c:layout>
              <c:tx>
                <c:rich>
                  <a:bodyPr/>
                  <a:lstStyle/>
                  <a:p>
                    <a:r>
                      <a:rPr lang="en-US"/>
                      <a:t>Region 4</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51-FE4F-84FA-111A19216AF2}"/>
                </c:ext>
              </c:extLst>
            </c:dLbl>
            <c:dLbl>
              <c:idx val="1"/>
              <c:tx>
                <c:rich>
                  <a:bodyPr rot="0" spcFirstLastPara="1" vertOverflow="ellipsis" vert="horz" wrap="square" lIns="38100" tIns="19050" rIns="38100" bIns="19050" anchor="ctr" anchorCtr="1">
                    <a:spAutoFit/>
                  </a:bodyPr>
                  <a:lstStyle/>
                  <a:p>
                    <a:pPr>
                      <a:defRPr sz="1330" b="0" i="0" u="none" strike="noStrike" kern="1200" spc="0" baseline="0">
                        <a:solidFill>
                          <a:schemeClr val="accent2"/>
                        </a:solidFill>
                        <a:latin typeface="Avenir Book" panose="02000503020000020003" pitchFamily="2" charset="0"/>
                        <a:ea typeface="+mn-ea"/>
                        <a:cs typeface="+mn-cs"/>
                      </a:defRPr>
                    </a:pPr>
                    <a:r>
                      <a:rPr lang="en-US"/>
                      <a:t>Region 5</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2"/>
                      </a:solidFill>
                      <a:latin typeface="Avenir Book" panose="02000503020000020003" pitchFamily="2" charset="0"/>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51-FE4F-84FA-111A19216AF2}"/>
                </c:ext>
              </c:extLst>
            </c:dLbl>
            <c:dLbl>
              <c:idx val="2"/>
              <c:tx>
                <c:rich>
                  <a:bodyPr rot="0" spcFirstLastPara="1" vertOverflow="ellipsis" vert="horz" wrap="square" lIns="38100" tIns="19050" rIns="38100" bIns="19050" anchor="ctr" anchorCtr="1">
                    <a:spAutoFit/>
                  </a:bodyPr>
                  <a:lstStyle/>
                  <a:p>
                    <a:pPr>
                      <a:defRPr sz="1330" b="0" i="0" u="none" strike="noStrike" kern="1200" spc="0" baseline="0">
                        <a:solidFill>
                          <a:schemeClr val="accent3"/>
                        </a:solidFill>
                        <a:latin typeface="Avenir Book" panose="02000503020000020003" pitchFamily="2" charset="0"/>
                        <a:ea typeface="+mn-ea"/>
                        <a:cs typeface="+mn-cs"/>
                      </a:defRPr>
                    </a:pPr>
                    <a:r>
                      <a:rPr lang="en-US" b="0" i="0" dirty="0">
                        <a:latin typeface="Avenir Book" panose="02000503020000020003" pitchFamily="2" charset="0"/>
                      </a:rPr>
                      <a:t>Region</a:t>
                    </a:r>
                    <a:r>
                      <a:rPr lang="en-US" b="0" i="0" baseline="0" dirty="0">
                        <a:latin typeface="Avenir Book" panose="02000503020000020003" pitchFamily="2" charset="0"/>
                      </a:rPr>
                      <a:t> 1</a:t>
                    </a:r>
                    <a:endParaRPr lang="en-US" b="0" i="0" dirty="0">
                      <a:latin typeface="Avenir Book" panose="02000503020000020003" pitchFamily="2" charset="0"/>
                    </a:endParaRPr>
                  </a:p>
                </c:rich>
              </c:tx>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3"/>
                      </a:solidFill>
                      <a:latin typeface="Avenir Book" panose="02000503020000020003" pitchFamily="2" charset="0"/>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51-FE4F-84FA-111A19216AF2}"/>
                </c:ext>
              </c:extLst>
            </c:dLbl>
            <c:dLbl>
              <c:idx val="3"/>
              <c:tx>
                <c:rich>
                  <a:bodyPr rot="0" spcFirstLastPara="1" vertOverflow="ellipsis" vert="horz" wrap="square" lIns="38100" tIns="19050" rIns="38100" bIns="19050" anchor="ctr" anchorCtr="1">
                    <a:spAutoFit/>
                  </a:bodyPr>
                  <a:lstStyle/>
                  <a:p>
                    <a:pPr>
                      <a:defRPr sz="1330" b="0" i="0" u="none" strike="noStrike" kern="1200" spc="0" baseline="0">
                        <a:solidFill>
                          <a:schemeClr val="accent4"/>
                        </a:solidFill>
                        <a:latin typeface="Avenir Book" panose="02000503020000020003" pitchFamily="2" charset="0"/>
                        <a:ea typeface="+mn-ea"/>
                        <a:cs typeface="+mn-cs"/>
                      </a:defRPr>
                    </a:pPr>
                    <a:r>
                      <a:rPr lang="en-US" b="0" i="0" dirty="0">
                        <a:latin typeface="Avenir Book" panose="02000503020000020003" pitchFamily="2" charset="0"/>
                      </a:rPr>
                      <a:t>Region</a:t>
                    </a:r>
                    <a:r>
                      <a:rPr lang="en-US" b="0" i="0" baseline="0" dirty="0">
                        <a:latin typeface="Avenir Book" panose="02000503020000020003" pitchFamily="2" charset="0"/>
                      </a:rPr>
                      <a:t> 2</a:t>
                    </a:r>
                    <a:endParaRPr lang="en-US" b="0" i="0" dirty="0">
                      <a:latin typeface="Avenir Book" panose="02000503020000020003" pitchFamily="2" charset="0"/>
                    </a:endParaRPr>
                  </a:p>
                </c:rich>
              </c:tx>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4"/>
                      </a:solidFill>
                      <a:latin typeface="Avenir Book" panose="02000503020000020003" pitchFamily="2" charset="0"/>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51-FE4F-84FA-111A19216AF2}"/>
                </c:ext>
              </c:extLst>
            </c:dLbl>
            <c:dLbl>
              <c:idx val="4"/>
              <c:layout>
                <c:manualLayout>
                  <c:x val="-0.10146654518693783"/>
                  <c:y val="-5.4314533728973241E-2"/>
                </c:manualLayout>
              </c:layout>
              <c:tx>
                <c:rich>
                  <a:bodyPr rot="0" spcFirstLastPara="1" vertOverflow="ellipsis" vert="horz" wrap="square" lIns="38100" tIns="19050" rIns="38100" bIns="19050" anchor="ctr" anchorCtr="1">
                    <a:spAutoFit/>
                  </a:bodyPr>
                  <a:lstStyle/>
                  <a:p>
                    <a:pPr>
                      <a:defRPr sz="1330" b="0" i="0" u="none" strike="noStrike" kern="1200" spc="0" baseline="0">
                        <a:solidFill>
                          <a:schemeClr val="accent5"/>
                        </a:solidFill>
                        <a:latin typeface="Avenir Book" panose="02000503020000020003" pitchFamily="2" charset="0"/>
                        <a:ea typeface="+mn-ea"/>
                        <a:cs typeface="+mn-cs"/>
                      </a:defRPr>
                    </a:pPr>
                    <a:r>
                      <a:rPr lang="en-US" dirty="0"/>
                      <a:t>Region 3</a:t>
                    </a:r>
                  </a:p>
                </c:rich>
              </c:tx>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5"/>
                      </a:solidFill>
                      <a:latin typeface="Avenir Book" panose="02000503020000020003" pitchFamily="2"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51-FE4F-84FA-111A19216AF2}"/>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accent1"/>
                    </a:solidFill>
                    <a:latin typeface="Avenir Book" panose="02000503020000020003" pitchFamily="2" charset="0"/>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Region 1</c:v>
                </c:pt>
                <c:pt idx="1">
                  <c:v>Region 2</c:v>
                </c:pt>
                <c:pt idx="2">
                  <c:v>Region 3</c:v>
                </c:pt>
                <c:pt idx="3">
                  <c:v>Region 4</c:v>
                </c:pt>
                <c:pt idx="4">
                  <c:v>Region 5</c:v>
                </c:pt>
              </c:strCache>
            </c:strRef>
          </c:cat>
          <c:val>
            <c:numRef>
              <c:f>Sheet1!$B$2:$B$6</c:f>
              <c:numCache>
                <c:formatCode>General</c:formatCode>
                <c:ptCount val="5"/>
                <c:pt idx="0">
                  <c:v>24</c:v>
                </c:pt>
                <c:pt idx="1">
                  <c:v>19</c:v>
                </c:pt>
                <c:pt idx="2">
                  <c:v>15</c:v>
                </c:pt>
                <c:pt idx="3">
                  <c:v>21</c:v>
                </c:pt>
                <c:pt idx="4">
                  <c:v>21</c:v>
                </c:pt>
              </c:numCache>
            </c:numRef>
          </c:val>
          <c:extLst>
            <c:ext xmlns:c16="http://schemas.microsoft.com/office/drawing/2014/chart" uri="{C3380CC4-5D6E-409C-BE32-E72D297353CC}">
              <c16:uniqueId val="{00000000-DA44-4848-8BC4-154D5A8CA521}"/>
            </c:ext>
          </c:extLst>
        </c:ser>
        <c:ser>
          <c:idx val="1"/>
          <c:order val="1"/>
          <c:tx>
            <c:strRef>
              <c:f>Sheet1!$C$1</c:f>
              <c:strCache>
                <c:ptCount val="1"/>
                <c:pt idx="0">
                  <c:v>Column2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405-E949-8A40-C79134B899F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5405-E949-8A40-C79134B899F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5405-E949-8A40-C79134B899F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5405-E949-8A40-C79134B899F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5405-E949-8A40-C79134B899F0}"/>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B-5405-E949-8A40-C79134B899F0}"/>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C-5405-E949-8A40-C79134B899F0}"/>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D-5405-E949-8A40-C79134B899F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E-5405-E949-8A40-C79134B899F0}"/>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F-5405-E949-8A40-C79134B899F0}"/>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Region 1</c:v>
                </c:pt>
                <c:pt idx="1">
                  <c:v>Region 2</c:v>
                </c:pt>
                <c:pt idx="2">
                  <c:v>Region 3</c:v>
                </c:pt>
                <c:pt idx="3">
                  <c:v>Region 4</c:v>
                </c:pt>
                <c:pt idx="4">
                  <c:v>Region 5</c:v>
                </c:pt>
              </c:strCache>
            </c:strRef>
          </c:cat>
          <c:val>
            <c:numRef>
              <c:f>Sheet1!$C$2:$C$6</c:f>
              <c:numCache>
                <c:formatCode>General</c:formatCode>
                <c:ptCount val="5"/>
                <c:pt idx="0">
                  <c:v>16</c:v>
                </c:pt>
                <c:pt idx="1">
                  <c:v>8</c:v>
                </c:pt>
                <c:pt idx="2">
                  <c:v>16</c:v>
                </c:pt>
                <c:pt idx="3">
                  <c:v>28</c:v>
                </c:pt>
                <c:pt idx="4">
                  <c:v>32</c:v>
                </c:pt>
              </c:numCache>
            </c:numRef>
          </c:val>
          <c:extLst>
            <c:ext xmlns:c16="http://schemas.microsoft.com/office/drawing/2014/chart" uri="{C3380CC4-5D6E-409C-BE32-E72D297353CC}">
              <c16:uniqueId val="{0000000A-5405-E949-8A40-C79134B899F0}"/>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45780633751379E-2"/>
          <c:y val="8.9194444714483553E-2"/>
          <c:w val="0.83330843873249727"/>
          <c:h val="0.80159026471919714"/>
        </c:manualLayout>
      </c:layout>
      <c:pie3DChart>
        <c:varyColors val="1"/>
        <c:ser>
          <c:idx val="0"/>
          <c:order val="0"/>
          <c:tx>
            <c:strRef>
              <c:f>Sheet1!$B$1</c:f>
              <c:strCache>
                <c:ptCount val="1"/>
                <c:pt idx="0">
                  <c:v>Column1</c:v>
                </c:pt>
              </c:strCache>
            </c:strRef>
          </c:tx>
          <c:spPr>
            <a:effectLst>
              <a:outerShdw blurRad="184747" dist="630291" dir="7200000" sy="-23000" kx="-800400" algn="bl" rotWithShape="0">
                <a:prstClr val="black">
                  <a:alpha val="59360"/>
                </a:prstClr>
              </a:outerShdw>
            </a:effectLst>
          </c:spPr>
          <c:explosion val="12"/>
          <c:dPt>
            <c:idx val="0"/>
            <c:bubble3D val="0"/>
            <c:spPr>
              <a:solidFill>
                <a:schemeClr val="bg1">
                  <a:alpha val="0"/>
                </a:schemeClr>
              </a:solidFill>
              <a:ln>
                <a:noFill/>
              </a:ln>
              <a:effectLst/>
              <a:scene3d>
                <a:camera prst="orthographicFront"/>
                <a:lightRig rig="threePt" dir="t"/>
              </a:scene3d>
              <a:sp3d>
                <a:bevelT w="127000" h="127000"/>
                <a:bevelB w="127000" h="127000"/>
              </a:sp3d>
            </c:spPr>
            <c:extLst>
              <c:ext xmlns:c16="http://schemas.microsoft.com/office/drawing/2014/chart" uri="{C3380CC4-5D6E-409C-BE32-E72D297353CC}">
                <c16:uniqueId val="{00000001-2895-9D44-886B-26E8A93FFC7C}"/>
              </c:ext>
            </c:extLst>
          </c:dPt>
          <c:dPt>
            <c:idx val="1"/>
            <c:bubble3D val="0"/>
            <c:spPr>
              <a:solidFill>
                <a:schemeClr val="accent3">
                  <a:lumMod val="75000"/>
                </a:schemeClr>
              </a:solidFill>
              <a:ln>
                <a:noFill/>
              </a:ln>
              <a:effectLst>
                <a:outerShdw blurRad="184747" dist="630291" dir="7200000" sy="-23000" kx="-800400" algn="bl" rotWithShape="0">
                  <a:prstClr val="black">
                    <a:alpha val="5936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895-9D44-886B-26E8A93FFC7C}"/>
              </c:ext>
            </c:extLst>
          </c:dPt>
          <c:dPt>
            <c:idx val="2"/>
            <c:bubble3D val="0"/>
            <c:spPr>
              <a:solidFill>
                <a:schemeClr val="accent2">
                  <a:alpha val="0"/>
                </a:schemeClr>
              </a:solidFill>
              <a:ln>
                <a:noFill/>
              </a:ln>
              <a:effectLst/>
              <a:scene3d>
                <a:camera prst="orthographicFront"/>
                <a:lightRig rig="threePt" dir="t"/>
              </a:scene3d>
              <a:sp3d>
                <a:bevelT w="127000" h="127000"/>
                <a:bevelB w="127000" h="127000"/>
              </a:sp3d>
            </c:spPr>
            <c:extLst>
              <c:ext xmlns:c16="http://schemas.microsoft.com/office/drawing/2014/chart" uri="{C3380CC4-5D6E-409C-BE32-E72D297353CC}">
                <c16:uniqueId val="{00000005-2895-9D44-886B-26E8A93FFC7C}"/>
              </c:ext>
            </c:extLst>
          </c:dPt>
          <c:dPt>
            <c:idx val="3"/>
            <c:bubble3D val="0"/>
            <c:explosion val="6"/>
            <c:spPr>
              <a:solidFill>
                <a:schemeClr val="accent4">
                  <a:lumMod val="75000"/>
                </a:schemeClr>
              </a:solidFill>
              <a:ln>
                <a:noFill/>
              </a:ln>
              <a:effectLst>
                <a:outerShdw blurRad="184747" dist="630291" dir="7200000" sy="-23000" kx="-800400" algn="bl" rotWithShape="0">
                  <a:prstClr val="black">
                    <a:alpha val="5936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895-9D44-886B-26E8A93FFC7C}"/>
              </c:ext>
            </c:extLst>
          </c:dPt>
          <c:dPt>
            <c:idx val="4"/>
            <c:bubble3D val="0"/>
            <c:spPr>
              <a:solidFill>
                <a:schemeClr val="accent4">
                  <a:alpha val="0"/>
                </a:schemeClr>
              </a:solidFill>
              <a:ln>
                <a:noFill/>
              </a:ln>
              <a:effectLst/>
              <a:scene3d>
                <a:camera prst="orthographicFront"/>
                <a:lightRig rig="threePt" dir="t"/>
              </a:scene3d>
              <a:sp3d>
                <a:bevelT w="127000" h="127000"/>
                <a:bevelB w="127000" h="127000"/>
              </a:sp3d>
            </c:spPr>
            <c:extLst>
              <c:ext xmlns:c16="http://schemas.microsoft.com/office/drawing/2014/chart" uri="{C3380CC4-5D6E-409C-BE32-E72D297353CC}">
                <c16:uniqueId val="{00000009-2895-9D44-886B-26E8A93FFC7C}"/>
              </c:ext>
            </c:extLst>
          </c:dPt>
          <c:dPt>
            <c:idx val="5"/>
            <c:bubble3D val="0"/>
            <c:spPr>
              <a:solidFill>
                <a:schemeClr val="accent5">
                  <a:lumMod val="75000"/>
                </a:schemeClr>
              </a:solidFill>
              <a:ln>
                <a:noFill/>
              </a:ln>
              <a:effectLst>
                <a:outerShdw blurRad="184747" dist="630291" dir="7200000" sy="-23000" kx="-800400" algn="bl" rotWithShape="0">
                  <a:prstClr val="black">
                    <a:alpha val="5936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2895-9D44-886B-26E8A93FFC7C}"/>
              </c:ext>
            </c:extLst>
          </c:dPt>
          <c:dPt>
            <c:idx val="6"/>
            <c:bubble3D val="0"/>
            <c:spPr>
              <a:solidFill>
                <a:srgbClr val="F19D19">
                  <a:alpha val="0"/>
                </a:srgbClr>
              </a:solidFill>
              <a:ln>
                <a:noFill/>
              </a:ln>
              <a:effectLst/>
              <a:scene3d>
                <a:camera prst="orthographicFront"/>
                <a:lightRig rig="threePt" dir="t"/>
              </a:scene3d>
              <a:sp3d>
                <a:bevelT w="127000" h="127000"/>
                <a:bevelB w="127000" h="127000"/>
              </a:sp3d>
            </c:spPr>
            <c:extLst>
              <c:ext xmlns:c16="http://schemas.microsoft.com/office/drawing/2014/chart" uri="{C3380CC4-5D6E-409C-BE32-E72D297353CC}">
                <c16:uniqueId val="{0000000D-D560-6C40-AFD2-37270BB7E68B}"/>
              </c:ext>
            </c:extLst>
          </c:dPt>
          <c:dPt>
            <c:idx val="7"/>
            <c:bubble3D val="0"/>
            <c:explosion val="0"/>
            <c:spPr>
              <a:solidFill>
                <a:schemeClr val="accent1">
                  <a:lumMod val="75000"/>
                </a:schemeClr>
              </a:solidFill>
              <a:ln>
                <a:noFill/>
              </a:ln>
              <a:effectLst>
                <a:outerShdw blurRad="184747" dist="630291" dir="7200000" sy="-23000" kx="-800400" algn="bl" rotWithShape="0">
                  <a:prstClr val="black">
                    <a:alpha val="5936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2895-9D44-886B-26E8A93FFC7C}"/>
              </c:ext>
            </c:extLst>
          </c:dPt>
          <c:dPt>
            <c:idx val="8"/>
            <c:bubble3D val="0"/>
            <c:explosion val="1"/>
            <c:spPr>
              <a:solidFill>
                <a:schemeClr val="tx2">
                  <a:alpha val="0"/>
                </a:schemeClr>
              </a:solidFill>
              <a:ln>
                <a:noFill/>
              </a:ln>
              <a:effectLst/>
              <a:scene3d>
                <a:camera prst="orthographicFront"/>
                <a:lightRig rig="threePt" dir="t"/>
              </a:scene3d>
              <a:sp3d>
                <a:bevelT w="127000" h="127000"/>
                <a:bevelB w="127000" h="127000"/>
              </a:sp3d>
            </c:spPr>
            <c:extLst>
              <c:ext xmlns:c16="http://schemas.microsoft.com/office/drawing/2014/chart" uri="{C3380CC4-5D6E-409C-BE32-E72D297353CC}">
                <c16:uniqueId val="{00000019-2895-9D44-886B-26E8A93FFC7C}"/>
              </c:ext>
            </c:extLst>
          </c:dPt>
          <c:dPt>
            <c:idx val="9"/>
            <c:bubble3D val="0"/>
            <c:explosion val="0"/>
            <c:spPr>
              <a:solidFill>
                <a:schemeClr val="accent2">
                  <a:lumMod val="75000"/>
                </a:schemeClr>
              </a:solidFill>
              <a:ln>
                <a:noFill/>
              </a:ln>
              <a:effectLst>
                <a:outerShdw blurRad="184747" dist="630291" dir="7200000" sy="-23000" kx="-800400" algn="bl" rotWithShape="0">
                  <a:prstClr val="black">
                    <a:alpha val="5936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2895-9D44-886B-26E8A93FFC7C}"/>
              </c:ext>
            </c:extLst>
          </c:dPt>
          <c:dLbls>
            <c:dLbl>
              <c:idx val="0"/>
              <c:delete val="1"/>
              <c:extLst>
                <c:ext xmlns:c15="http://schemas.microsoft.com/office/drawing/2012/chart" uri="{CE6537A1-D6FC-4f65-9D91-7224C49458BB}"/>
                <c:ext xmlns:c16="http://schemas.microsoft.com/office/drawing/2014/chart" uri="{C3380CC4-5D6E-409C-BE32-E72D297353CC}">
                  <c16:uniqueId val="{00000001-2895-9D44-886B-26E8A93FFC7C}"/>
                </c:ext>
              </c:extLst>
            </c:dLbl>
            <c:dLbl>
              <c:idx val="1"/>
              <c:layout>
                <c:manualLayout>
                  <c:x val="8.7413623071669437E-3"/>
                  <c:y val="-0.11084980082936748"/>
                </c:manualLayout>
              </c:layout>
              <c:tx>
                <c:rich>
                  <a:bodyPr/>
                  <a:lstStyle/>
                  <a:p>
                    <a:r>
                      <a:rPr lang="en-US" dirty="0">
                        <a:solidFill>
                          <a:schemeClr val="bg1"/>
                        </a:solidFill>
                      </a:rPr>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2895-9D44-886B-26E8A93FFC7C}"/>
                </c:ext>
              </c:extLst>
            </c:dLbl>
            <c:dLbl>
              <c:idx val="2"/>
              <c:delete val="1"/>
              <c:extLst>
                <c:ext xmlns:c15="http://schemas.microsoft.com/office/drawing/2012/chart" uri="{CE6537A1-D6FC-4f65-9D91-7224C49458BB}"/>
                <c:ext xmlns:c16="http://schemas.microsoft.com/office/drawing/2014/chart" uri="{C3380CC4-5D6E-409C-BE32-E72D297353CC}">
                  <c16:uniqueId val="{00000005-2895-9D44-886B-26E8A93FFC7C}"/>
                </c:ext>
              </c:extLst>
            </c:dLbl>
            <c:dLbl>
              <c:idx val="3"/>
              <c:layout>
                <c:manualLayout>
                  <c:x val="0.15158648242572992"/>
                  <c:y val="-8.5453541784845266E-2"/>
                </c:manualLayout>
              </c:layout>
              <c:tx>
                <c:rich>
                  <a:bodyPr/>
                  <a:lstStyle/>
                  <a:p>
                    <a:r>
                      <a:rPr lang="en-US" dirty="0">
                        <a:solidFill>
                          <a:schemeClr val="bg1"/>
                        </a:solidFill>
                      </a:rPr>
                      <a:t>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2895-9D44-886B-26E8A93FFC7C}"/>
                </c:ext>
              </c:extLst>
            </c:dLbl>
            <c:dLbl>
              <c:idx val="4"/>
              <c:delete val="1"/>
              <c:extLst>
                <c:ext xmlns:c15="http://schemas.microsoft.com/office/drawing/2012/chart" uri="{CE6537A1-D6FC-4f65-9D91-7224C49458BB}"/>
                <c:ext xmlns:c16="http://schemas.microsoft.com/office/drawing/2014/chart" uri="{C3380CC4-5D6E-409C-BE32-E72D297353CC}">
                  <c16:uniqueId val="{00000009-2895-9D44-886B-26E8A93FFC7C}"/>
                </c:ext>
              </c:extLst>
            </c:dLbl>
            <c:dLbl>
              <c:idx val="5"/>
              <c:layout>
                <c:manualLayout>
                  <c:x val="6.3510777372583538E-2"/>
                  <c:y val="0.14323470132812821"/>
                </c:manualLayout>
              </c:layout>
              <c:tx>
                <c:rich>
                  <a:bodyPr/>
                  <a:lstStyle/>
                  <a:p>
                    <a:r>
                      <a:rPr lang="en-US" dirty="0">
                        <a:solidFill>
                          <a:schemeClr val="bg1"/>
                        </a:solidFill>
                      </a:rPr>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6-2895-9D44-886B-26E8A93FFC7C}"/>
                </c:ext>
              </c:extLst>
            </c:dLbl>
            <c:dLbl>
              <c:idx val="6"/>
              <c:delete val="1"/>
              <c:extLst>
                <c:ext xmlns:c15="http://schemas.microsoft.com/office/drawing/2012/chart" uri="{CE6537A1-D6FC-4f65-9D91-7224C49458BB}"/>
                <c:ext xmlns:c16="http://schemas.microsoft.com/office/drawing/2014/chart" uri="{C3380CC4-5D6E-409C-BE32-E72D297353CC}">
                  <c16:uniqueId val="{0000000D-D560-6C40-AFD2-37270BB7E68B}"/>
                </c:ext>
              </c:extLst>
            </c:dLbl>
            <c:dLbl>
              <c:idx val="7"/>
              <c:layout>
                <c:manualLayout>
                  <c:x val="2.5343250785224456E-2"/>
                  <c:y val="0.18169705832818578"/>
                </c:manualLayout>
              </c:layout>
              <c:tx>
                <c:rich>
                  <a:bodyPr/>
                  <a:lstStyle/>
                  <a:p>
                    <a:r>
                      <a:rPr lang="en-US" dirty="0">
                        <a:solidFill>
                          <a:schemeClr val="bg1"/>
                        </a:solidFill>
                      </a:rPr>
                      <a:t>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C-2895-9D44-886B-26E8A93FFC7C}"/>
                </c:ext>
              </c:extLst>
            </c:dLbl>
            <c:dLbl>
              <c:idx val="8"/>
              <c:delete val="1"/>
              <c:extLst>
                <c:ext xmlns:c15="http://schemas.microsoft.com/office/drawing/2012/chart" uri="{CE6537A1-D6FC-4f65-9D91-7224C49458BB}"/>
                <c:ext xmlns:c16="http://schemas.microsoft.com/office/drawing/2014/chart" uri="{C3380CC4-5D6E-409C-BE32-E72D297353CC}">
                  <c16:uniqueId val="{00000019-2895-9D44-886B-26E8A93FFC7C}"/>
                </c:ext>
              </c:extLst>
            </c:dLbl>
            <c:dLbl>
              <c:idx val="9"/>
              <c:layout>
                <c:manualLayout>
                  <c:x val="-0.22734540340967005"/>
                  <c:y val="-7.3251598186353142E-2"/>
                </c:manualLayout>
              </c:layout>
              <c:tx>
                <c:rich>
                  <a:bodyPr/>
                  <a:lstStyle/>
                  <a:p>
                    <a:r>
                      <a:rPr lang="en-US" dirty="0">
                        <a:solidFill>
                          <a:schemeClr val="bg1"/>
                        </a:solidFill>
                      </a:rPr>
                      <a:t>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B-2895-9D44-886B-26E8A93FFC7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tx1"/>
                    </a:solidFill>
                    <a:latin typeface="Avenir Book" panose="02000503020000020003"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1">
                  <c:v>StarChapter</c:v>
                </c:pt>
                <c:pt idx="3">
                  <c:v>StarChapter</c:v>
                </c:pt>
                <c:pt idx="5">
                  <c:v>StarChapter</c:v>
                </c:pt>
                <c:pt idx="7">
                  <c:v>StarChapter</c:v>
                </c:pt>
                <c:pt idx="9">
                  <c:v>StarChapter</c:v>
                </c:pt>
              </c:strCache>
            </c:strRef>
          </c:cat>
          <c:val>
            <c:numRef>
              <c:f>Sheet1!$B$2:$B$11</c:f>
              <c:numCache>
                <c:formatCode>General</c:formatCode>
                <c:ptCount val="10"/>
                <c:pt idx="0">
                  <c:v>10.8</c:v>
                </c:pt>
                <c:pt idx="1">
                  <c:v>7</c:v>
                </c:pt>
                <c:pt idx="2">
                  <c:v>10.8</c:v>
                </c:pt>
                <c:pt idx="3">
                  <c:v>4</c:v>
                </c:pt>
                <c:pt idx="4">
                  <c:v>10.8</c:v>
                </c:pt>
                <c:pt idx="5">
                  <c:v>7</c:v>
                </c:pt>
                <c:pt idx="6">
                  <c:v>10.8</c:v>
                </c:pt>
                <c:pt idx="7">
                  <c:v>13</c:v>
                </c:pt>
                <c:pt idx="8">
                  <c:v>10.8</c:v>
                </c:pt>
                <c:pt idx="9">
                  <c:v>15</c:v>
                </c:pt>
              </c:numCache>
            </c:numRef>
          </c:val>
          <c:extLst>
            <c:ext xmlns:c16="http://schemas.microsoft.com/office/drawing/2014/chart" uri="{C3380CC4-5D6E-409C-BE32-E72D297353CC}">
              <c16:uniqueId val="{0000000A-2895-9D44-886B-26E8A93FFC7C}"/>
            </c:ext>
          </c:extLst>
        </c:ser>
        <c:ser>
          <c:idx val="1"/>
          <c:order val="1"/>
          <c:tx>
            <c:strRef>
              <c:f>Sheet1!$C$1</c:f>
              <c:strCache>
                <c:ptCount val="1"/>
                <c:pt idx="0">
                  <c:v>Column2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2895-9D44-886B-26E8A93FFC7C}"/>
              </c:ext>
            </c:extLst>
          </c:dPt>
          <c:dPt>
            <c:idx val="1"/>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2895-9D44-886B-26E8A93FFC7C}"/>
              </c:ext>
            </c:extLst>
          </c:dPt>
          <c:dPt>
            <c:idx val="2"/>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2895-9D44-886B-26E8A93FFC7C}"/>
              </c:ext>
            </c:extLst>
          </c:dPt>
          <c:dPt>
            <c:idx val="3"/>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2895-9D44-886B-26E8A93FFC7C}"/>
              </c:ext>
            </c:extLst>
          </c:dPt>
          <c:dPt>
            <c:idx val="4"/>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2895-9D44-886B-26E8A93FFC7C}"/>
              </c:ext>
            </c:extLst>
          </c:dPt>
          <c:dPt>
            <c:idx val="5"/>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2895-9D44-886B-26E8A93FFC7C}"/>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2895-9D44-886B-26E8A93FFC7C}"/>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E-2895-9D44-886B-26E8A93FFC7C}"/>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2895-9D44-886B-26E8A93FFC7C}"/>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0-2895-9D44-886B-26E8A93FFC7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C-2895-9D44-886B-26E8A93FFC7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E-2895-9D44-886B-26E8A93FFC7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0-2895-9D44-886B-26E8A93FFC7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2-2895-9D44-886B-26E8A93FFC7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4-2895-9D44-886B-26E8A93FFC7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7-2895-9D44-886B-26E8A93FFC7C}"/>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D-2895-9D44-886B-26E8A93FFC7C}"/>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E-2895-9D44-886B-26E8A93FFC7C}"/>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F-2895-9D44-886B-26E8A93FFC7C}"/>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0-2895-9D44-886B-26E8A93FFC7C}"/>
                </c:ext>
              </c:extLst>
            </c:dLbl>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1">
                  <c:v>StarChapter</c:v>
                </c:pt>
                <c:pt idx="3">
                  <c:v>StarChapter</c:v>
                </c:pt>
                <c:pt idx="5">
                  <c:v>StarChapter</c:v>
                </c:pt>
                <c:pt idx="7">
                  <c:v>StarChapter</c:v>
                </c:pt>
                <c:pt idx="9">
                  <c:v>StarChapter</c:v>
                </c:pt>
              </c:strCache>
            </c:strRef>
          </c:cat>
          <c:val>
            <c:numRef>
              <c:f>Sheet1!$C$2:$C$11</c:f>
              <c:numCache>
                <c:formatCode>General</c:formatCode>
                <c:ptCount val="10"/>
              </c:numCache>
            </c:numRef>
          </c:val>
          <c:extLst>
            <c:ext xmlns:c16="http://schemas.microsoft.com/office/drawing/2014/chart" uri="{C3380CC4-5D6E-409C-BE32-E72D297353CC}">
              <c16:uniqueId val="{00000015-2895-9D44-886B-26E8A93FFC7C}"/>
            </c:ext>
          </c:extLst>
        </c:ser>
        <c:ser>
          <c:idx val="2"/>
          <c:order val="2"/>
          <c:tx>
            <c:strRef>
              <c:f>Sheet1!$D$1</c:f>
              <c:strCache>
                <c:ptCount val="1"/>
                <c:pt idx="0">
                  <c:v>Column3</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1-2895-9D44-886B-26E8A93FFC7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2-2895-9D44-886B-26E8A93FFC7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3-2895-9D44-886B-26E8A93FFC7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4-2895-9D44-886B-26E8A93FFC7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2895-9D44-886B-26E8A93FFC7C}"/>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6-2895-9D44-886B-26E8A93FFC7C}"/>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7-2895-9D44-886B-26E8A93FFC7C}"/>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8-2895-9D44-886B-26E8A93FFC7C}"/>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9-2895-9D44-886B-26E8A93FFC7C}"/>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A-2895-9D44-886B-26E8A93FFC7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1-2895-9D44-886B-26E8A93FFC7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2-2895-9D44-886B-26E8A93FFC7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3-2895-9D44-886B-26E8A93FFC7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4-2895-9D44-886B-26E8A93FFC7C}"/>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5-2895-9D44-886B-26E8A93FFC7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6-2895-9D44-886B-26E8A93FFC7C}"/>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7-2895-9D44-886B-26E8A93FFC7C}"/>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8-2895-9D44-886B-26E8A93FFC7C}"/>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9-2895-9D44-886B-26E8A93FFC7C}"/>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2A-2895-9D44-886B-26E8A93FFC7C}"/>
                </c:ext>
              </c:extLst>
            </c:dLbl>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1">
                  <c:v>StarChapter</c:v>
                </c:pt>
                <c:pt idx="3">
                  <c:v>StarChapter</c:v>
                </c:pt>
                <c:pt idx="5">
                  <c:v>StarChapter</c:v>
                </c:pt>
                <c:pt idx="7">
                  <c:v>StarChapter</c:v>
                </c:pt>
                <c:pt idx="9">
                  <c:v>StarChapter</c:v>
                </c:pt>
              </c:strCache>
            </c:strRef>
          </c:cat>
          <c:val>
            <c:numRef>
              <c:f>Sheet1!$D$2:$D$11</c:f>
              <c:numCache>
                <c:formatCode>General</c:formatCode>
                <c:ptCount val="10"/>
                <c:pt idx="0">
                  <c:v>10.8</c:v>
                </c:pt>
                <c:pt idx="1">
                  <c:v>7</c:v>
                </c:pt>
                <c:pt idx="2">
                  <c:v>10.8</c:v>
                </c:pt>
                <c:pt idx="3">
                  <c:v>4</c:v>
                </c:pt>
                <c:pt idx="4">
                  <c:v>10.8</c:v>
                </c:pt>
                <c:pt idx="5">
                  <c:v>7</c:v>
                </c:pt>
                <c:pt idx="6">
                  <c:v>10.8</c:v>
                </c:pt>
                <c:pt idx="7">
                  <c:v>13</c:v>
                </c:pt>
                <c:pt idx="8">
                  <c:v>10.8</c:v>
                </c:pt>
                <c:pt idx="9">
                  <c:v>15</c:v>
                </c:pt>
              </c:numCache>
            </c:numRef>
          </c:val>
          <c:extLst>
            <c:ext xmlns:c16="http://schemas.microsoft.com/office/drawing/2014/chart" uri="{C3380CC4-5D6E-409C-BE32-E72D297353CC}">
              <c16:uniqueId val="{00000018-2895-9D44-886B-26E8A93FFC7C}"/>
            </c:ext>
          </c:extLst>
        </c:ser>
        <c:dLbls>
          <c:showLegendKey val="0"/>
          <c:showVal val="0"/>
          <c:showCatName val="0"/>
          <c:showSerName val="0"/>
          <c:showPercent val="1"/>
          <c:showBubbleSize val="0"/>
          <c:showLeaderLines val="1"/>
        </c:dLbls>
      </c:pie3D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explosion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831-7749-B164-2DC654FFEAA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831-7749-B164-2DC654FFEAA9}"/>
              </c:ext>
            </c:extLst>
          </c:dPt>
          <c:dPt>
            <c:idx val="2"/>
            <c:bubble3D val="0"/>
            <c:explosion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831-7749-B164-2DC654FFEAA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0831-7749-B164-2DC654FFEAA9}"/>
              </c:ext>
            </c:extLst>
          </c:dPt>
          <c:dPt>
            <c:idx val="4"/>
            <c:bubble3D val="0"/>
            <c:explosion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0831-7749-B164-2DC654FFEAA9}"/>
              </c:ext>
            </c:extLst>
          </c:dPt>
          <c:dPt>
            <c:idx val="5"/>
            <c:bubble3D val="0"/>
            <c:explosion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0831-7749-B164-2DC654FFEAA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0831-7749-B164-2DC654FFEA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Full</c:v>
                </c:pt>
                <c:pt idx="1">
                  <c:v>Associate</c:v>
                </c:pt>
                <c:pt idx="2">
                  <c:v>Affiliate</c:v>
                </c:pt>
                <c:pt idx="3">
                  <c:v>Governmental</c:v>
                </c:pt>
                <c:pt idx="4">
                  <c:v>Student</c:v>
                </c:pt>
                <c:pt idx="5">
                  <c:v>Special</c:v>
                </c:pt>
              </c:strCache>
            </c:strRef>
          </c:cat>
          <c:val>
            <c:numRef>
              <c:f>Sheet1!$B$2:$B$7</c:f>
              <c:numCache>
                <c:formatCode>General</c:formatCode>
                <c:ptCount val="6"/>
                <c:pt idx="0">
                  <c:v>525</c:v>
                </c:pt>
                <c:pt idx="1">
                  <c:v>434</c:v>
                </c:pt>
                <c:pt idx="2">
                  <c:v>283</c:v>
                </c:pt>
                <c:pt idx="3">
                  <c:v>6</c:v>
                </c:pt>
                <c:pt idx="4">
                  <c:v>27</c:v>
                </c:pt>
                <c:pt idx="5">
                  <c:v>16</c:v>
                </c:pt>
              </c:numCache>
            </c:numRef>
          </c:val>
          <c:extLst>
            <c:ext xmlns:c16="http://schemas.microsoft.com/office/drawing/2014/chart" uri="{C3380CC4-5D6E-409C-BE32-E72D297353CC}">
              <c16:uniqueId val="{0000000E-0831-7749-B164-2DC654FFEAA9}"/>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8807660455298281"/>
          <c:y val="0.14467246281946203"/>
          <c:w val="0.18072518710110233"/>
          <c:h val="0.720697005477801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venir Light" panose="020B0402020203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01D63-1491-BB4A-81B2-C3B4C0F2E2CC}" type="doc">
      <dgm:prSet loTypeId="urn:microsoft.com/office/officeart/2009/3/layout/HorizontalOrganizationChart" loCatId="" qsTypeId="urn:microsoft.com/office/officeart/2005/8/quickstyle/simple1" qsCatId="simple" csTypeId="urn:microsoft.com/office/officeart/2005/8/colors/colorful3" csCatId="colorful" phldr="1"/>
      <dgm:spPr/>
      <dgm:t>
        <a:bodyPr/>
        <a:lstStyle/>
        <a:p>
          <a:endParaRPr lang="en-US"/>
        </a:p>
      </dgm:t>
    </dgm:pt>
    <dgm:pt modelId="{BB22B307-E9D7-9049-8446-173D1165C701}">
      <dgm:prSet phldrT="[Text]"/>
      <dgm:spPr>
        <a:solidFill>
          <a:srgbClr val="009B16">
            <a:alpha val="80000"/>
          </a:srgbClr>
        </a:solidFill>
      </dgm:spPr>
      <dgm:t>
        <a:bodyPr/>
        <a:lstStyle/>
        <a:p>
          <a:r>
            <a:rPr lang="en-US" b="1" dirty="0">
              <a:solidFill>
                <a:schemeClr val="bg1"/>
              </a:solidFill>
              <a:latin typeface="Avenir Book" panose="02000503020000020003" pitchFamily="2" charset="0"/>
            </a:rPr>
            <a:t>Billy Smith</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FASPE, Executive Director/CEO</a:t>
          </a:r>
          <a:endParaRPr lang="en-US" b="0" i="0" dirty="0">
            <a:solidFill>
              <a:schemeClr val="bg1"/>
            </a:solidFill>
            <a:latin typeface="Avenir Book" panose="02000503020000020003" pitchFamily="2" charset="0"/>
          </a:endParaRPr>
        </a:p>
      </dgm:t>
    </dgm:pt>
    <dgm:pt modelId="{05DA197A-6421-2448-A840-DF82487BCBBB}" type="parTrans" cxnId="{AEBDC84A-5116-AE49-84AF-200B27463D55}">
      <dgm:prSet/>
      <dgm:spPr/>
      <dgm:t>
        <a:bodyPr/>
        <a:lstStyle/>
        <a:p>
          <a:endParaRPr lang="en-US"/>
        </a:p>
      </dgm:t>
    </dgm:pt>
    <dgm:pt modelId="{707B60B2-1F2C-524F-88D3-DD3681EB6747}" type="sibTrans" cxnId="{AEBDC84A-5116-AE49-84AF-200B27463D55}">
      <dgm:prSet/>
      <dgm:spPr/>
      <dgm:t>
        <a:bodyPr/>
        <a:lstStyle/>
        <a:p>
          <a:endParaRPr lang="en-US"/>
        </a:p>
      </dgm:t>
    </dgm:pt>
    <dgm:pt modelId="{C30D1B5C-A8CD-714B-81EB-99E3F5B11FCB}" type="asst">
      <dgm:prSet phldrT="[Text]"/>
      <dgm:spPr>
        <a:solidFill>
          <a:srgbClr val="92D050"/>
        </a:solidFill>
      </dgm:spPr>
      <dgm:t>
        <a:bodyPr/>
        <a:lstStyle/>
        <a:p>
          <a:r>
            <a:rPr lang="en-US" b="1" dirty="0">
              <a:solidFill>
                <a:schemeClr val="bg1"/>
              </a:solidFill>
              <a:latin typeface="Avenir Book" panose="02000503020000020003" pitchFamily="2" charset="0"/>
            </a:rPr>
            <a:t>Cliff Reis</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Managing Director/Director of Meetings</a:t>
          </a:r>
          <a:endParaRPr lang="en-US" b="0" i="0" dirty="0">
            <a:solidFill>
              <a:schemeClr val="bg1"/>
            </a:solidFill>
            <a:latin typeface="Avenir Book" panose="02000503020000020003" pitchFamily="2" charset="0"/>
          </a:endParaRPr>
        </a:p>
      </dgm:t>
    </dgm:pt>
    <dgm:pt modelId="{26A377D7-5041-F84E-89F9-EEC38C544880}" type="parTrans" cxnId="{BB084AAE-4D58-AF4E-A5D4-ACE417CC29E5}">
      <dgm:prSet/>
      <dgm:spPr/>
      <dgm:t>
        <a:bodyPr/>
        <a:lstStyle/>
        <a:p>
          <a:endParaRPr lang="en-US"/>
        </a:p>
      </dgm:t>
    </dgm:pt>
    <dgm:pt modelId="{407A3034-4BA4-9043-940C-32744C63B033}" type="sibTrans" cxnId="{BB084AAE-4D58-AF4E-A5D4-ACE417CC29E5}">
      <dgm:prSet/>
      <dgm:spPr/>
      <dgm:t>
        <a:bodyPr/>
        <a:lstStyle/>
        <a:p>
          <a:endParaRPr lang="en-US"/>
        </a:p>
      </dgm:t>
    </dgm:pt>
    <dgm:pt modelId="{789D98C5-9920-4246-BED9-05DB5371E4CA}">
      <dgm:prSet phldrT="[Text]"/>
      <dgm:spPr>
        <a:solidFill>
          <a:srgbClr val="104268"/>
        </a:solidFill>
      </dgm:spPr>
      <dgm:t>
        <a:bodyPr/>
        <a:lstStyle/>
        <a:p>
          <a:r>
            <a:rPr lang="en-US" b="1" dirty="0">
              <a:solidFill>
                <a:schemeClr val="bg1"/>
              </a:solidFill>
              <a:latin typeface="Avenir Book" panose="02000503020000020003" pitchFamily="2" charset="0"/>
            </a:rPr>
            <a:t>Gretchen </a:t>
          </a:r>
          <a:r>
            <a:rPr lang="en-US" b="1" dirty="0" err="1">
              <a:solidFill>
                <a:schemeClr val="bg1"/>
              </a:solidFill>
              <a:latin typeface="Avenir Book" panose="02000503020000020003" pitchFamily="2" charset="0"/>
            </a:rPr>
            <a:t>Pienta</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Director of Communications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&amp; Publications</a:t>
          </a:r>
        </a:p>
      </dgm:t>
    </dgm:pt>
    <dgm:pt modelId="{9B981503-366A-C140-8944-92D40D91378B}" type="parTrans" cxnId="{241A98BA-DA1E-0C4A-829A-ACF9CA1F0512}">
      <dgm:prSet/>
      <dgm:spPr/>
      <dgm:t>
        <a:bodyPr/>
        <a:lstStyle/>
        <a:p>
          <a:endParaRPr lang="en-US"/>
        </a:p>
      </dgm:t>
    </dgm:pt>
    <dgm:pt modelId="{307C6661-5E27-5E42-BD19-F80168197072}" type="sibTrans" cxnId="{241A98BA-DA1E-0C4A-829A-ACF9CA1F0512}">
      <dgm:prSet/>
      <dgm:spPr/>
      <dgm:t>
        <a:bodyPr/>
        <a:lstStyle/>
        <a:p>
          <a:endParaRPr lang="en-US"/>
        </a:p>
      </dgm:t>
    </dgm:pt>
    <dgm:pt modelId="{51A8F344-6521-B94C-973B-22E7EB409C79}">
      <dgm:prSet phldrT="[Text]"/>
      <dgm:spPr>
        <a:solidFill>
          <a:srgbClr val="104268"/>
        </a:solidFill>
      </dgm:spPr>
      <dgm:t>
        <a:bodyPr/>
        <a:lstStyle/>
        <a:p>
          <a:r>
            <a:rPr lang="en-US" b="1" dirty="0" err="1">
              <a:solidFill>
                <a:schemeClr val="bg1"/>
              </a:solidFill>
              <a:latin typeface="Avenir Book" panose="02000503020000020003" pitchFamily="2" charset="0"/>
            </a:rPr>
            <a:t>Racquel</a:t>
          </a:r>
          <a:r>
            <a:rPr lang="en-US" b="1" dirty="0">
              <a:solidFill>
                <a:schemeClr val="bg1"/>
              </a:solidFill>
              <a:latin typeface="Avenir Book" panose="02000503020000020003" pitchFamily="2" charset="0"/>
            </a:rPr>
            <a:t> Rodriquez</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Membership Coordinator</a:t>
          </a:r>
          <a:endParaRPr lang="en-US" b="0" i="0" dirty="0">
            <a:solidFill>
              <a:schemeClr val="bg1"/>
            </a:solidFill>
            <a:latin typeface="Avenir Book" panose="02000503020000020003" pitchFamily="2" charset="0"/>
          </a:endParaRPr>
        </a:p>
      </dgm:t>
    </dgm:pt>
    <dgm:pt modelId="{693A0ECE-D4D4-5145-A94C-2BB171546353}" type="parTrans" cxnId="{6588C9A3-F190-FE44-B8DA-F9C0A6BA5F6B}">
      <dgm:prSet/>
      <dgm:spPr/>
      <dgm:t>
        <a:bodyPr/>
        <a:lstStyle/>
        <a:p>
          <a:endParaRPr lang="en-US"/>
        </a:p>
      </dgm:t>
    </dgm:pt>
    <dgm:pt modelId="{D5866366-69C7-5E4C-835D-D966F12497AF}" type="sibTrans" cxnId="{6588C9A3-F190-FE44-B8DA-F9C0A6BA5F6B}">
      <dgm:prSet/>
      <dgm:spPr/>
      <dgm:t>
        <a:bodyPr/>
        <a:lstStyle/>
        <a:p>
          <a:endParaRPr lang="en-US"/>
        </a:p>
      </dgm:t>
    </dgm:pt>
    <dgm:pt modelId="{7B193088-97D5-E743-B295-2A0D375E8A15}">
      <dgm:prSet phldrT="[Text]"/>
      <dgm:spPr>
        <a:solidFill>
          <a:srgbClr val="104268"/>
        </a:solidFill>
      </dgm:spPr>
      <dgm:t>
        <a:bodyPr/>
        <a:lstStyle/>
        <a:p>
          <a:r>
            <a:rPr lang="en-US" b="1" dirty="0">
              <a:solidFill>
                <a:schemeClr val="bg1"/>
              </a:solidFill>
              <a:latin typeface="Avenir Book" panose="02000503020000020003" pitchFamily="2" charset="0"/>
            </a:rPr>
            <a:t>Lisa Gonzalez</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Membership &amp; Chapter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Meeting Coordinator</a:t>
          </a:r>
          <a:endParaRPr lang="en-US" b="0" i="0" dirty="0">
            <a:solidFill>
              <a:schemeClr val="bg1"/>
            </a:solidFill>
            <a:latin typeface="Avenir Book" panose="02000503020000020003" pitchFamily="2" charset="0"/>
          </a:endParaRPr>
        </a:p>
      </dgm:t>
    </dgm:pt>
    <dgm:pt modelId="{65F79FF4-077F-894C-BCED-F75C69B77F8A}" type="parTrans" cxnId="{EE0B303F-292B-E34D-BC53-F78950FA5128}">
      <dgm:prSet/>
      <dgm:spPr/>
      <dgm:t>
        <a:bodyPr/>
        <a:lstStyle/>
        <a:p>
          <a:endParaRPr lang="en-US"/>
        </a:p>
      </dgm:t>
    </dgm:pt>
    <dgm:pt modelId="{BC7D7D18-39DB-1F46-8206-46B4E52CF645}" type="sibTrans" cxnId="{EE0B303F-292B-E34D-BC53-F78950FA5128}">
      <dgm:prSet/>
      <dgm:spPr/>
      <dgm:t>
        <a:bodyPr/>
        <a:lstStyle/>
        <a:p>
          <a:endParaRPr lang="en-US"/>
        </a:p>
      </dgm:t>
    </dgm:pt>
    <dgm:pt modelId="{68792255-BE40-0D4D-B685-BA4F9750E771}">
      <dgm:prSet/>
      <dgm:spPr>
        <a:solidFill>
          <a:srgbClr val="104268"/>
        </a:solidFill>
      </dgm:spPr>
      <dgm:t>
        <a:bodyPr/>
        <a:lstStyle/>
        <a:p>
          <a:r>
            <a:rPr lang="en-US" b="1" dirty="0">
              <a:solidFill>
                <a:schemeClr val="bg1"/>
              </a:solidFill>
              <a:latin typeface="Avenir Book" panose="02000503020000020003" pitchFamily="2" charset="0"/>
            </a:rPr>
            <a:t>Brian Henry</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Director of Affiliate Relations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&amp; Education</a:t>
          </a:r>
        </a:p>
      </dgm:t>
    </dgm:pt>
    <dgm:pt modelId="{5C3DA708-A0CA-C34A-A951-E8D976E0C832}" type="parTrans" cxnId="{88D9A069-A16E-6C49-90A6-21723E73E2B5}">
      <dgm:prSet/>
      <dgm:spPr/>
      <dgm:t>
        <a:bodyPr/>
        <a:lstStyle/>
        <a:p>
          <a:endParaRPr lang="en-US"/>
        </a:p>
      </dgm:t>
    </dgm:pt>
    <dgm:pt modelId="{1DAD46CC-2DD2-E64B-B3B1-54C149494FCA}" type="sibTrans" cxnId="{88D9A069-A16E-6C49-90A6-21723E73E2B5}">
      <dgm:prSet/>
      <dgm:spPr/>
      <dgm:t>
        <a:bodyPr/>
        <a:lstStyle/>
        <a:p>
          <a:endParaRPr lang="en-US"/>
        </a:p>
      </dgm:t>
    </dgm:pt>
    <dgm:pt modelId="{E06B2EC0-AD22-AE4C-808F-19DC439F6095}">
      <dgm:prSet/>
      <dgm:spPr>
        <a:solidFill>
          <a:srgbClr val="104268"/>
        </a:solidFill>
      </dgm:spPr>
      <dgm:t>
        <a:bodyPr/>
        <a:lstStyle/>
        <a:p>
          <a:r>
            <a:rPr lang="en-US" b="1" dirty="0">
              <a:solidFill>
                <a:schemeClr val="bg1"/>
              </a:solidFill>
              <a:latin typeface="Avenir Book" panose="02000503020000020003" pitchFamily="2" charset="0"/>
            </a:rPr>
            <a:t>Richard Albrecht</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Director of Information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&amp; Technology</a:t>
          </a:r>
        </a:p>
      </dgm:t>
    </dgm:pt>
    <dgm:pt modelId="{5B763112-6A13-1242-B76F-7AF835DFF067}" type="parTrans" cxnId="{539BE28D-2413-C847-81C3-E0654ACCBD62}">
      <dgm:prSet/>
      <dgm:spPr/>
      <dgm:t>
        <a:bodyPr/>
        <a:lstStyle/>
        <a:p>
          <a:endParaRPr lang="en-US"/>
        </a:p>
      </dgm:t>
    </dgm:pt>
    <dgm:pt modelId="{C67106E5-01C9-B748-8A4A-951CC5CB49CC}" type="sibTrans" cxnId="{539BE28D-2413-C847-81C3-E0654ACCBD62}">
      <dgm:prSet/>
      <dgm:spPr/>
      <dgm:t>
        <a:bodyPr/>
        <a:lstStyle/>
        <a:p>
          <a:endParaRPr lang="en-US"/>
        </a:p>
      </dgm:t>
    </dgm:pt>
    <dgm:pt modelId="{C1C3CCD1-91CC-314A-86A7-BCA9A7B2D8F9}">
      <dgm:prSet/>
      <dgm:spPr>
        <a:solidFill>
          <a:srgbClr val="104268"/>
        </a:solidFill>
      </dgm:spPr>
      <dgm:t>
        <a:bodyPr/>
        <a:lstStyle/>
        <a:p>
          <a:r>
            <a:rPr lang="en-US" b="1" dirty="0">
              <a:solidFill>
                <a:schemeClr val="bg1"/>
              </a:solidFill>
              <a:latin typeface="Avenir Book" panose="02000503020000020003" pitchFamily="2" charset="0"/>
            </a:rPr>
            <a:t>Eitan </a:t>
          </a:r>
          <a:r>
            <a:rPr lang="en-US" b="1" dirty="0" err="1">
              <a:solidFill>
                <a:schemeClr val="bg1"/>
              </a:solidFill>
              <a:latin typeface="Avenir Book" panose="02000503020000020003" pitchFamily="2" charset="0"/>
            </a:rPr>
            <a:t>Gauchman</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Sr. Manager of Finance</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 &amp; Administration</a:t>
          </a:r>
        </a:p>
      </dgm:t>
    </dgm:pt>
    <dgm:pt modelId="{E9F98A50-3275-1942-B720-4245EB4E992C}" type="parTrans" cxnId="{6C1038D2-4AD7-E947-9A00-368109A3D3FA}">
      <dgm:prSet/>
      <dgm:spPr/>
      <dgm:t>
        <a:bodyPr/>
        <a:lstStyle/>
        <a:p>
          <a:endParaRPr lang="en-US"/>
        </a:p>
      </dgm:t>
    </dgm:pt>
    <dgm:pt modelId="{5E5FA911-5896-8648-AD76-22BE2F273163}" type="sibTrans" cxnId="{6C1038D2-4AD7-E947-9A00-368109A3D3FA}">
      <dgm:prSet/>
      <dgm:spPr/>
      <dgm:t>
        <a:bodyPr/>
        <a:lstStyle/>
        <a:p>
          <a:endParaRPr lang="en-US"/>
        </a:p>
      </dgm:t>
    </dgm:pt>
    <dgm:pt modelId="{4BB7C030-4FCD-2542-B1D0-03F9D515E13C}">
      <dgm:prSet/>
      <dgm:spPr>
        <a:solidFill>
          <a:srgbClr val="104268"/>
        </a:solidFill>
      </dgm:spPr>
      <dgm:t>
        <a:bodyPr/>
        <a:lstStyle/>
        <a:p>
          <a:r>
            <a:rPr lang="en-US" b="1" dirty="0">
              <a:solidFill>
                <a:schemeClr val="bg1"/>
              </a:solidFill>
              <a:latin typeface="Avenir Book" panose="02000503020000020003" pitchFamily="2" charset="0"/>
            </a:rPr>
            <a:t>Ramiro Mata</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Sr. Director of Technical </a:t>
          </a:r>
          <a:br>
            <a:rPr lang="en-US" dirty="0">
              <a:solidFill>
                <a:schemeClr val="bg1"/>
              </a:solidFill>
              <a:latin typeface="Avenir Book" panose="02000503020000020003" pitchFamily="2" charset="0"/>
            </a:rPr>
          </a:br>
          <a:r>
            <a:rPr lang="en-US" dirty="0">
              <a:solidFill>
                <a:schemeClr val="bg1"/>
              </a:solidFill>
              <a:latin typeface="Avenir Book" panose="02000503020000020003" pitchFamily="2" charset="0"/>
            </a:rPr>
            <a:t>&amp; Regulatory Affairs</a:t>
          </a:r>
        </a:p>
      </dgm:t>
    </dgm:pt>
    <dgm:pt modelId="{24131E3D-5A7C-E045-A0AC-B5FF8E48BCFB}" type="parTrans" cxnId="{D8CB6F03-A03E-EF41-83D3-555F36AD4564}">
      <dgm:prSet/>
      <dgm:spPr/>
      <dgm:t>
        <a:bodyPr/>
        <a:lstStyle/>
        <a:p>
          <a:endParaRPr lang="en-US"/>
        </a:p>
      </dgm:t>
    </dgm:pt>
    <dgm:pt modelId="{94990A98-2A09-5E40-BC96-B4A563C2FA01}" type="sibTrans" cxnId="{D8CB6F03-A03E-EF41-83D3-555F36AD4564}">
      <dgm:prSet/>
      <dgm:spPr/>
      <dgm:t>
        <a:bodyPr/>
        <a:lstStyle/>
        <a:p>
          <a:endParaRPr lang="en-US"/>
        </a:p>
      </dgm:t>
    </dgm:pt>
    <dgm:pt modelId="{87A8E34A-E944-654B-A293-FF79FF285224}">
      <dgm:prSet/>
      <dgm:spPr>
        <a:solidFill>
          <a:srgbClr val="466AA5"/>
        </a:solidFill>
      </dgm:spPr>
      <dgm:t>
        <a:bodyPr/>
        <a:lstStyle/>
        <a:p>
          <a:r>
            <a:rPr lang="en-US" b="0" i="0" dirty="0">
              <a:latin typeface="Avenir Book" panose="02000503020000020003" pitchFamily="2" charset="0"/>
            </a:rPr>
            <a:t>Nadine Saucedo</a:t>
          </a:r>
          <a:br>
            <a:rPr lang="en-US" b="0" i="0" dirty="0">
              <a:latin typeface="Avenir Book" panose="02000503020000020003" pitchFamily="2" charset="0"/>
            </a:rPr>
          </a:br>
          <a:r>
            <a:rPr lang="en-US" b="0" i="0" dirty="0">
              <a:latin typeface="Avenir Book" panose="02000503020000020003" pitchFamily="2" charset="0"/>
            </a:rPr>
            <a:t>Manager of Graphics </a:t>
          </a:r>
          <a:br>
            <a:rPr lang="en-US" b="0" i="0" dirty="0">
              <a:latin typeface="Avenir Book" panose="02000503020000020003" pitchFamily="2" charset="0"/>
            </a:rPr>
          </a:br>
          <a:r>
            <a:rPr lang="en-US" b="0" i="0" dirty="0">
              <a:latin typeface="Avenir Book" panose="02000503020000020003" pitchFamily="2" charset="0"/>
            </a:rPr>
            <a:t>&amp; Website Design</a:t>
          </a:r>
        </a:p>
      </dgm:t>
    </dgm:pt>
    <dgm:pt modelId="{3B1B82EA-7296-6C4B-922B-2F44D2A37DD1}" type="parTrans" cxnId="{4D7FEC60-4B30-6541-A179-723C8FC85E66}">
      <dgm:prSet/>
      <dgm:spPr/>
      <dgm:t>
        <a:bodyPr/>
        <a:lstStyle/>
        <a:p>
          <a:endParaRPr lang="en-US"/>
        </a:p>
      </dgm:t>
    </dgm:pt>
    <dgm:pt modelId="{AC219D81-93CE-6A41-91EA-C645B39D0E91}" type="sibTrans" cxnId="{4D7FEC60-4B30-6541-A179-723C8FC85E66}">
      <dgm:prSet/>
      <dgm:spPr/>
      <dgm:t>
        <a:bodyPr/>
        <a:lstStyle/>
        <a:p>
          <a:endParaRPr lang="en-US"/>
        </a:p>
      </dgm:t>
    </dgm:pt>
    <dgm:pt modelId="{C71DC065-A85E-B144-AD27-E514BFFE637B}">
      <dgm:prSet/>
      <dgm:spPr>
        <a:solidFill>
          <a:srgbClr val="466AA5"/>
        </a:solidFill>
      </dgm:spPr>
      <dgm:t>
        <a:bodyPr/>
        <a:lstStyle/>
        <a:p>
          <a:r>
            <a:rPr lang="en-US" b="0" i="0" dirty="0">
              <a:latin typeface="Avenir Book" panose="02000503020000020003" pitchFamily="2" charset="0"/>
            </a:rPr>
            <a:t>Nichole O'Connor</a:t>
          </a:r>
          <a:br>
            <a:rPr lang="en-US" b="0" i="0" dirty="0">
              <a:latin typeface="Avenir Book" panose="02000503020000020003" pitchFamily="2" charset="0"/>
            </a:rPr>
          </a:br>
          <a:r>
            <a:rPr lang="en-US" b="0" i="0" dirty="0">
              <a:latin typeface="Avenir Book" panose="02000503020000020003" pitchFamily="2" charset="0"/>
            </a:rPr>
            <a:t>Manager of Education </a:t>
          </a:r>
          <a:br>
            <a:rPr lang="en-US" b="0" i="0" dirty="0">
              <a:latin typeface="Avenir Book" panose="02000503020000020003" pitchFamily="2" charset="0"/>
            </a:rPr>
          </a:br>
          <a:r>
            <a:rPr lang="en-US" b="0" i="0" dirty="0">
              <a:latin typeface="Avenir Book" panose="02000503020000020003" pitchFamily="2" charset="0"/>
            </a:rPr>
            <a:t>&amp; Certification</a:t>
          </a:r>
        </a:p>
      </dgm:t>
    </dgm:pt>
    <dgm:pt modelId="{A9F57B4E-5602-3B4C-A184-DADF8EA9D1D0}" type="parTrans" cxnId="{41896DFC-3226-E642-8016-56F1C36F3F3A}">
      <dgm:prSet/>
      <dgm:spPr/>
      <dgm:t>
        <a:bodyPr/>
        <a:lstStyle/>
        <a:p>
          <a:endParaRPr lang="en-US"/>
        </a:p>
      </dgm:t>
    </dgm:pt>
    <dgm:pt modelId="{F9B02AB8-CCA9-9342-8D7A-47D5D0673BC8}" type="sibTrans" cxnId="{41896DFC-3226-E642-8016-56F1C36F3F3A}">
      <dgm:prSet/>
      <dgm:spPr/>
      <dgm:t>
        <a:bodyPr/>
        <a:lstStyle/>
        <a:p>
          <a:endParaRPr lang="en-US"/>
        </a:p>
      </dgm:t>
    </dgm:pt>
    <dgm:pt modelId="{B17378EF-096A-CB45-8C29-73A077295044}">
      <dgm:prSet/>
      <dgm:spPr>
        <a:solidFill>
          <a:srgbClr val="466AA5"/>
        </a:solidFill>
      </dgm:spPr>
      <dgm:t>
        <a:bodyPr/>
        <a:lstStyle/>
        <a:p>
          <a:r>
            <a:rPr lang="en-US" b="0" i="0" dirty="0">
              <a:latin typeface="Avenir Book" panose="02000503020000020003" pitchFamily="2" charset="0"/>
            </a:rPr>
            <a:t>Lisa Gonzalez</a:t>
          </a:r>
          <a:br>
            <a:rPr lang="en-US" b="0" i="0" dirty="0">
              <a:latin typeface="Avenir Book" panose="02000503020000020003" pitchFamily="2" charset="0"/>
            </a:rPr>
          </a:br>
          <a:r>
            <a:rPr lang="en-US" b="0" i="0" dirty="0">
              <a:latin typeface="Avenir Book" panose="02000503020000020003" pitchFamily="2" charset="0"/>
            </a:rPr>
            <a:t>Chapter Education/Registration Coordinator</a:t>
          </a:r>
        </a:p>
      </dgm:t>
    </dgm:pt>
    <dgm:pt modelId="{7C9F2A36-D6B6-464C-93E5-13196B536FBD}" type="parTrans" cxnId="{CEB067F8-D919-7143-BF06-F9E97A753114}">
      <dgm:prSet/>
      <dgm:spPr/>
      <dgm:t>
        <a:bodyPr/>
        <a:lstStyle/>
        <a:p>
          <a:endParaRPr lang="en-US"/>
        </a:p>
      </dgm:t>
    </dgm:pt>
    <dgm:pt modelId="{210EA94A-DE68-A04F-A67D-21790C323FF6}" type="sibTrans" cxnId="{CEB067F8-D919-7143-BF06-F9E97A753114}">
      <dgm:prSet/>
      <dgm:spPr/>
      <dgm:t>
        <a:bodyPr/>
        <a:lstStyle/>
        <a:p>
          <a:endParaRPr lang="en-US"/>
        </a:p>
      </dgm:t>
    </dgm:pt>
    <dgm:pt modelId="{3B5DE572-EFF6-844C-AA5D-3A8986CEE649}" type="pres">
      <dgm:prSet presAssocID="{7E501D63-1491-BB4A-81B2-C3B4C0F2E2CC}" presName="hierChild1" presStyleCnt="0">
        <dgm:presLayoutVars>
          <dgm:orgChart val="1"/>
          <dgm:chPref val="1"/>
          <dgm:dir/>
          <dgm:animOne val="branch"/>
          <dgm:animLvl val="lvl"/>
          <dgm:resizeHandles/>
        </dgm:presLayoutVars>
      </dgm:prSet>
      <dgm:spPr/>
    </dgm:pt>
    <dgm:pt modelId="{18C0024B-BB68-CB42-ABF1-CF322D3723C9}" type="pres">
      <dgm:prSet presAssocID="{BB22B307-E9D7-9049-8446-173D1165C701}" presName="hierRoot1" presStyleCnt="0">
        <dgm:presLayoutVars>
          <dgm:hierBranch val="init"/>
        </dgm:presLayoutVars>
      </dgm:prSet>
      <dgm:spPr/>
    </dgm:pt>
    <dgm:pt modelId="{4C355153-9A2F-B049-BEB0-953E179A263C}" type="pres">
      <dgm:prSet presAssocID="{BB22B307-E9D7-9049-8446-173D1165C701}" presName="rootComposite1" presStyleCnt="0"/>
      <dgm:spPr/>
    </dgm:pt>
    <dgm:pt modelId="{5EA4217E-F0A1-DA4F-AA33-3CE28C9ED3EA}" type="pres">
      <dgm:prSet presAssocID="{BB22B307-E9D7-9049-8446-173D1165C701}" presName="rootText1" presStyleLbl="node0" presStyleIdx="0" presStyleCnt="1" custLinFactNeighborX="-77791" custLinFactNeighborY="950">
        <dgm:presLayoutVars>
          <dgm:chPref val="3"/>
        </dgm:presLayoutVars>
      </dgm:prSet>
      <dgm:spPr/>
    </dgm:pt>
    <dgm:pt modelId="{AAE39884-FD7D-D340-B893-47E6BCC4EAE1}" type="pres">
      <dgm:prSet presAssocID="{BB22B307-E9D7-9049-8446-173D1165C701}" presName="rootConnector1" presStyleLbl="node1" presStyleIdx="0" presStyleCnt="0"/>
      <dgm:spPr/>
    </dgm:pt>
    <dgm:pt modelId="{8A36BB0A-638C-A148-A4C6-8BB2C24CDE0A}" type="pres">
      <dgm:prSet presAssocID="{BB22B307-E9D7-9049-8446-173D1165C701}" presName="hierChild2" presStyleCnt="0"/>
      <dgm:spPr/>
    </dgm:pt>
    <dgm:pt modelId="{A677D6E9-6F95-A342-9FD9-5AE67E7018ED}" type="pres">
      <dgm:prSet presAssocID="{9B981503-366A-C140-8944-92D40D91378B}" presName="Name64" presStyleLbl="parChTrans1D2" presStyleIdx="0" presStyleCnt="8"/>
      <dgm:spPr/>
    </dgm:pt>
    <dgm:pt modelId="{9A42D67B-8D39-1243-B854-82BF3E06566A}" type="pres">
      <dgm:prSet presAssocID="{789D98C5-9920-4246-BED9-05DB5371E4CA}" presName="hierRoot2" presStyleCnt="0">
        <dgm:presLayoutVars>
          <dgm:hierBranch val="init"/>
        </dgm:presLayoutVars>
      </dgm:prSet>
      <dgm:spPr/>
    </dgm:pt>
    <dgm:pt modelId="{E3C3F7AC-B14D-7341-A16F-E80E52C64D66}" type="pres">
      <dgm:prSet presAssocID="{789D98C5-9920-4246-BED9-05DB5371E4CA}" presName="rootComposite" presStyleCnt="0"/>
      <dgm:spPr/>
    </dgm:pt>
    <dgm:pt modelId="{BAB019AF-3D3D-0A45-A2BD-76C7D7BF1526}" type="pres">
      <dgm:prSet presAssocID="{789D98C5-9920-4246-BED9-05DB5371E4CA}" presName="rootText" presStyleLbl="node2" presStyleIdx="0" presStyleCnt="7">
        <dgm:presLayoutVars>
          <dgm:chPref val="3"/>
        </dgm:presLayoutVars>
      </dgm:prSet>
      <dgm:spPr/>
    </dgm:pt>
    <dgm:pt modelId="{971D440A-09DC-C54C-8C53-767163920151}" type="pres">
      <dgm:prSet presAssocID="{789D98C5-9920-4246-BED9-05DB5371E4CA}" presName="rootConnector" presStyleLbl="node2" presStyleIdx="0" presStyleCnt="7"/>
      <dgm:spPr/>
    </dgm:pt>
    <dgm:pt modelId="{23731FC8-49DA-3541-B841-0BA675C4D603}" type="pres">
      <dgm:prSet presAssocID="{789D98C5-9920-4246-BED9-05DB5371E4CA}" presName="hierChild4" presStyleCnt="0"/>
      <dgm:spPr/>
    </dgm:pt>
    <dgm:pt modelId="{7CE9359C-9992-A744-B929-C635D7E51D00}" type="pres">
      <dgm:prSet presAssocID="{3B1B82EA-7296-6C4B-922B-2F44D2A37DD1}" presName="Name64" presStyleLbl="parChTrans1D3" presStyleIdx="0" presStyleCnt="3"/>
      <dgm:spPr/>
    </dgm:pt>
    <dgm:pt modelId="{3CC01274-F11F-5644-AFC7-23459A824643}" type="pres">
      <dgm:prSet presAssocID="{87A8E34A-E944-654B-A293-FF79FF285224}" presName="hierRoot2" presStyleCnt="0">
        <dgm:presLayoutVars>
          <dgm:hierBranch val="init"/>
        </dgm:presLayoutVars>
      </dgm:prSet>
      <dgm:spPr/>
    </dgm:pt>
    <dgm:pt modelId="{32C56BB1-5FF2-AC46-A111-FD798A70187C}" type="pres">
      <dgm:prSet presAssocID="{87A8E34A-E944-654B-A293-FF79FF285224}" presName="rootComposite" presStyleCnt="0"/>
      <dgm:spPr/>
    </dgm:pt>
    <dgm:pt modelId="{945F0E98-E0AC-2D47-AB62-1CA83927E623}" type="pres">
      <dgm:prSet presAssocID="{87A8E34A-E944-654B-A293-FF79FF285224}" presName="rootText" presStyleLbl="node3" presStyleIdx="0" presStyleCnt="3">
        <dgm:presLayoutVars>
          <dgm:chPref val="3"/>
        </dgm:presLayoutVars>
      </dgm:prSet>
      <dgm:spPr/>
    </dgm:pt>
    <dgm:pt modelId="{7B9BAF13-6F91-EE46-BC05-1C6D37C715FF}" type="pres">
      <dgm:prSet presAssocID="{87A8E34A-E944-654B-A293-FF79FF285224}" presName="rootConnector" presStyleLbl="node3" presStyleIdx="0" presStyleCnt="3"/>
      <dgm:spPr/>
    </dgm:pt>
    <dgm:pt modelId="{A2DE32BD-5019-0049-9482-30EE03624584}" type="pres">
      <dgm:prSet presAssocID="{87A8E34A-E944-654B-A293-FF79FF285224}" presName="hierChild4" presStyleCnt="0"/>
      <dgm:spPr/>
    </dgm:pt>
    <dgm:pt modelId="{8416A393-A691-F546-9345-A79BC90FCBC8}" type="pres">
      <dgm:prSet presAssocID="{87A8E34A-E944-654B-A293-FF79FF285224}" presName="hierChild5" presStyleCnt="0"/>
      <dgm:spPr/>
    </dgm:pt>
    <dgm:pt modelId="{0A2433BD-60AE-1241-812F-0E8B7FC0E996}" type="pres">
      <dgm:prSet presAssocID="{789D98C5-9920-4246-BED9-05DB5371E4CA}" presName="hierChild5" presStyleCnt="0"/>
      <dgm:spPr/>
    </dgm:pt>
    <dgm:pt modelId="{0FCB09A9-C3EE-DB46-AD17-7150AF41AD89}" type="pres">
      <dgm:prSet presAssocID="{693A0ECE-D4D4-5145-A94C-2BB171546353}" presName="Name64" presStyleLbl="parChTrans1D2" presStyleIdx="1" presStyleCnt="8"/>
      <dgm:spPr/>
    </dgm:pt>
    <dgm:pt modelId="{CAD35249-F836-F743-AB78-5584A7603AE3}" type="pres">
      <dgm:prSet presAssocID="{51A8F344-6521-B94C-973B-22E7EB409C79}" presName="hierRoot2" presStyleCnt="0">
        <dgm:presLayoutVars>
          <dgm:hierBranch val="init"/>
        </dgm:presLayoutVars>
      </dgm:prSet>
      <dgm:spPr/>
    </dgm:pt>
    <dgm:pt modelId="{3D10CB9C-4A86-E947-B7D1-A5DEA8F58406}" type="pres">
      <dgm:prSet presAssocID="{51A8F344-6521-B94C-973B-22E7EB409C79}" presName="rootComposite" presStyleCnt="0"/>
      <dgm:spPr/>
    </dgm:pt>
    <dgm:pt modelId="{9C7AAC7F-3793-DE4E-8F77-8075C983C6FA}" type="pres">
      <dgm:prSet presAssocID="{51A8F344-6521-B94C-973B-22E7EB409C79}" presName="rootText" presStyleLbl="node2" presStyleIdx="1" presStyleCnt="7">
        <dgm:presLayoutVars>
          <dgm:chPref val="3"/>
        </dgm:presLayoutVars>
      </dgm:prSet>
      <dgm:spPr/>
    </dgm:pt>
    <dgm:pt modelId="{685E77CC-49ED-644F-B0B4-D8224066531A}" type="pres">
      <dgm:prSet presAssocID="{51A8F344-6521-B94C-973B-22E7EB409C79}" presName="rootConnector" presStyleLbl="node2" presStyleIdx="1" presStyleCnt="7"/>
      <dgm:spPr/>
    </dgm:pt>
    <dgm:pt modelId="{DC9103F0-9C4F-E44C-900B-9F38A450DA89}" type="pres">
      <dgm:prSet presAssocID="{51A8F344-6521-B94C-973B-22E7EB409C79}" presName="hierChild4" presStyleCnt="0"/>
      <dgm:spPr/>
    </dgm:pt>
    <dgm:pt modelId="{80F21E04-2709-8641-A94E-FEAB2F708B8B}" type="pres">
      <dgm:prSet presAssocID="{51A8F344-6521-B94C-973B-22E7EB409C79}" presName="hierChild5" presStyleCnt="0"/>
      <dgm:spPr/>
    </dgm:pt>
    <dgm:pt modelId="{B9B20796-3E67-DF46-8826-0E4D3657A15E}" type="pres">
      <dgm:prSet presAssocID="{65F79FF4-077F-894C-BCED-F75C69B77F8A}" presName="Name64" presStyleLbl="parChTrans1D2" presStyleIdx="2" presStyleCnt="8"/>
      <dgm:spPr/>
    </dgm:pt>
    <dgm:pt modelId="{AAA6ADF2-B632-C74F-A1BC-3BF177A1556B}" type="pres">
      <dgm:prSet presAssocID="{7B193088-97D5-E743-B295-2A0D375E8A15}" presName="hierRoot2" presStyleCnt="0">
        <dgm:presLayoutVars>
          <dgm:hierBranch val="init"/>
        </dgm:presLayoutVars>
      </dgm:prSet>
      <dgm:spPr/>
    </dgm:pt>
    <dgm:pt modelId="{C2C51654-CD30-F148-8FCE-565E524C7725}" type="pres">
      <dgm:prSet presAssocID="{7B193088-97D5-E743-B295-2A0D375E8A15}" presName="rootComposite" presStyleCnt="0"/>
      <dgm:spPr/>
    </dgm:pt>
    <dgm:pt modelId="{EAFA9974-7B17-E247-A7E6-350DCD11A8DF}" type="pres">
      <dgm:prSet presAssocID="{7B193088-97D5-E743-B295-2A0D375E8A15}" presName="rootText" presStyleLbl="node2" presStyleIdx="2" presStyleCnt="7">
        <dgm:presLayoutVars>
          <dgm:chPref val="3"/>
        </dgm:presLayoutVars>
      </dgm:prSet>
      <dgm:spPr/>
    </dgm:pt>
    <dgm:pt modelId="{3639168C-E8C9-1643-B7F0-1B1C0BFD759C}" type="pres">
      <dgm:prSet presAssocID="{7B193088-97D5-E743-B295-2A0D375E8A15}" presName="rootConnector" presStyleLbl="node2" presStyleIdx="2" presStyleCnt="7"/>
      <dgm:spPr/>
    </dgm:pt>
    <dgm:pt modelId="{3BE6E4B7-8931-C04A-8201-68DAA14DD0EE}" type="pres">
      <dgm:prSet presAssocID="{7B193088-97D5-E743-B295-2A0D375E8A15}" presName="hierChild4" presStyleCnt="0"/>
      <dgm:spPr/>
    </dgm:pt>
    <dgm:pt modelId="{2487DCA7-FD67-CD4F-92BB-FEE62A86FAC2}" type="pres">
      <dgm:prSet presAssocID="{7B193088-97D5-E743-B295-2A0D375E8A15}" presName="hierChild5" presStyleCnt="0"/>
      <dgm:spPr/>
    </dgm:pt>
    <dgm:pt modelId="{B82D33C4-587C-9546-BAFF-2F50CF14DC34}" type="pres">
      <dgm:prSet presAssocID="{5C3DA708-A0CA-C34A-A951-E8D976E0C832}" presName="Name64" presStyleLbl="parChTrans1D2" presStyleIdx="3" presStyleCnt="8"/>
      <dgm:spPr/>
    </dgm:pt>
    <dgm:pt modelId="{C2DE7705-1A1B-A64C-8B8F-69444CB7AD0D}" type="pres">
      <dgm:prSet presAssocID="{68792255-BE40-0D4D-B685-BA4F9750E771}" presName="hierRoot2" presStyleCnt="0">
        <dgm:presLayoutVars>
          <dgm:hierBranch val="init"/>
        </dgm:presLayoutVars>
      </dgm:prSet>
      <dgm:spPr/>
    </dgm:pt>
    <dgm:pt modelId="{91339645-9DF0-4745-B5B0-6D446B52F6B6}" type="pres">
      <dgm:prSet presAssocID="{68792255-BE40-0D4D-B685-BA4F9750E771}" presName="rootComposite" presStyleCnt="0"/>
      <dgm:spPr/>
    </dgm:pt>
    <dgm:pt modelId="{90165B7D-4BAF-3843-AE4E-A1A9B17A95B2}" type="pres">
      <dgm:prSet presAssocID="{68792255-BE40-0D4D-B685-BA4F9750E771}" presName="rootText" presStyleLbl="node2" presStyleIdx="3" presStyleCnt="7">
        <dgm:presLayoutVars>
          <dgm:chPref val="3"/>
        </dgm:presLayoutVars>
      </dgm:prSet>
      <dgm:spPr/>
    </dgm:pt>
    <dgm:pt modelId="{2A2F807F-F1FA-0C4C-B785-9473162D3492}" type="pres">
      <dgm:prSet presAssocID="{68792255-BE40-0D4D-B685-BA4F9750E771}" presName="rootConnector" presStyleLbl="node2" presStyleIdx="3" presStyleCnt="7"/>
      <dgm:spPr/>
    </dgm:pt>
    <dgm:pt modelId="{080184B3-74BB-1344-88B6-4AAD52588B80}" type="pres">
      <dgm:prSet presAssocID="{68792255-BE40-0D4D-B685-BA4F9750E771}" presName="hierChild4" presStyleCnt="0"/>
      <dgm:spPr/>
    </dgm:pt>
    <dgm:pt modelId="{DED9421E-FAD4-514D-B4CD-F1AFEF262BA4}" type="pres">
      <dgm:prSet presAssocID="{A9F57B4E-5602-3B4C-A184-DADF8EA9D1D0}" presName="Name64" presStyleLbl="parChTrans1D3" presStyleIdx="1" presStyleCnt="3"/>
      <dgm:spPr/>
    </dgm:pt>
    <dgm:pt modelId="{98EDBD1C-E8F0-4C4A-B545-A4E98210BF51}" type="pres">
      <dgm:prSet presAssocID="{C71DC065-A85E-B144-AD27-E514BFFE637B}" presName="hierRoot2" presStyleCnt="0">
        <dgm:presLayoutVars>
          <dgm:hierBranch val="init"/>
        </dgm:presLayoutVars>
      </dgm:prSet>
      <dgm:spPr/>
    </dgm:pt>
    <dgm:pt modelId="{25255E82-B8B5-4A4D-BCB4-A8D15A7342BC}" type="pres">
      <dgm:prSet presAssocID="{C71DC065-A85E-B144-AD27-E514BFFE637B}" presName="rootComposite" presStyleCnt="0"/>
      <dgm:spPr/>
    </dgm:pt>
    <dgm:pt modelId="{5C09EF6D-9973-F244-911F-A67B91308062}" type="pres">
      <dgm:prSet presAssocID="{C71DC065-A85E-B144-AD27-E514BFFE637B}" presName="rootText" presStyleLbl="node3" presStyleIdx="1" presStyleCnt="3" custLinFactNeighborX="65059">
        <dgm:presLayoutVars>
          <dgm:chPref val="3"/>
        </dgm:presLayoutVars>
      </dgm:prSet>
      <dgm:spPr/>
    </dgm:pt>
    <dgm:pt modelId="{677619D4-2A3E-7340-86F1-A765937CE435}" type="pres">
      <dgm:prSet presAssocID="{C71DC065-A85E-B144-AD27-E514BFFE637B}" presName="rootConnector" presStyleLbl="node3" presStyleIdx="1" presStyleCnt="3"/>
      <dgm:spPr/>
    </dgm:pt>
    <dgm:pt modelId="{6B8496B0-DB32-3F49-98E7-A6B29B57B983}" type="pres">
      <dgm:prSet presAssocID="{C71DC065-A85E-B144-AD27-E514BFFE637B}" presName="hierChild4" presStyleCnt="0"/>
      <dgm:spPr/>
    </dgm:pt>
    <dgm:pt modelId="{3A5DF7B7-001F-394A-881F-110A3249C387}" type="pres">
      <dgm:prSet presAssocID="{C71DC065-A85E-B144-AD27-E514BFFE637B}" presName="hierChild5" presStyleCnt="0"/>
      <dgm:spPr/>
    </dgm:pt>
    <dgm:pt modelId="{5CED5430-133B-5742-BC15-A6A0235E512D}" type="pres">
      <dgm:prSet presAssocID="{7C9F2A36-D6B6-464C-93E5-13196B536FBD}" presName="Name64" presStyleLbl="parChTrans1D3" presStyleIdx="2" presStyleCnt="3"/>
      <dgm:spPr/>
    </dgm:pt>
    <dgm:pt modelId="{2B3D8110-DDB5-9B42-84AF-E8489BB20750}" type="pres">
      <dgm:prSet presAssocID="{B17378EF-096A-CB45-8C29-73A077295044}" presName="hierRoot2" presStyleCnt="0">
        <dgm:presLayoutVars>
          <dgm:hierBranch val="init"/>
        </dgm:presLayoutVars>
      </dgm:prSet>
      <dgm:spPr/>
    </dgm:pt>
    <dgm:pt modelId="{4C2890D4-72F4-9F43-ABF5-39BE171E3DC7}" type="pres">
      <dgm:prSet presAssocID="{B17378EF-096A-CB45-8C29-73A077295044}" presName="rootComposite" presStyleCnt="0"/>
      <dgm:spPr/>
    </dgm:pt>
    <dgm:pt modelId="{D8EA845D-950C-B549-8D95-2494CEDB2766}" type="pres">
      <dgm:prSet presAssocID="{B17378EF-096A-CB45-8C29-73A077295044}" presName="rootText" presStyleLbl="node3" presStyleIdx="2" presStyleCnt="3" custLinFactNeighborX="65059">
        <dgm:presLayoutVars>
          <dgm:chPref val="3"/>
        </dgm:presLayoutVars>
      </dgm:prSet>
      <dgm:spPr/>
    </dgm:pt>
    <dgm:pt modelId="{73C8CA82-6994-354E-9512-122D225C7DCC}" type="pres">
      <dgm:prSet presAssocID="{B17378EF-096A-CB45-8C29-73A077295044}" presName="rootConnector" presStyleLbl="node3" presStyleIdx="2" presStyleCnt="3"/>
      <dgm:spPr/>
    </dgm:pt>
    <dgm:pt modelId="{6CD841D4-02B1-CD49-AB69-8117B7897A87}" type="pres">
      <dgm:prSet presAssocID="{B17378EF-096A-CB45-8C29-73A077295044}" presName="hierChild4" presStyleCnt="0"/>
      <dgm:spPr/>
    </dgm:pt>
    <dgm:pt modelId="{46EFCE66-5E66-4F4C-B98E-3D194FD07345}" type="pres">
      <dgm:prSet presAssocID="{B17378EF-096A-CB45-8C29-73A077295044}" presName="hierChild5" presStyleCnt="0"/>
      <dgm:spPr/>
    </dgm:pt>
    <dgm:pt modelId="{AC09B739-85B5-4046-B7EB-9D154CCF7169}" type="pres">
      <dgm:prSet presAssocID="{68792255-BE40-0D4D-B685-BA4F9750E771}" presName="hierChild5" presStyleCnt="0"/>
      <dgm:spPr/>
    </dgm:pt>
    <dgm:pt modelId="{27BF7B69-EAAE-DC43-A70A-1E0AF4440BD5}" type="pres">
      <dgm:prSet presAssocID="{5B763112-6A13-1242-B76F-7AF835DFF067}" presName="Name64" presStyleLbl="parChTrans1D2" presStyleIdx="4" presStyleCnt="8"/>
      <dgm:spPr/>
    </dgm:pt>
    <dgm:pt modelId="{D469E2BE-BD89-4F4C-BAF2-E414D0FC3889}" type="pres">
      <dgm:prSet presAssocID="{E06B2EC0-AD22-AE4C-808F-19DC439F6095}" presName="hierRoot2" presStyleCnt="0">
        <dgm:presLayoutVars>
          <dgm:hierBranch val="init"/>
        </dgm:presLayoutVars>
      </dgm:prSet>
      <dgm:spPr/>
    </dgm:pt>
    <dgm:pt modelId="{3953C0E3-F736-9544-8F7F-7EA8667E3496}" type="pres">
      <dgm:prSet presAssocID="{E06B2EC0-AD22-AE4C-808F-19DC439F6095}" presName="rootComposite" presStyleCnt="0"/>
      <dgm:spPr/>
    </dgm:pt>
    <dgm:pt modelId="{89FC6D9F-2884-894E-B576-2E1F3C8E4A06}" type="pres">
      <dgm:prSet presAssocID="{E06B2EC0-AD22-AE4C-808F-19DC439F6095}" presName="rootText" presStyleLbl="node2" presStyleIdx="4" presStyleCnt="7">
        <dgm:presLayoutVars>
          <dgm:chPref val="3"/>
        </dgm:presLayoutVars>
      </dgm:prSet>
      <dgm:spPr/>
    </dgm:pt>
    <dgm:pt modelId="{47764E4D-CED3-CA42-8474-CFF8A1B633E0}" type="pres">
      <dgm:prSet presAssocID="{E06B2EC0-AD22-AE4C-808F-19DC439F6095}" presName="rootConnector" presStyleLbl="node2" presStyleIdx="4" presStyleCnt="7"/>
      <dgm:spPr/>
    </dgm:pt>
    <dgm:pt modelId="{C87C7C69-88A3-5448-9E33-71C26E78072F}" type="pres">
      <dgm:prSet presAssocID="{E06B2EC0-AD22-AE4C-808F-19DC439F6095}" presName="hierChild4" presStyleCnt="0"/>
      <dgm:spPr/>
    </dgm:pt>
    <dgm:pt modelId="{EF423530-797A-F54B-B909-6D5DE473D5B5}" type="pres">
      <dgm:prSet presAssocID="{E06B2EC0-AD22-AE4C-808F-19DC439F6095}" presName="hierChild5" presStyleCnt="0"/>
      <dgm:spPr/>
    </dgm:pt>
    <dgm:pt modelId="{DB19AE2A-64B3-5F47-B697-B10ED2273473}" type="pres">
      <dgm:prSet presAssocID="{E9F98A50-3275-1942-B720-4245EB4E992C}" presName="Name64" presStyleLbl="parChTrans1D2" presStyleIdx="5" presStyleCnt="8"/>
      <dgm:spPr/>
    </dgm:pt>
    <dgm:pt modelId="{45CBE929-AD64-AA4E-AB4C-D71D66DBF953}" type="pres">
      <dgm:prSet presAssocID="{C1C3CCD1-91CC-314A-86A7-BCA9A7B2D8F9}" presName="hierRoot2" presStyleCnt="0">
        <dgm:presLayoutVars>
          <dgm:hierBranch val="init"/>
        </dgm:presLayoutVars>
      </dgm:prSet>
      <dgm:spPr/>
    </dgm:pt>
    <dgm:pt modelId="{BD580F19-64F5-D94A-B3DB-830E6D4B86A1}" type="pres">
      <dgm:prSet presAssocID="{C1C3CCD1-91CC-314A-86A7-BCA9A7B2D8F9}" presName="rootComposite" presStyleCnt="0"/>
      <dgm:spPr/>
    </dgm:pt>
    <dgm:pt modelId="{E0507924-06A0-0D4E-83EF-618808E27D75}" type="pres">
      <dgm:prSet presAssocID="{C1C3CCD1-91CC-314A-86A7-BCA9A7B2D8F9}" presName="rootText" presStyleLbl="node2" presStyleIdx="5" presStyleCnt="7">
        <dgm:presLayoutVars>
          <dgm:chPref val="3"/>
        </dgm:presLayoutVars>
      </dgm:prSet>
      <dgm:spPr/>
    </dgm:pt>
    <dgm:pt modelId="{D9889F01-742E-8848-8A0C-95AE0723573D}" type="pres">
      <dgm:prSet presAssocID="{C1C3CCD1-91CC-314A-86A7-BCA9A7B2D8F9}" presName="rootConnector" presStyleLbl="node2" presStyleIdx="5" presStyleCnt="7"/>
      <dgm:spPr/>
    </dgm:pt>
    <dgm:pt modelId="{DDCC8FE6-F045-FD4D-8D64-74465BE36BD8}" type="pres">
      <dgm:prSet presAssocID="{C1C3CCD1-91CC-314A-86A7-BCA9A7B2D8F9}" presName="hierChild4" presStyleCnt="0"/>
      <dgm:spPr/>
    </dgm:pt>
    <dgm:pt modelId="{0714597F-0326-794E-BC5C-BAD426F68609}" type="pres">
      <dgm:prSet presAssocID="{C1C3CCD1-91CC-314A-86A7-BCA9A7B2D8F9}" presName="hierChild5" presStyleCnt="0"/>
      <dgm:spPr/>
    </dgm:pt>
    <dgm:pt modelId="{AB277D28-DBA8-D046-9B29-CB8D6653B48A}" type="pres">
      <dgm:prSet presAssocID="{24131E3D-5A7C-E045-A0AC-B5FF8E48BCFB}" presName="Name64" presStyleLbl="parChTrans1D2" presStyleIdx="6" presStyleCnt="8"/>
      <dgm:spPr/>
    </dgm:pt>
    <dgm:pt modelId="{B6ED6235-2945-6340-926D-D9B810B95FB6}" type="pres">
      <dgm:prSet presAssocID="{4BB7C030-4FCD-2542-B1D0-03F9D515E13C}" presName="hierRoot2" presStyleCnt="0">
        <dgm:presLayoutVars>
          <dgm:hierBranch val="init"/>
        </dgm:presLayoutVars>
      </dgm:prSet>
      <dgm:spPr/>
    </dgm:pt>
    <dgm:pt modelId="{0C48D519-7FA1-D34A-8245-12577AF2F4E7}" type="pres">
      <dgm:prSet presAssocID="{4BB7C030-4FCD-2542-B1D0-03F9D515E13C}" presName="rootComposite" presStyleCnt="0"/>
      <dgm:spPr/>
    </dgm:pt>
    <dgm:pt modelId="{0379E8E4-3602-D84F-816F-937EAEEABCBA}" type="pres">
      <dgm:prSet presAssocID="{4BB7C030-4FCD-2542-B1D0-03F9D515E13C}" presName="rootText" presStyleLbl="node2" presStyleIdx="6" presStyleCnt="7">
        <dgm:presLayoutVars>
          <dgm:chPref val="3"/>
        </dgm:presLayoutVars>
      </dgm:prSet>
      <dgm:spPr/>
    </dgm:pt>
    <dgm:pt modelId="{B57D9208-2625-DC4B-89AF-0C87CFC37E84}" type="pres">
      <dgm:prSet presAssocID="{4BB7C030-4FCD-2542-B1D0-03F9D515E13C}" presName="rootConnector" presStyleLbl="node2" presStyleIdx="6" presStyleCnt="7"/>
      <dgm:spPr/>
    </dgm:pt>
    <dgm:pt modelId="{E3EB1732-F11C-F544-B6B7-0DD4D77AA70D}" type="pres">
      <dgm:prSet presAssocID="{4BB7C030-4FCD-2542-B1D0-03F9D515E13C}" presName="hierChild4" presStyleCnt="0"/>
      <dgm:spPr/>
    </dgm:pt>
    <dgm:pt modelId="{ED4BBD9F-A63B-5F4D-9D16-45697AA87F1D}" type="pres">
      <dgm:prSet presAssocID="{4BB7C030-4FCD-2542-B1D0-03F9D515E13C}" presName="hierChild5" presStyleCnt="0"/>
      <dgm:spPr/>
    </dgm:pt>
    <dgm:pt modelId="{EE4BEE5A-9908-4046-84DF-D270ED700D0C}" type="pres">
      <dgm:prSet presAssocID="{BB22B307-E9D7-9049-8446-173D1165C701}" presName="hierChild3" presStyleCnt="0"/>
      <dgm:spPr/>
    </dgm:pt>
    <dgm:pt modelId="{92EDF1A0-1957-2B45-92F2-3B1F999E59B8}" type="pres">
      <dgm:prSet presAssocID="{26A377D7-5041-F84E-89F9-EEC38C544880}" presName="Name115" presStyleLbl="parChTrans1D2" presStyleIdx="7" presStyleCnt="8"/>
      <dgm:spPr/>
    </dgm:pt>
    <dgm:pt modelId="{B050BDD2-ADD2-EF41-9709-6F787FC335CA}" type="pres">
      <dgm:prSet presAssocID="{C30D1B5C-A8CD-714B-81EB-99E3F5B11FCB}" presName="hierRoot3" presStyleCnt="0">
        <dgm:presLayoutVars>
          <dgm:hierBranch val="init"/>
        </dgm:presLayoutVars>
      </dgm:prSet>
      <dgm:spPr/>
    </dgm:pt>
    <dgm:pt modelId="{BFA339A9-D5DD-CF4A-B3F6-3BA04FBE8780}" type="pres">
      <dgm:prSet presAssocID="{C30D1B5C-A8CD-714B-81EB-99E3F5B11FCB}" presName="rootComposite3" presStyleCnt="0"/>
      <dgm:spPr/>
    </dgm:pt>
    <dgm:pt modelId="{70E38B4A-3309-A748-A38D-204C010AE529}" type="pres">
      <dgm:prSet presAssocID="{C30D1B5C-A8CD-714B-81EB-99E3F5B11FCB}" presName="rootText3" presStyleLbl="asst1" presStyleIdx="0" presStyleCnt="1" custLinFactNeighborX="-85857" custLinFactNeighborY="6463">
        <dgm:presLayoutVars>
          <dgm:chPref val="3"/>
        </dgm:presLayoutVars>
      </dgm:prSet>
      <dgm:spPr/>
    </dgm:pt>
    <dgm:pt modelId="{E9954D08-9937-0441-999C-A21C85B58804}" type="pres">
      <dgm:prSet presAssocID="{C30D1B5C-A8CD-714B-81EB-99E3F5B11FCB}" presName="rootConnector3" presStyleLbl="asst1" presStyleIdx="0" presStyleCnt="1"/>
      <dgm:spPr/>
    </dgm:pt>
    <dgm:pt modelId="{43C9A642-870B-3044-9DE3-F6F12C52FBFC}" type="pres">
      <dgm:prSet presAssocID="{C30D1B5C-A8CD-714B-81EB-99E3F5B11FCB}" presName="hierChild6" presStyleCnt="0"/>
      <dgm:spPr/>
    </dgm:pt>
    <dgm:pt modelId="{11B9FA79-540A-0242-9031-B97A298E2C41}" type="pres">
      <dgm:prSet presAssocID="{C30D1B5C-A8CD-714B-81EB-99E3F5B11FCB}" presName="hierChild7" presStyleCnt="0"/>
      <dgm:spPr/>
    </dgm:pt>
  </dgm:ptLst>
  <dgm:cxnLst>
    <dgm:cxn modelId="{D8CB6F03-A03E-EF41-83D3-555F36AD4564}" srcId="{BB22B307-E9D7-9049-8446-173D1165C701}" destId="{4BB7C030-4FCD-2542-B1D0-03F9D515E13C}" srcOrd="7" destOrd="0" parTransId="{24131E3D-5A7C-E045-A0AC-B5FF8E48BCFB}" sibTransId="{94990A98-2A09-5E40-BC96-B4A563C2FA01}"/>
    <dgm:cxn modelId="{70085D04-A58C-C240-B210-F79BEDDAAFE1}" type="presOf" srcId="{4BB7C030-4FCD-2542-B1D0-03F9D515E13C}" destId="{0379E8E4-3602-D84F-816F-937EAEEABCBA}" srcOrd="0" destOrd="0" presId="urn:microsoft.com/office/officeart/2009/3/layout/HorizontalOrganizationChart"/>
    <dgm:cxn modelId="{CFE83407-7D44-0348-9814-1302529754C6}" type="presOf" srcId="{BB22B307-E9D7-9049-8446-173D1165C701}" destId="{5EA4217E-F0A1-DA4F-AA33-3CE28C9ED3EA}" srcOrd="0" destOrd="0" presId="urn:microsoft.com/office/officeart/2009/3/layout/HorizontalOrganizationChart"/>
    <dgm:cxn modelId="{21914B07-18D8-084F-BD61-E5D151BC5507}" type="presOf" srcId="{87A8E34A-E944-654B-A293-FF79FF285224}" destId="{945F0E98-E0AC-2D47-AB62-1CA83927E623}" srcOrd="0" destOrd="0" presId="urn:microsoft.com/office/officeart/2009/3/layout/HorizontalOrganizationChart"/>
    <dgm:cxn modelId="{04D08810-F79A-0D4F-83DC-11984F96CA3A}" type="presOf" srcId="{C71DC065-A85E-B144-AD27-E514BFFE637B}" destId="{677619D4-2A3E-7340-86F1-A765937CE435}" srcOrd="1" destOrd="0" presId="urn:microsoft.com/office/officeart/2009/3/layout/HorizontalOrganizationChart"/>
    <dgm:cxn modelId="{F2996C12-F5E5-C642-A37B-F883DA10961D}" type="presOf" srcId="{51A8F344-6521-B94C-973B-22E7EB409C79}" destId="{9C7AAC7F-3793-DE4E-8F77-8075C983C6FA}" srcOrd="0" destOrd="0" presId="urn:microsoft.com/office/officeart/2009/3/layout/HorizontalOrganizationChart"/>
    <dgm:cxn modelId="{A0048F13-962A-E443-ACA3-58165EDCAF33}" type="presOf" srcId="{789D98C5-9920-4246-BED9-05DB5371E4CA}" destId="{BAB019AF-3D3D-0A45-A2BD-76C7D7BF1526}" srcOrd="0" destOrd="0" presId="urn:microsoft.com/office/officeart/2009/3/layout/HorizontalOrganizationChart"/>
    <dgm:cxn modelId="{5AFD9015-2427-9A49-9C11-4C49C35DCCC7}" type="presOf" srcId="{7B193088-97D5-E743-B295-2A0D375E8A15}" destId="{3639168C-E8C9-1643-B7F0-1B1C0BFD759C}" srcOrd="1" destOrd="0" presId="urn:microsoft.com/office/officeart/2009/3/layout/HorizontalOrganizationChart"/>
    <dgm:cxn modelId="{EECBCE16-27B5-014E-9AFF-9EC2792BD8A9}" type="presOf" srcId="{5C3DA708-A0CA-C34A-A951-E8D976E0C832}" destId="{B82D33C4-587C-9546-BAFF-2F50CF14DC34}" srcOrd="0" destOrd="0" presId="urn:microsoft.com/office/officeart/2009/3/layout/HorizontalOrganizationChart"/>
    <dgm:cxn modelId="{C083CE21-4CAD-4B46-A899-847319E275E0}" type="presOf" srcId="{7C9F2A36-D6B6-464C-93E5-13196B536FBD}" destId="{5CED5430-133B-5742-BC15-A6A0235E512D}" srcOrd="0" destOrd="0" presId="urn:microsoft.com/office/officeart/2009/3/layout/HorizontalOrganizationChart"/>
    <dgm:cxn modelId="{2C12DA34-66DE-DA46-91FF-C1DF6276D913}" type="presOf" srcId="{789D98C5-9920-4246-BED9-05DB5371E4CA}" destId="{971D440A-09DC-C54C-8C53-767163920151}" srcOrd="1" destOrd="0" presId="urn:microsoft.com/office/officeart/2009/3/layout/HorizontalOrganizationChart"/>
    <dgm:cxn modelId="{49FF7E3D-B323-D141-8638-AF94B3BD336F}" type="presOf" srcId="{24131E3D-5A7C-E045-A0AC-B5FF8E48BCFB}" destId="{AB277D28-DBA8-D046-9B29-CB8D6653B48A}" srcOrd="0" destOrd="0" presId="urn:microsoft.com/office/officeart/2009/3/layout/HorizontalOrganizationChart"/>
    <dgm:cxn modelId="{EE0B303F-292B-E34D-BC53-F78950FA5128}" srcId="{BB22B307-E9D7-9049-8446-173D1165C701}" destId="{7B193088-97D5-E743-B295-2A0D375E8A15}" srcOrd="3" destOrd="0" parTransId="{65F79FF4-077F-894C-BCED-F75C69B77F8A}" sibTransId="{BC7D7D18-39DB-1F46-8206-46B4E52CF645}"/>
    <dgm:cxn modelId="{74C2BC46-0330-4845-B48E-4D9D13ED49C4}" type="presOf" srcId="{E06B2EC0-AD22-AE4C-808F-19DC439F6095}" destId="{47764E4D-CED3-CA42-8474-CFF8A1B633E0}" srcOrd="1" destOrd="0" presId="urn:microsoft.com/office/officeart/2009/3/layout/HorizontalOrganizationChart"/>
    <dgm:cxn modelId="{C044FD46-B952-E94E-B00B-F5409329E574}" type="presOf" srcId="{BB22B307-E9D7-9049-8446-173D1165C701}" destId="{AAE39884-FD7D-D340-B893-47E6BCC4EAE1}" srcOrd="1" destOrd="0" presId="urn:microsoft.com/office/officeart/2009/3/layout/HorizontalOrganizationChart"/>
    <dgm:cxn modelId="{AEBDC84A-5116-AE49-84AF-200B27463D55}" srcId="{7E501D63-1491-BB4A-81B2-C3B4C0F2E2CC}" destId="{BB22B307-E9D7-9049-8446-173D1165C701}" srcOrd="0" destOrd="0" parTransId="{05DA197A-6421-2448-A840-DF82487BCBBB}" sibTransId="{707B60B2-1F2C-524F-88D3-DD3681EB6747}"/>
    <dgm:cxn modelId="{A976285C-EE04-E741-93F5-8D69444E1BFC}" type="presOf" srcId="{4BB7C030-4FCD-2542-B1D0-03F9D515E13C}" destId="{B57D9208-2625-DC4B-89AF-0C87CFC37E84}" srcOrd="1" destOrd="0" presId="urn:microsoft.com/office/officeart/2009/3/layout/HorizontalOrganizationChart"/>
    <dgm:cxn modelId="{4D7FEC60-4B30-6541-A179-723C8FC85E66}" srcId="{789D98C5-9920-4246-BED9-05DB5371E4CA}" destId="{87A8E34A-E944-654B-A293-FF79FF285224}" srcOrd="0" destOrd="0" parTransId="{3B1B82EA-7296-6C4B-922B-2F44D2A37DD1}" sibTransId="{AC219D81-93CE-6A41-91EA-C645B39D0E91}"/>
    <dgm:cxn modelId="{904E5F62-2735-C141-840F-9D90CA1A5088}" type="presOf" srcId="{C30D1B5C-A8CD-714B-81EB-99E3F5B11FCB}" destId="{E9954D08-9937-0441-999C-A21C85B58804}" srcOrd="1" destOrd="0" presId="urn:microsoft.com/office/officeart/2009/3/layout/HorizontalOrganizationChart"/>
    <dgm:cxn modelId="{A4F5D268-F306-5040-9F89-FF97A19DE4E2}" type="presOf" srcId="{68792255-BE40-0D4D-B685-BA4F9750E771}" destId="{90165B7D-4BAF-3843-AE4E-A1A9B17A95B2}" srcOrd="0" destOrd="0" presId="urn:microsoft.com/office/officeart/2009/3/layout/HorizontalOrganizationChart"/>
    <dgm:cxn modelId="{88D9A069-A16E-6C49-90A6-21723E73E2B5}" srcId="{BB22B307-E9D7-9049-8446-173D1165C701}" destId="{68792255-BE40-0D4D-B685-BA4F9750E771}" srcOrd="4" destOrd="0" parTransId="{5C3DA708-A0CA-C34A-A951-E8D976E0C832}" sibTransId="{1DAD46CC-2DD2-E64B-B3B1-54C149494FCA}"/>
    <dgm:cxn modelId="{F07CEF6A-8FC8-7944-8F68-9E92AC0F1B5A}" type="presOf" srcId="{87A8E34A-E944-654B-A293-FF79FF285224}" destId="{7B9BAF13-6F91-EE46-BC05-1C6D37C715FF}" srcOrd="1" destOrd="0" presId="urn:microsoft.com/office/officeart/2009/3/layout/HorizontalOrganizationChart"/>
    <dgm:cxn modelId="{41074274-269D-4F43-B114-73E00FF3D687}" type="presOf" srcId="{B17378EF-096A-CB45-8C29-73A077295044}" destId="{D8EA845D-950C-B549-8D95-2494CEDB2766}" srcOrd="0" destOrd="0" presId="urn:microsoft.com/office/officeart/2009/3/layout/HorizontalOrganizationChart"/>
    <dgm:cxn modelId="{EB074E76-61C5-9C43-B992-4B408A3D897C}" type="presOf" srcId="{C1C3CCD1-91CC-314A-86A7-BCA9A7B2D8F9}" destId="{D9889F01-742E-8848-8A0C-95AE0723573D}" srcOrd="1" destOrd="0" presId="urn:microsoft.com/office/officeart/2009/3/layout/HorizontalOrganizationChart"/>
    <dgm:cxn modelId="{2109D679-DBB1-9E42-8E48-8B03363F60A5}" type="presOf" srcId="{65F79FF4-077F-894C-BCED-F75C69B77F8A}" destId="{B9B20796-3E67-DF46-8826-0E4D3657A15E}" srcOrd="0" destOrd="0" presId="urn:microsoft.com/office/officeart/2009/3/layout/HorizontalOrganizationChart"/>
    <dgm:cxn modelId="{865E787D-E0E2-4F4A-A8F4-C2EE358FB95E}" type="presOf" srcId="{7B193088-97D5-E743-B295-2A0D375E8A15}" destId="{EAFA9974-7B17-E247-A7E6-350DCD11A8DF}" srcOrd="0" destOrd="0" presId="urn:microsoft.com/office/officeart/2009/3/layout/HorizontalOrganizationChart"/>
    <dgm:cxn modelId="{D16EF389-8928-2F40-B257-616FF6E58B4C}" type="presOf" srcId="{E9F98A50-3275-1942-B720-4245EB4E992C}" destId="{DB19AE2A-64B3-5F47-B697-B10ED2273473}" srcOrd="0" destOrd="0" presId="urn:microsoft.com/office/officeart/2009/3/layout/HorizontalOrganizationChart"/>
    <dgm:cxn modelId="{539BE28D-2413-C847-81C3-E0654ACCBD62}" srcId="{BB22B307-E9D7-9049-8446-173D1165C701}" destId="{E06B2EC0-AD22-AE4C-808F-19DC439F6095}" srcOrd="5" destOrd="0" parTransId="{5B763112-6A13-1242-B76F-7AF835DFF067}" sibTransId="{C67106E5-01C9-B748-8A4A-951CC5CB49CC}"/>
    <dgm:cxn modelId="{1ABEF299-D98F-364E-92F5-2164708C879C}" type="presOf" srcId="{26A377D7-5041-F84E-89F9-EEC38C544880}" destId="{92EDF1A0-1957-2B45-92F2-3B1F999E59B8}" srcOrd="0" destOrd="0" presId="urn:microsoft.com/office/officeart/2009/3/layout/HorizontalOrganizationChart"/>
    <dgm:cxn modelId="{343F44A0-8AFF-EB4F-B6ED-FC39558FC980}" type="presOf" srcId="{B17378EF-096A-CB45-8C29-73A077295044}" destId="{73C8CA82-6994-354E-9512-122D225C7DCC}" srcOrd="1" destOrd="0" presId="urn:microsoft.com/office/officeart/2009/3/layout/HorizontalOrganizationChart"/>
    <dgm:cxn modelId="{6588C9A3-F190-FE44-B8DA-F9C0A6BA5F6B}" srcId="{BB22B307-E9D7-9049-8446-173D1165C701}" destId="{51A8F344-6521-B94C-973B-22E7EB409C79}" srcOrd="2" destOrd="0" parTransId="{693A0ECE-D4D4-5145-A94C-2BB171546353}" sibTransId="{D5866366-69C7-5E4C-835D-D966F12497AF}"/>
    <dgm:cxn modelId="{F40FC5AB-31FF-2B4D-BCE6-D15ACE6C7238}" type="presOf" srcId="{C1C3CCD1-91CC-314A-86A7-BCA9A7B2D8F9}" destId="{E0507924-06A0-0D4E-83EF-618808E27D75}" srcOrd="0" destOrd="0" presId="urn:microsoft.com/office/officeart/2009/3/layout/HorizontalOrganizationChart"/>
    <dgm:cxn modelId="{BB084AAE-4D58-AF4E-A5D4-ACE417CC29E5}" srcId="{BB22B307-E9D7-9049-8446-173D1165C701}" destId="{C30D1B5C-A8CD-714B-81EB-99E3F5B11FCB}" srcOrd="0" destOrd="0" parTransId="{26A377D7-5041-F84E-89F9-EEC38C544880}" sibTransId="{407A3034-4BA4-9043-940C-32744C63B033}"/>
    <dgm:cxn modelId="{241A98BA-DA1E-0C4A-829A-ACF9CA1F0512}" srcId="{BB22B307-E9D7-9049-8446-173D1165C701}" destId="{789D98C5-9920-4246-BED9-05DB5371E4CA}" srcOrd="1" destOrd="0" parTransId="{9B981503-366A-C140-8944-92D40D91378B}" sibTransId="{307C6661-5E27-5E42-BD19-F80168197072}"/>
    <dgm:cxn modelId="{6C1038D2-4AD7-E947-9A00-368109A3D3FA}" srcId="{BB22B307-E9D7-9049-8446-173D1165C701}" destId="{C1C3CCD1-91CC-314A-86A7-BCA9A7B2D8F9}" srcOrd="6" destOrd="0" parTransId="{E9F98A50-3275-1942-B720-4245EB4E992C}" sibTransId="{5E5FA911-5896-8648-AD76-22BE2F273163}"/>
    <dgm:cxn modelId="{6D005FD4-502D-AA4D-8629-51764B4B72A4}" type="presOf" srcId="{5B763112-6A13-1242-B76F-7AF835DFF067}" destId="{27BF7B69-EAAE-DC43-A70A-1E0AF4440BD5}" srcOrd="0" destOrd="0" presId="urn:microsoft.com/office/officeart/2009/3/layout/HorizontalOrganizationChart"/>
    <dgm:cxn modelId="{F26D70D8-0720-C24C-A960-899AEA9C0622}" type="presOf" srcId="{51A8F344-6521-B94C-973B-22E7EB409C79}" destId="{685E77CC-49ED-644F-B0B4-D8224066531A}" srcOrd="1" destOrd="0" presId="urn:microsoft.com/office/officeart/2009/3/layout/HorizontalOrganizationChart"/>
    <dgm:cxn modelId="{44A9C3DD-6723-0F4E-AB21-19EE0ADC13EC}" type="presOf" srcId="{A9F57B4E-5602-3B4C-A184-DADF8EA9D1D0}" destId="{DED9421E-FAD4-514D-B4CD-F1AFEF262BA4}" srcOrd="0" destOrd="0" presId="urn:microsoft.com/office/officeart/2009/3/layout/HorizontalOrganizationChart"/>
    <dgm:cxn modelId="{33435DE3-942F-FF40-83FC-FDF6D6D8FA93}" type="presOf" srcId="{C30D1B5C-A8CD-714B-81EB-99E3F5B11FCB}" destId="{70E38B4A-3309-A748-A38D-204C010AE529}" srcOrd="0" destOrd="0" presId="urn:microsoft.com/office/officeart/2009/3/layout/HorizontalOrganizationChart"/>
    <dgm:cxn modelId="{C9A3CAE3-9A23-F84C-B267-64CD88624CFA}" type="presOf" srcId="{C71DC065-A85E-B144-AD27-E514BFFE637B}" destId="{5C09EF6D-9973-F244-911F-A67B91308062}" srcOrd="0" destOrd="0" presId="urn:microsoft.com/office/officeart/2009/3/layout/HorizontalOrganizationChart"/>
    <dgm:cxn modelId="{77EA9AE4-2141-DD4E-BC44-B0E376AE5CCF}" type="presOf" srcId="{3B1B82EA-7296-6C4B-922B-2F44D2A37DD1}" destId="{7CE9359C-9992-A744-B929-C635D7E51D00}" srcOrd="0" destOrd="0" presId="urn:microsoft.com/office/officeart/2009/3/layout/HorizontalOrganizationChart"/>
    <dgm:cxn modelId="{51501EE9-31CE-8D45-BBA9-B72F466C193F}" type="presOf" srcId="{9B981503-366A-C140-8944-92D40D91378B}" destId="{A677D6E9-6F95-A342-9FD9-5AE67E7018ED}" srcOrd="0" destOrd="0" presId="urn:microsoft.com/office/officeart/2009/3/layout/HorizontalOrganizationChart"/>
    <dgm:cxn modelId="{B1EA3FE9-E99D-3C4B-9B9D-1A33EC28BD21}" type="presOf" srcId="{693A0ECE-D4D4-5145-A94C-2BB171546353}" destId="{0FCB09A9-C3EE-DB46-AD17-7150AF41AD89}" srcOrd="0" destOrd="0" presId="urn:microsoft.com/office/officeart/2009/3/layout/HorizontalOrganizationChart"/>
    <dgm:cxn modelId="{9861F6ED-6F95-3C42-A985-36371DB7EB69}" type="presOf" srcId="{E06B2EC0-AD22-AE4C-808F-19DC439F6095}" destId="{89FC6D9F-2884-894E-B576-2E1F3C8E4A06}" srcOrd="0" destOrd="0" presId="urn:microsoft.com/office/officeart/2009/3/layout/HorizontalOrganizationChart"/>
    <dgm:cxn modelId="{86CC72F2-7B71-7542-80E2-264095BE2125}" type="presOf" srcId="{7E501D63-1491-BB4A-81B2-C3B4C0F2E2CC}" destId="{3B5DE572-EFF6-844C-AA5D-3A8986CEE649}" srcOrd="0" destOrd="0" presId="urn:microsoft.com/office/officeart/2009/3/layout/HorizontalOrganizationChart"/>
    <dgm:cxn modelId="{91D7AFF4-85AD-FF44-B049-F92A26B9A926}" type="presOf" srcId="{68792255-BE40-0D4D-B685-BA4F9750E771}" destId="{2A2F807F-F1FA-0C4C-B785-9473162D3492}" srcOrd="1" destOrd="0" presId="urn:microsoft.com/office/officeart/2009/3/layout/HorizontalOrganizationChart"/>
    <dgm:cxn modelId="{CEB067F8-D919-7143-BF06-F9E97A753114}" srcId="{68792255-BE40-0D4D-B685-BA4F9750E771}" destId="{B17378EF-096A-CB45-8C29-73A077295044}" srcOrd="1" destOrd="0" parTransId="{7C9F2A36-D6B6-464C-93E5-13196B536FBD}" sibTransId="{210EA94A-DE68-A04F-A67D-21790C323FF6}"/>
    <dgm:cxn modelId="{41896DFC-3226-E642-8016-56F1C36F3F3A}" srcId="{68792255-BE40-0D4D-B685-BA4F9750E771}" destId="{C71DC065-A85E-B144-AD27-E514BFFE637B}" srcOrd="0" destOrd="0" parTransId="{A9F57B4E-5602-3B4C-A184-DADF8EA9D1D0}" sibTransId="{F9B02AB8-CCA9-9342-8D7A-47D5D0673BC8}"/>
    <dgm:cxn modelId="{3F7BD4EA-DD89-0648-80EF-3D93BB03BF62}" type="presParOf" srcId="{3B5DE572-EFF6-844C-AA5D-3A8986CEE649}" destId="{18C0024B-BB68-CB42-ABF1-CF322D3723C9}" srcOrd="0" destOrd="0" presId="urn:microsoft.com/office/officeart/2009/3/layout/HorizontalOrganizationChart"/>
    <dgm:cxn modelId="{F995915C-12AE-EA48-88B7-143A7A3A452B}" type="presParOf" srcId="{18C0024B-BB68-CB42-ABF1-CF322D3723C9}" destId="{4C355153-9A2F-B049-BEB0-953E179A263C}" srcOrd="0" destOrd="0" presId="urn:microsoft.com/office/officeart/2009/3/layout/HorizontalOrganizationChart"/>
    <dgm:cxn modelId="{7A44A9BC-BB08-B848-8C54-51A2AB5454C0}" type="presParOf" srcId="{4C355153-9A2F-B049-BEB0-953E179A263C}" destId="{5EA4217E-F0A1-DA4F-AA33-3CE28C9ED3EA}" srcOrd="0" destOrd="0" presId="urn:microsoft.com/office/officeart/2009/3/layout/HorizontalOrganizationChart"/>
    <dgm:cxn modelId="{DFE19C38-BDDD-2F4B-821E-BF58C6F4AC02}" type="presParOf" srcId="{4C355153-9A2F-B049-BEB0-953E179A263C}" destId="{AAE39884-FD7D-D340-B893-47E6BCC4EAE1}" srcOrd="1" destOrd="0" presId="urn:microsoft.com/office/officeart/2009/3/layout/HorizontalOrganizationChart"/>
    <dgm:cxn modelId="{384B736C-77AC-AD4F-8F7E-5EE0D644E873}" type="presParOf" srcId="{18C0024B-BB68-CB42-ABF1-CF322D3723C9}" destId="{8A36BB0A-638C-A148-A4C6-8BB2C24CDE0A}" srcOrd="1" destOrd="0" presId="urn:microsoft.com/office/officeart/2009/3/layout/HorizontalOrganizationChart"/>
    <dgm:cxn modelId="{5B5DEC98-2237-574F-9EC2-A238E1D43C86}" type="presParOf" srcId="{8A36BB0A-638C-A148-A4C6-8BB2C24CDE0A}" destId="{A677D6E9-6F95-A342-9FD9-5AE67E7018ED}" srcOrd="0" destOrd="0" presId="urn:microsoft.com/office/officeart/2009/3/layout/HorizontalOrganizationChart"/>
    <dgm:cxn modelId="{756C0C60-792F-014B-872F-920302448E30}" type="presParOf" srcId="{8A36BB0A-638C-A148-A4C6-8BB2C24CDE0A}" destId="{9A42D67B-8D39-1243-B854-82BF3E06566A}" srcOrd="1" destOrd="0" presId="urn:microsoft.com/office/officeart/2009/3/layout/HorizontalOrganizationChart"/>
    <dgm:cxn modelId="{498D1CDF-B0F5-424F-B087-C82542216AFA}" type="presParOf" srcId="{9A42D67B-8D39-1243-B854-82BF3E06566A}" destId="{E3C3F7AC-B14D-7341-A16F-E80E52C64D66}" srcOrd="0" destOrd="0" presId="urn:microsoft.com/office/officeart/2009/3/layout/HorizontalOrganizationChart"/>
    <dgm:cxn modelId="{81115220-13B1-4542-A847-EC73099B36C7}" type="presParOf" srcId="{E3C3F7AC-B14D-7341-A16F-E80E52C64D66}" destId="{BAB019AF-3D3D-0A45-A2BD-76C7D7BF1526}" srcOrd="0" destOrd="0" presId="urn:microsoft.com/office/officeart/2009/3/layout/HorizontalOrganizationChart"/>
    <dgm:cxn modelId="{24F4C497-7128-7042-BD5C-04B1D1E010A7}" type="presParOf" srcId="{E3C3F7AC-B14D-7341-A16F-E80E52C64D66}" destId="{971D440A-09DC-C54C-8C53-767163920151}" srcOrd="1" destOrd="0" presId="urn:microsoft.com/office/officeart/2009/3/layout/HorizontalOrganizationChart"/>
    <dgm:cxn modelId="{B3FF1989-32A5-944D-8A87-E4D154EB029D}" type="presParOf" srcId="{9A42D67B-8D39-1243-B854-82BF3E06566A}" destId="{23731FC8-49DA-3541-B841-0BA675C4D603}" srcOrd="1" destOrd="0" presId="urn:microsoft.com/office/officeart/2009/3/layout/HorizontalOrganizationChart"/>
    <dgm:cxn modelId="{2E99ED63-CE6A-7449-B369-54F712930F21}" type="presParOf" srcId="{23731FC8-49DA-3541-B841-0BA675C4D603}" destId="{7CE9359C-9992-A744-B929-C635D7E51D00}" srcOrd="0" destOrd="0" presId="urn:microsoft.com/office/officeart/2009/3/layout/HorizontalOrganizationChart"/>
    <dgm:cxn modelId="{635FBE02-C4A0-324E-8DD5-45AB83EB05CC}" type="presParOf" srcId="{23731FC8-49DA-3541-B841-0BA675C4D603}" destId="{3CC01274-F11F-5644-AFC7-23459A824643}" srcOrd="1" destOrd="0" presId="urn:microsoft.com/office/officeart/2009/3/layout/HorizontalOrganizationChart"/>
    <dgm:cxn modelId="{D1F387C8-53BF-AA4A-AAF1-385948103CC1}" type="presParOf" srcId="{3CC01274-F11F-5644-AFC7-23459A824643}" destId="{32C56BB1-5FF2-AC46-A111-FD798A70187C}" srcOrd="0" destOrd="0" presId="urn:microsoft.com/office/officeart/2009/3/layout/HorizontalOrganizationChart"/>
    <dgm:cxn modelId="{E08AE3FF-0FA0-FA4A-BC17-777EEB555641}" type="presParOf" srcId="{32C56BB1-5FF2-AC46-A111-FD798A70187C}" destId="{945F0E98-E0AC-2D47-AB62-1CA83927E623}" srcOrd="0" destOrd="0" presId="urn:microsoft.com/office/officeart/2009/3/layout/HorizontalOrganizationChart"/>
    <dgm:cxn modelId="{6CD94C9B-7BA3-FE41-81D3-79AAF662D192}" type="presParOf" srcId="{32C56BB1-5FF2-AC46-A111-FD798A70187C}" destId="{7B9BAF13-6F91-EE46-BC05-1C6D37C715FF}" srcOrd="1" destOrd="0" presId="urn:microsoft.com/office/officeart/2009/3/layout/HorizontalOrganizationChart"/>
    <dgm:cxn modelId="{F9E1BF8D-90F9-834D-9462-9E7D9A23E36B}" type="presParOf" srcId="{3CC01274-F11F-5644-AFC7-23459A824643}" destId="{A2DE32BD-5019-0049-9482-30EE03624584}" srcOrd="1" destOrd="0" presId="urn:microsoft.com/office/officeart/2009/3/layout/HorizontalOrganizationChart"/>
    <dgm:cxn modelId="{1AF711E8-EF58-A349-9B18-94D02CF68DDD}" type="presParOf" srcId="{3CC01274-F11F-5644-AFC7-23459A824643}" destId="{8416A393-A691-F546-9345-A79BC90FCBC8}" srcOrd="2" destOrd="0" presId="urn:microsoft.com/office/officeart/2009/3/layout/HorizontalOrganizationChart"/>
    <dgm:cxn modelId="{85921B7F-2944-7D4E-8436-9269F80112F8}" type="presParOf" srcId="{9A42D67B-8D39-1243-B854-82BF3E06566A}" destId="{0A2433BD-60AE-1241-812F-0E8B7FC0E996}" srcOrd="2" destOrd="0" presId="urn:microsoft.com/office/officeart/2009/3/layout/HorizontalOrganizationChart"/>
    <dgm:cxn modelId="{D8DA0B4F-88C9-BE4F-8B35-0721EFB2B926}" type="presParOf" srcId="{8A36BB0A-638C-A148-A4C6-8BB2C24CDE0A}" destId="{0FCB09A9-C3EE-DB46-AD17-7150AF41AD89}" srcOrd="2" destOrd="0" presId="urn:microsoft.com/office/officeart/2009/3/layout/HorizontalOrganizationChart"/>
    <dgm:cxn modelId="{47193F53-5A11-1E4B-8AB3-32293D1F2291}" type="presParOf" srcId="{8A36BB0A-638C-A148-A4C6-8BB2C24CDE0A}" destId="{CAD35249-F836-F743-AB78-5584A7603AE3}" srcOrd="3" destOrd="0" presId="urn:microsoft.com/office/officeart/2009/3/layout/HorizontalOrganizationChart"/>
    <dgm:cxn modelId="{5D2F322F-40CC-7647-93F1-71A9CE48AD46}" type="presParOf" srcId="{CAD35249-F836-F743-AB78-5584A7603AE3}" destId="{3D10CB9C-4A86-E947-B7D1-A5DEA8F58406}" srcOrd="0" destOrd="0" presId="urn:microsoft.com/office/officeart/2009/3/layout/HorizontalOrganizationChart"/>
    <dgm:cxn modelId="{53C44A17-5915-6345-BDB7-6717D18B0C2A}" type="presParOf" srcId="{3D10CB9C-4A86-E947-B7D1-A5DEA8F58406}" destId="{9C7AAC7F-3793-DE4E-8F77-8075C983C6FA}" srcOrd="0" destOrd="0" presId="urn:microsoft.com/office/officeart/2009/3/layout/HorizontalOrganizationChart"/>
    <dgm:cxn modelId="{C441DDE8-7D05-9346-BF14-8C8B907674E8}" type="presParOf" srcId="{3D10CB9C-4A86-E947-B7D1-A5DEA8F58406}" destId="{685E77CC-49ED-644F-B0B4-D8224066531A}" srcOrd="1" destOrd="0" presId="urn:microsoft.com/office/officeart/2009/3/layout/HorizontalOrganizationChart"/>
    <dgm:cxn modelId="{90F9768C-23E4-A74D-9AE2-238C463E6F82}" type="presParOf" srcId="{CAD35249-F836-F743-AB78-5584A7603AE3}" destId="{DC9103F0-9C4F-E44C-900B-9F38A450DA89}" srcOrd="1" destOrd="0" presId="urn:microsoft.com/office/officeart/2009/3/layout/HorizontalOrganizationChart"/>
    <dgm:cxn modelId="{84DF4DBF-447B-8C44-AAFA-1D79EE2FB54C}" type="presParOf" srcId="{CAD35249-F836-F743-AB78-5584A7603AE3}" destId="{80F21E04-2709-8641-A94E-FEAB2F708B8B}" srcOrd="2" destOrd="0" presId="urn:microsoft.com/office/officeart/2009/3/layout/HorizontalOrganizationChart"/>
    <dgm:cxn modelId="{92723AA1-7474-104E-BB35-781ABCFD5F53}" type="presParOf" srcId="{8A36BB0A-638C-A148-A4C6-8BB2C24CDE0A}" destId="{B9B20796-3E67-DF46-8826-0E4D3657A15E}" srcOrd="4" destOrd="0" presId="urn:microsoft.com/office/officeart/2009/3/layout/HorizontalOrganizationChart"/>
    <dgm:cxn modelId="{BA04177E-B15C-B54C-8970-9B6609101D6D}" type="presParOf" srcId="{8A36BB0A-638C-A148-A4C6-8BB2C24CDE0A}" destId="{AAA6ADF2-B632-C74F-A1BC-3BF177A1556B}" srcOrd="5" destOrd="0" presId="urn:microsoft.com/office/officeart/2009/3/layout/HorizontalOrganizationChart"/>
    <dgm:cxn modelId="{91A95F8F-13F4-9742-9F02-7776886B1D46}" type="presParOf" srcId="{AAA6ADF2-B632-C74F-A1BC-3BF177A1556B}" destId="{C2C51654-CD30-F148-8FCE-565E524C7725}" srcOrd="0" destOrd="0" presId="urn:microsoft.com/office/officeart/2009/3/layout/HorizontalOrganizationChart"/>
    <dgm:cxn modelId="{7EA908D5-E8E6-EC42-A29A-6E48E2848073}" type="presParOf" srcId="{C2C51654-CD30-F148-8FCE-565E524C7725}" destId="{EAFA9974-7B17-E247-A7E6-350DCD11A8DF}" srcOrd="0" destOrd="0" presId="urn:microsoft.com/office/officeart/2009/3/layout/HorizontalOrganizationChart"/>
    <dgm:cxn modelId="{896E1720-F78D-844E-8F20-434508204889}" type="presParOf" srcId="{C2C51654-CD30-F148-8FCE-565E524C7725}" destId="{3639168C-E8C9-1643-B7F0-1B1C0BFD759C}" srcOrd="1" destOrd="0" presId="urn:microsoft.com/office/officeart/2009/3/layout/HorizontalOrganizationChart"/>
    <dgm:cxn modelId="{32B387E2-AD7A-8B41-BFAA-0B3858DEB209}" type="presParOf" srcId="{AAA6ADF2-B632-C74F-A1BC-3BF177A1556B}" destId="{3BE6E4B7-8931-C04A-8201-68DAA14DD0EE}" srcOrd="1" destOrd="0" presId="urn:microsoft.com/office/officeart/2009/3/layout/HorizontalOrganizationChart"/>
    <dgm:cxn modelId="{BED339A7-0D05-5744-902E-005744AFB0EA}" type="presParOf" srcId="{AAA6ADF2-B632-C74F-A1BC-3BF177A1556B}" destId="{2487DCA7-FD67-CD4F-92BB-FEE62A86FAC2}" srcOrd="2" destOrd="0" presId="urn:microsoft.com/office/officeart/2009/3/layout/HorizontalOrganizationChart"/>
    <dgm:cxn modelId="{894B7275-C469-DB41-9A66-FD3CB05D0E87}" type="presParOf" srcId="{8A36BB0A-638C-A148-A4C6-8BB2C24CDE0A}" destId="{B82D33C4-587C-9546-BAFF-2F50CF14DC34}" srcOrd="6" destOrd="0" presId="urn:microsoft.com/office/officeart/2009/3/layout/HorizontalOrganizationChart"/>
    <dgm:cxn modelId="{AF093BCD-25EE-BF43-B84C-19EDAC9FB2BD}" type="presParOf" srcId="{8A36BB0A-638C-A148-A4C6-8BB2C24CDE0A}" destId="{C2DE7705-1A1B-A64C-8B8F-69444CB7AD0D}" srcOrd="7" destOrd="0" presId="urn:microsoft.com/office/officeart/2009/3/layout/HorizontalOrganizationChart"/>
    <dgm:cxn modelId="{E19C32F1-3C17-634F-855E-4EC0180FCEDA}" type="presParOf" srcId="{C2DE7705-1A1B-A64C-8B8F-69444CB7AD0D}" destId="{91339645-9DF0-4745-B5B0-6D446B52F6B6}" srcOrd="0" destOrd="0" presId="urn:microsoft.com/office/officeart/2009/3/layout/HorizontalOrganizationChart"/>
    <dgm:cxn modelId="{08CCEA6C-26E9-6C43-ABC4-5FA24C87DB30}" type="presParOf" srcId="{91339645-9DF0-4745-B5B0-6D446B52F6B6}" destId="{90165B7D-4BAF-3843-AE4E-A1A9B17A95B2}" srcOrd="0" destOrd="0" presId="urn:microsoft.com/office/officeart/2009/3/layout/HorizontalOrganizationChart"/>
    <dgm:cxn modelId="{09FCBFB0-34A7-3141-80FB-5636954FAEA0}" type="presParOf" srcId="{91339645-9DF0-4745-B5B0-6D446B52F6B6}" destId="{2A2F807F-F1FA-0C4C-B785-9473162D3492}" srcOrd="1" destOrd="0" presId="urn:microsoft.com/office/officeart/2009/3/layout/HorizontalOrganizationChart"/>
    <dgm:cxn modelId="{6F6BDFD0-CE9A-2B4E-8FAA-8A771BC218E5}" type="presParOf" srcId="{C2DE7705-1A1B-A64C-8B8F-69444CB7AD0D}" destId="{080184B3-74BB-1344-88B6-4AAD52588B80}" srcOrd="1" destOrd="0" presId="urn:microsoft.com/office/officeart/2009/3/layout/HorizontalOrganizationChart"/>
    <dgm:cxn modelId="{E1A7C1E2-ADFE-F34F-A8AC-D1B958CA19DC}" type="presParOf" srcId="{080184B3-74BB-1344-88B6-4AAD52588B80}" destId="{DED9421E-FAD4-514D-B4CD-F1AFEF262BA4}" srcOrd="0" destOrd="0" presId="urn:microsoft.com/office/officeart/2009/3/layout/HorizontalOrganizationChart"/>
    <dgm:cxn modelId="{BB839E09-2AFD-FF40-9DC7-0DE393155319}" type="presParOf" srcId="{080184B3-74BB-1344-88B6-4AAD52588B80}" destId="{98EDBD1C-E8F0-4C4A-B545-A4E98210BF51}" srcOrd="1" destOrd="0" presId="urn:microsoft.com/office/officeart/2009/3/layout/HorizontalOrganizationChart"/>
    <dgm:cxn modelId="{72DEB89D-0BA7-3C45-96A6-2CC376859EC4}" type="presParOf" srcId="{98EDBD1C-E8F0-4C4A-B545-A4E98210BF51}" destId="{25255E82-B8B5-4A4D-BCB4-A8D15A7342BC}" srcOrd="0" destOrd="0" presId="urn:microsoft.com/office/officeart/2009/3/layout/HorizontalOrganizationChart"/>
    <dgm:cxn modelId="{E36DE48B-BD89-744A-B47B-A5EAC9C96354}" type="presParOf" srcId="{25255E82-B8B5-4A4D-BCB4-A8D15A7342BC}" destId="{5C09EF6D-9973-F244-911F-A67B91308062}" srcOrd="0" destOrd="0" presId="urn:microsoft.com/office/officeart/2009/3/layout/HorizontalOrganizationChart"/>
    <dgm:cxn modelId="{65CD38CC-0399-1045-B5B8-4F754257CBFC}" type="presParOf" srcId="{25255E82-B8B5-4A4D-BCB4-A8D15A7342BC}" destId="{677619D4-2A3E-7340-86F1-A765937CE435}" srcOrd="1" destOrd="0" presId="urn:microsoft.com/office/officeart/2009/3/layout/HorizontalOrganizationChart"/>
    <dgm:cxn modelId="{A3FDE6FF-732A-0D46-B382-D4967C45E2AB}" type="presParOf" srcId="{98EDBD1C-E8F0-4C4A-B545-A4E98210BF51}" destId="{6B8496B0-DB32-3F49-98E7-A6B29B57B983}" srcOrd="1" destOrd="0" presId="urn:microsoft.com/office/officeart/2009/3/layout/HorizontalOrganizationChart"/>
    <dgm:cxn modelId="{F7274220-A672-8841-B873-67A636B28345}" type="presParOf" srcId="{98EDBD1C-E8F0-4C4A-B545-A4E98210BF51}" destId="{3A5DF7B7-001F-394A-881F-110A3249C387}" srcOrd="2" destOrd="0" presId="urn:microsoft.com/office/officeart/2009/3/layout/HorizontalOrganizationChart"/>
    <dgm:cxn modelId="{40439292-BD01-0C43-AEBC-7579B3852347}" type="presParOf" srcId="{080184B3-74BB-1344-88B6-4AAD52588B80}" destId="{5CED5430-133B-5742-BC15-A6A0235E512D}" srcOrd="2" destOrd="0" presId="urn:microsoft.com/office/officeart/2009/3/layout/HorizontalOrganizationChart"/>
    <dgm:cxn modelId="{B8502978-4150-8A4B-8AC3-81ED20EE0BA6}" type="presParOf" srcId="{080184B3-74BB-1344-88B6-4AAD52588B80}" destId="{2B3D8110-DDB5-9B42-84AF-E8489BB20750}" srcOrd="3" destOrd="0" presId="urn:microsoft.com/office/officeart/2009/3/layout/HorizontalOrganizationChart"/>
    <dgm:cxn modelId="{4AA2242E-D9C5-2A4B-A5A1-B0CB7E78D54E}" type="presParOf" srcId="{2B3D8110-DDB5-9B42-84AF-E8489BB20750}" destId="{4C2890D4-72F4-9F43-ABF5-39BE171E3DC7}" srcOrd="0" destOrd="0" presId="urn:microsoft.com/office/officeart/2009/3/layout/HorizontalOrganizationChart"/>
    <dgm:cxn modelId="{65A09AA9-9044-114B-9FF1-F3D16FD7372A}" type="presParOf" srcId="{4C2890D4-72F4-9F43-ABF5-39BE171E3DC7}" destId="{D8EA845D-950C-B549-8D95-2494CEDB2766}" srcOrd="0" destOrd="0" presId="urn:microsoft.com/office/officeart/2009/3/layout/HorizontalOrganizationChart"/>
    <dgm:cxn modelId="{C4E03D94-4EED-C141-BA75-48EF2FE51A48}" type="presParOf" srcId="{4C2890D4-72F4-9F43-ABF5-39BE171E3DC7}" destId="{73C8CA82-6994-354E-9512-122D225C7DCC}" srcOrd="1" destOrd="0" presId="urn:microsoft.com/office/officeart/2009/3/layout/HorizontalOrganizationChart"/>
    <dgm:cxn modelId="{4A2745CB-32AB-7348-B3F1-7E6AAAE8DA96}" type="presParOf" srcId="{2B3D8110-DDB5-9B42-84AF-E8489BB20750}" destId="{6CD841D4-02B1-CD49-AB69-8117B7897A87}" srcOrd="1" destOrd="0" presId="urn:microsoft.com/office/officeart/2009/3/layout/HorizontalOrganizationChart"/>
    <dgm:cxn modelId="{A6040DBC-0A93-7B44-AEAD-7E842DE02F7F}" type="presParOf" srcId="{2B3D8110-DDB5-9B42-84AF-E8489BB20750}" destId="{46EFCE66-5E66-4F4C-B98E-3D194FD07345}" srcOrd="2" destOrd="0" presId="urn:microsoft.com/office/officeart/2009/3/layout/HorizontalOrganizationChart"/>
    <dgm:cxn modelId="{00C578F5-3717-CB42-857D-CE3D2A731BC8}" type="presParOf" srcId="{C2DE7705-1A1B-A64C-8B8F-69444CB7AD0D}" destId="{AC09B739-85B5-4046-B7EB-9D154CCF7169}" srcOrd="2" destOrd="0" presId="urn:microsoft.com/office/officeart/2009/3/layout/HorizontalOrganizationChart"/>
    <dgm:cxn modelId="{EBF59D66-8070-3442-8776-E3E5F4F4D169}" type="presParOf" srcId="{8A36BB0A-638C-A148-A4C6-8BB2C24CDE0A}" destId="{27BF7B69-EAAE-DC43-A70A-1E0AF4440BD5}" srcOrd="8" destOrd="0" presId="urn:microsoft.com/office/officeart/2009/3/layout/HorizontalOrganizationChart"/>
    <dgm:cxn modelId="{51DC23F0-7DE1-8F4A-80D0-735699394609}" type="presParOf" srcId="{8A36BB0A-638C-A148-A4C6-8BB2C24CDE0A}" destId="{D469E2BE-BD89-4F4C-BAF2-E414D0FC3889}" srcOrd="9" destOrd="0" presId="urn:microsoft.com/office/officeart/2009/3/layout/HorizontalOrganizationChart"/>
    <dgm:cxn modelId="{7445D1C2-F740-284F-B131-EB8A0A90FC87}" type="presParOf" srcId="{D469E2BE-BD89-4F4C-BAF2-E414D0FC3889}" destId="{3953C0E3-F736-9544-8F7F-7EA8667E3496}" srcOrd="0" destOrd="0" presId="urn:microsoft.com/office/officeart/2009/3/layout/HorizontalOrganizationChart"/>
    <dgm:cxn modelId="{4AFE0148-7981-9340-9479-AFCCA0572371}" type="presParOf" srcId="{3953C0E3-F736-9544-8F7F-7EA8667E3496}" destId="{89FC6D9F-2884-894E-B576-2E1F3C8E4A06}" srcOrd="0" destOrd="0" presId="urn:microsoft.com/office/officeart/2009/3/layout/HorizontalOrganizationChart"/>
    <dgm:cxn modelId="{FEA8B0CC-1405-3F47-A87C-4ED55E711F63}" type="presParOf" srcId="{3953C0E3-F736-9544-8F7F-7EA8667E3496}" destId="{47764E4D-CED3-CA42-8474-CFF8A1B633E0}" srcOrd="1" destOrd="0" presId="urn:microsoft.com/office/officeart/2009/3/layout/HorizontalOrganizationChart"/>
    <dgm:cxn modelId="{A22280AB-E253-9B43-9329-21DD35AA037C}" type="presParOf" srcId="{D469E2BE-BD89-4F4C-BAF2-E414D0FC3889}" destId="{C87C7C69-88A3-5448-9E33-71C26E78072F}" srcOrd="1" destOrd="0" presId="urn:microsoft.com/office/officeart/2009/3/layout/HorizontalOrganizationChart"/>
    <dgm:cxn modelId="{58E4518D-4850-D443-9F2B-459091A84244}" type="presParOf" srcId="{D469E2BE-BD89-4F4C-BAF2-E414D0FC3889}" destId="{EF423530-797A-F54B-B909-6D5DE473D5B5}" srcOrd="2" destOrd="0" presId="urn:microsoft.com/office/officeart/2009/3/layout/HorizontalOrganizationChart"/>
    <dgm:cxn modelId="{E673AD8E-B160-2941-9C5F-13610C106534}" type="presParOf" srcId="{8A36BB0A-638C-A148-A4C6-8BB2C24CDE0A}" destId="{DB19AE2A-64B3-5F47-B697-B10ED2273473}" srcOrd="10" destOrd="0" presId="urn:microsoft.com/office/officeart/2009/3/layout/HorizontalOrganizationChart"/>
    <dgm:cxn modelId="{540D66A3-3B27-6D44-8071-2AA9D624F2AC}" type="presParOf" srcId="{8A36BB0A-638C-A148-A4C6-8BB2C24CDE0A}" destId="{45CBE929-AD64-AA4E-AB4C-D71D66DBF953}" srcOrd="11" destOrd="0" presId="urn:microsoft.com/office/officeart/2009/3/layout/HorizontalOrganizationChart"/>
    <dgm:cxn modelId="{5736B752-5248-EF46-9794-95D4D9F6F506}" type="presParOf" srcId="{45CBE929-AD64-AA4E-AB4C-D71D66DBF953}" destId="{BD580F19-64F5-D94A-B3DB-830E6D4B86A1}" srcOrd="0" destOrd="0" presId="urn:microsoft.com/office/officeart/2009/3/layout/HorizontalOrganizationChart"/>
    <dgm:cxn modelId="{C00DB860-921C-FE4F-A64F-8967698B015D}" type="presParOf" srcId="{BD580F19-64F5-D94A-B3DB-830E6D4B86A1}" destId="{E0507924-06A0-0D4E-83EF-618808E27D75}" srcOrd="0" destOrd="0" presId="urn:microsoft.com/office/officeart/2009/3/layout/HorizontalOrganizationChart"/>
    <dgm:cxn modelId="{A942BB5D-C8AA-EB4A-9B1A-D38936D06DAF}" type="presParOf" srcId="{BD580F19-64F5-D94A-B3DB-830E6D4B86A1}" destId="{D9889F01-742E-8848-8A0C-95AE0723573D}" srcOrd="1" destOrd="0" presId="urn:microsoft.com/office/officeart/2009/3/layout/HorizontalOrganizationChart"/>
    <dgm:cxn modelId="{597A7448-B07E-534E-80F7-F6442A3CFBCC}" type="presParOf" srcId="{45CBE929-AD64-AA4E-AB4C-D71D66DBF953}" destId="{DDCC8FE6-F045-FD4D-8D64-74465BE36BD8}" srcOrd="1" destOrd="0" presId="urn:microsoft.com/office/officeart/2009/3/layout/HorizontalOrganizationChart"/>
    <dgm:cxn modelId="{8539122A-E08F-1B4B-AD42-E46B02535434}" type="presParOf" srcId="{45CBE929-AD64-AA4E-AB4C-D71D66DBF953}" destId="{0714597F-0326-794E-BC5C-BAD426F68609}" srcOrd="2" destOrd="0" presId="urn:microsoft.com/office/officeart/2009/3/layout/HorizontalOrganizationChart"/>
    <dgm:cxn modelId="{AD7A1F1C-FDC0-A743-A1A4-F18483AC0302}" type="presParOf" srcId="{8A36BB0A-638C-A148-A4C6-8BB2C24CDE0A}" destId="{AB277D28-DBA8-D046-9B29-CB8D6653B48A}" srcOrd="12" destOrd="0" presId="urn:microsoft.com/office/officeart/2009/3/layout/HorizontalOrganizationChart"/>
    <dgm:cxn modelId="{4E21D784-197A-2740-A323-C5E2588FCC1E}" type="presParOf" srcId="{8A36BB0A-638C-A148-A4C6-8BB2C24CDE0A}" destId="{B6ED6235-2945-6340-926D-D9B810B95FB6}" srcOrd="13" destOrd="0" presId="urn:microsoft.com/office/officeart/2009/3/layout/HorizontalOrganizationChart"/>
    <dgm:cxn modelId="{3A65ACA7-9855-1342-AE2A-0F14EBC0C695}" type="presParOf" srcId="{B6ED6235-2945-6340-926D-D9B810B95FB6}" destId="{0C48D519-7FA1-D34A-8245-12577AF2F4E7}" srcOrd="0" destOrd="0" presId="urn:microsoft.com/office/officeart/2009/3/layout/HorizontalOrganizationChart"/>
    <dgm:cxn modelId="{25B2CD10-7A97-8E44-8429-ADD34386F1E2}" type="presParOf" srcId="{0C48D519-7FA1-D34A-8245-12577AF2F4E7}" destId="{0379E8E4-3602-D84F-816F-937EAEEABCBA}" srcOrd="0" destOrd="0" presId="urn:microsoft.com/office/officeart/2009/3/layout/HorizontalOrganizationChart"/>
    <dgm:cxn modelId="{16330377-E45B-3547-9767-3DC6C8268193}" type="presParOf" srcId="{0C48D519-7FA1-D34A-8245-12577AF2F4E7}" destId="{B57D9208-2625-DC4B-89AF-0C87CFC37E84}" srcOrd="1" destOrd="0" presId="urn:microsoft.com/office/officeart/2009/3/layout/HorizontalOrganizationChart"/>
    <dgm:cxn modelId="{74AF6D74-8588-954B-BCE9-F05435F4EA2D}" type="presParOf" srcId="{B6ED6235-2945-6340-926D-D9B810B95FB6}" destId="{E3EB1732-F11C-F544-B6B7-0DD4D77AA70D}" srcOrd="1" destOrd="0" presId="urn:microsoft.com/office/officeart/2009/3/layout/HorizontalOrganizationChart"/>
    <dgm:cxn modelId="{69973522-880D-9149-9BD1-640E8187C4EA}" type="presParOf" srcId="{B6ED6235-2945-6340-926D-D9B810B95FB6}" destId="{ED4BBD9F-A63B-5F4D-9D16-45697AA87F1D}" srcOrd="2" destOrd="0" presId="urn:microsoft.com/office/officeart/2009/3/layout/HorizontalOrganizationChart"/>
    <dgm:cxn modelId="{B82690EB-3980-034D-BD56-9239BB9D38CB}" type="presParOf" srcId="{18C0024B-BB68-CB42-ABF1-CF322D3723C9}" destId="{EE4BEE5A-9908-4046-84DF-D270ED700D0C}" srcOrd="2" destOrd="0" presId="urn:microsoft.com/office/officeart/2009/3/layout/HorizontalOrganizationChart"/>
    <dgm:cxn modelId="{C5D0AE32-C227-664A-BE85-58C47868ECE8}" type="presParOf" srcId="{EE4BEE5A-9908-4046-84DF-D270ED700D0C}" destId="{92EDF1A0-1957-2B45-92F2-3B1F999E59B8}" srcOrd="0" destOrd="0" presId="urn:microsoft.com/office/officeart/2009/3/layout/HorizontalOrganizationChart"/>
    <dgm:cxn modelId="{573ECA70-3ED2-4B4E-9433-5AFE59939252}" type="presParOf" srcId="{EE4BEE5A-9908-4046-84DF-D270ED700D0C}" destId="{B050BDD2-ADD2-EF41-9709-6F787FC335CA}" srcOrd="1" destOrd="0" presId="urn:microsoft.com/office/officeart/2009/3/layout/HorizontalOrganizationChart"/>
    <dgm:cxn modelId="{25C7690A-55C6-9446-B377-A5CD3C5E07DE}" type="presParOf" srcId="{B050BDD2-ADD2-EF41-9709-6F787FC335CA}" destId="{BFA339A9-D5DD-CF4A-B3F6-3BA04FBE8780}" srcOrd="0" destOrd="0" presId="urn:microsoft.com/office/officeart/2009/3/layout/HorizontalOrganizationChart"/>
    <dgm:cxn modelId="{F1E328B6-276B-AA4E-8F75-E1510C232193}" type="presParOf" srcId="{BFA339A9-D5DD-CF4A-B3F6-3BA04FBE8780}" destId="{70E38B4A-3309-A748-A38D-204C010AE529}" srcOrd="0" destOrd="0" presId="urn:microsoft.com/office/officeart/2009/3/layout/HorizontalOrganizationChart"/>
    <dgm:cxn modelId="{EC82548B-F319-7D49-ABAA-C141DAF47CE4}" type="presParOf" srcId="{BFA339A9-D5DD-CF4A-B3F6-3BA04FBE8780}" destId="{E9954D08-9937-0441-999C-A21C85B58804}" srcOrd="1" destOrd="0" presId="urn:microsoft.com/office/officeart/2009/3/layout/HorizontalOrganizationChart"/>
    <dgm:cxn modelId="{0E06A48B-C004-CE4B-8EDE-5BCB8A3DE445}" type="presParOf" srcId="{B050BDD2-ADD2-EF41-9709-6F787FC335CA}" destId="{43C9A642-870B-3044-9DE3-F6F12C52FBFC}" srcOrd="1" destOrd="0" presId="urn:microsoft.com/office/officeart/2009/3/layout/HorizontalOrganizationChart"/>
    <dgm:cxn modelId="{31CD6D1B-385F-A94D-871C-4B626B2B1EAE}" type="presParOf" srcId="{B050BDD2-ADD2-EF41-9709-6F787FC335CA}" destId="{11B9FA79-540A-0242-9031-B97A298E2C4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DF1A0-1957-2B45-92F2-3B1F999E59B8}">
      <dsp:nvSpPr>
        <dsp:cNvPr id="0" name=""/>
        <dsp:cNvSpPr/>
      </dsp:nvSpPr>
      <dsp:spPr>
        <a:xfrm>
          <a:off x="1878203" y="2583249"/>
          <a:ext cx="1134171" cy="91440"/>
        </a:xfrm>
        <a:custGeom>
          <a:avLst/>
          <a:gdLst/>
          <a:ahLst/>
          <a:cxnLst/>
          <a:rect l="0" t="0" r="0" b="0"/>
          <a:pathLst>
            <a:path>
              <a:moveTo>
                <a:pt x="0" y="131526"/>
              </a:moveTo>
              <a:lnTo>
                <a:pt x="1134171" y="131526"/>
              </a:lnTo>
              <a:lnTo>
                <a:pt x="1134171"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77D28-DBA8-D046-9B29-CB8D6653B48A}">
      <dsp:nvSpPr>
        <dsp:cNvPr id="0" name=""/>
        <dsp:cNvSpPr/>
      </dsp:nvSpPr>
      <dsp:spPr>
        <a:xfrm>
          <a:off x="1878203" y="2714775"/>
          <a:ext cx="4061484" cy="2417440"/>
        </a:xfrm>
        <a:custGeom>
          <a:avLst/>
          <a:gdLst/>
          <a:ahLst/>
          <a:cxnLst/>
          <a:rect l="0" t="0" r="0" b="0"/>
          <a:pathLst>
            <a:path>
              <a:moveTo>
                <a:pt x="0" y="0"/>
              </a:moveTo>
              <a:lnTo>
                <a:pt x="3873663" y="0"/>
              </a:lnTo>
              <a:lnTo>
                <a:pt x="3873663" y="2417440"/>
              </a:lnTo>
              <a:lnTo>
                <a:pt x="4061484" y="241744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19AE2A-64B3-5F47-B697-B10ED2273473}">
      <dsp:nvSpPr>
        <dsp:cNvPr id="0" name=""/>
        <dsp:cNvSpPr/>
      </dsp:nvSpPr>
      <dsp:spPr>
        <a:xfrm>
          <a:off x="1878203" y="2714775"/>
          <a:ext cx="4061484" cy="1609813"/>
        </a:xfrm>
        <a:custGeom>
          <a:avLst/>
          <a:gdLst/>
          <a:ahLst/>
          <a:cxnLst/>
          <a:rect l="0" t="0" r="0" b="0"/>
          <a:pathLst>
            <a:path>
              <a:moveTo>
                <a:pt x="0" y="0"/>
              </a:moveTo>
              <a:lnTo>
                <a:pt x="3873663" y="0"/>
              </a:lnTo>
              <a:lnTo>
                <a:pt x="3873663" y="1609813"/>
              </a:lnTo>
              <a:lnTo>
                <a:pt x="4061484" y="160981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BF7B69-EAAE-DC43-A70A-1E0AF4440BD5}">
      <dsp:nvSpPr>
        <dsp:cNvPr id="0" name=""/>
        <dsp:cNvSpPr/>
      </dsp:nvSpPr>
      <dsp:spPr>
        <a:xfrm>
          <a:off x="1878203" y="2714775"/>
          <a:ext cx="4061484" cy="802185"/>
        </a:xfrm>
        <a:custGeom>
          <a:avLst/>
          <a:gdLst/>
          <a:ahLst/>
          <a:cxnLst/>
          <a:rect l="0" t="0" r="0" b="0"/>
          <a:pathLst>
            <a:path>
              <a:moveTo>
                <a:pt x="0" y="0"/>
              </a:moveTo>
              <a:lnTo>
                <a:pt x="3873663" y="0"/>
              </a:lnTo>
              <a:lnTo>
                <a:pt x="3873663" y="802185"/>
              </a:lnTo>
              <a:lnTo>
                <a:pt x="4061484" y="80218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ED5430-133B-5742-BC15-A6A0235E512D}">
      <dsp:nvSpPr>
        <dsp:cNvPr id="0" name=""/>
        <dsp:cNvSpPr/>
      </dsp:nvSpPr>
      <dsp:spPr>
        <a:xfrm>
          <a:off x="7817891" y="2709333"/>
          <a:ext cx="1597581" cy="403813"/>
        </a:xfrm>
        <a:custGeom>
          <a:avLst/>
          <a:gdLst/>
          <a:ahLst/>
          <a:cxnLst/>
          <a:rect l="0" t="0" r="0" b="0"/>
          <a:pathLst>
            <a:path>
              <a:moveTo>
                <a:pt x="0" y="0"/>
              </a:moveTo>
              <a:lnTo>
                <a:pt x="1409760" y="0"/>
              </a:lnTo>
              <a:lnTo>
                <a:pt x="1409760" y="403813"/>
              </a:lnTo>
              <a:lnTo>
                <a:pt x="1597581" y="4038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9421E-FAD4-514D-B4CD-F1AFEF262BA4}">
      <dsp:nvSpPr>
        <dsp:cNvPr id="0" name=""/>
        <dsp:cNvSpPr/>
      </dsp:nvSpPr>
      <dsp:spPr>
        <a:xfrm>
          <a:off x="7817891" y="2305519"/>
          <a:ext cx="1597581" cy="403813"/>
        </a:xfrm>
        <a:custGeom>
          <a:avLst/>
          <a:gdLst/>
          <a:ahLst/>
          <a:cxnLst/>
          <a:rect l="0" t="0" r="0" b="0"/>
          <a:pathLst>
            <a:path>
              <a:moveTo>
                <a:pt x="0" y="403813"/>
              </a:moveTo>
              <a:lnTo>
                <a:pt x="1409760" y="403813"/>
              </a:lnTo>
              <a:lnTo>
                <a:pt x="1409760" y="0"/>
              </a:lnTo>
              <a:lnTo>
                <a:pt x="159758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D33C4-587C-9546-BAFF-2F50CF14DC34}">
      <dsp:nvSpPr>
        <dsp:cNvPr id="0" name=""/>
        <dsp:cNvSpPr/>
      </dsp:nvSpPr>
      <dsp:spPr>
        <a:xfrm>
          <a:off x="1878203" y="2663613"/>
          <a:ext cx="4061484" cy="91440"/>
        </a:xfrm>
        <a:custGeom>
          <a:avLst/>
          <a:gdLst/>
          <a:ahLst/>
          <a:cxnLst/>
          <a:rect l="0" t="0" r="0" b="0"/>
          <a:pathLst>
            <a:path>
              <a:moveTo>
                <a:pt x="0" y="51162"/>
              </a:moveTo>
              <a:lnTo>
                <a:pt x="3873663" y="51162"/>
              </a:lnTo>
              <a:lnTo>
                <a:pt x="3873663" y="45720"/>
              </a:lnTo>
              <a:lnTo>
                <a:pt x="4061484"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20796-3E67-DF46-8826-0E4D3657A15E}">
      <dsp:nvSpPr>
        <dsp:cNvPr id="0" name=""/>
        <dsp:cNvSpPr/>
      </dsp:nvSpPr>
      <dsp:spPr>
        <a:xfrm>
          <a:off x="1878203" y="1901705"/>
          <a:ext cx="4061484" cy="813069"/>
        </a:xfrm>
        <a:custGeom>
          <a:avLst/>
          <a:gdLst/>
          <a:ahLst/>
          <a:cxnLst/>
          <a:rect l="0" t="0" r="0" b="0"/>
          <a:pathLst>
            <a:path>
              <a:moveTo>
                <a:pt x="0" y="813069"/>
              </a:moveTo>
              <a:lnTo>
                <a:pt x="3873663" y="813069"/>
              </a:lnTo>
              <a:lnTo>
                <a:pt x="3873663" y="0"/>
              </a:lnTo>
              <a:lnTo>
                <a:pt x="40614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B09A9-C3EE-DB46-AD17-7150AF41AD89}">
      <dsp:nvSpPr>
        <dsp:cNvPr id="0" name=""/>
        <dsp:cNvSpPr/>
      </dsp:nvSpPr>
      <dsp:spPr>
        <a:xfrm>
          <a:off x="1878203" y="1094078"/>
          <a:ext cx="4061484" cy="1620697"/>
        </a:xfrm>
        <a:custGeom>
          <a:avLst/>
          <a:gdLst/>
          <a:ahLst/>
          <a:cxnLst/>
          <a:rect l="0" t="0" r="0" b="0"/>
          <a:pathLst>
            <a:path>
              <a:moveTo>
                <a:pt x="0" y="1620697"/>
              </a:moveTo>
              <a:lnTo>
                <a:pt x="3873663" y="1620697"/>
              </a:lnTo>
              <a:lnTo>
                <a:pt x="3873663" y="0"/>
              </a:lnTo>
              <a:lnTo>
                <a:pt x="40614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9359C-9992-A744-B929-C635D7E51D00}">
      <dsp:nvSpPr>
        <dsp:cNvPr id="0" name=""/>
        <dsp:cNvSpPr/>
      </dsp:nvSpPr>
      <dsp:spPr>
        <a:xfrm>
          <a:off x="7817891" y="240730"/>
          <a:ext cx="375640" cy="91440"/>
        </a:xfrm>
        <a:custGeom>
          <a:avLst/>
          <a:gdLst/>
          <a:ahLst/>
          <a:cxnLst/>
          <a:rect l="0" t="0" r="0" b="0"/>
          <a:pathLst>
            <a:path>
              <a:moveTo>
                <a:pt x="0" y="45720"/>
              </a:moveTo>
              <a:lnTo>
                <a:pt x="375640"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7D6E9-6F95-A342-9FD9-5AE67E7018ED}">
      <dsp:nvSpPr>
        <dsp:cNvPr id="0" name=""/>
        <dsp:cNvSpPr/>
      </dsp:nvSpPr>
      <dsp:spPr>
        <a:xfrm>
          <a:off x="1878203" y="286450"/>
          <a:ext cx="4061484" cy="2428325"/>
        </a:xfrm>
        <a:custGeom>
          <a:avLst/>
          <a:gdLst/>
          <a:ahLst/>
          <a:cxnLst/>
          <a:rect l="0" t="0" r="0" b="0"/>
          <a:pathLst>
            <a:path>
              <a:moveTo>
                <a:pt x="0" y="2428325"/>
              </a:moveTo>
              <a:lnTo>
                <a:pt x="3873663" y="2428325"/>
              </a:lnTo>
              <a:lnTo>
                <a:pt x="3873663" y="0"/>
              </a:lnTo>
              <a:lnTo>
                <a:pt x="406148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4217E-F0A1-DA4F-AA33-3CE28C9ED3EA}">
      <dsp:nvSpPr>
        <dsp:cNvPr id="0" name=""/>
        <dsp:cNvSpPr/>
      </dsp:nvSpPr>
      <dsp:spPr>
        <a:xfrm>
          <a:off x="0" y="2428349"/>
          <a:ext cx="1878203" cy="572852"/>
        </a:xfrm>
        <a:prstGeom prst="rect">
          <a:avLst/>
        </a:prstGeom>
        <a:solidFill>
          <a:srgbClr val="009B16">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Billy Smith</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FASPE, Executive Director/CEO</a:t>
          </a:r>
          <a:endParaRPr lang="en-US" sz="1000" b="0" i="0" kern="1200" dirty="0">
            <a:solidFill>
              <a:schemeClr val="bg1"/>
            </a:solidFill>
            <a:latin typeface="Avenir Book" panose="02000503020000020003" pitchFamily="2" charset="0"/>
          </a:endParaRPr>
        </a:p>
      </dsp:txBody>
      <dsp:txXfrm>
        <a:off x="0" y="2428349"/>
        <a:ext cx="1878203" cy="572852"/>
      </dsp:txXfrm>
    </dsp:sp>
    <dsp:sp modelId="{BAB019AF-3D3D-0A45-A2BD-76C7D7BF1526}">
      <dsp:nvSpPr>
        <dsp:cNvPr id="0" name=""/>
        <dsp:cNvSpPr/>
      </dsp:nvSpPr>
      <dsp:spPr>
        <a:xfrm>
          <a:off x="5939687" y="24"/>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Gretchen </a:t>
          </a:r>
          <a:r>
            <a:rPr lang="en-US" sz="1000" b="1" kern="1200" dirty="0" err="1">
              <a:solidFill>
                <a:schemeClr val="bg1"/>
              </a:solidFill>
              <a:latin typeface="Avenir Book" panose="02000503020000020003" pitchFamily="2" charset="0"/>
            </a:rPr>
            <a:t>Pienta</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Director of Communications </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&amp; Publications</a:t>
          </a:r>
        </a:p>
      </dsp:txBody>
      <dsp:txXfrm>
        <a:off x="5939687" y="24"/>
        <a:ext cx="1878203" cy="572852"/>
      </dsp:txXfrm>
    </dsp:sp>
    <dsp:sp modelId="{945F0E98-E0AC-2D47-AB62-1CA83927E623}">
      <dsp:nvSpPr>
        <dsp:cNvPr id="0" name=""/>
        <dsp:cNvSpPr/>
      </dsp:nvSpPr>
      <dsp:spPr>
        <a:xfrm>
          <a:off x="8193532" y="24"/>
          <a:ext cx="1878203" cy="572852"/>
        </a:xfrm>
        <a:prstGeom prst="rect">
          <a:avLst/>
        </a:prstGeom>
        <a:solidFill>
          <a:srgbClr val="466A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Avenir Book" panose="02000503020000020003" pitchFamily="2" charset="0"/>
            </a:rPr>
            <a:t>Nadine Saucedo</a:t>
          </a:r>
          <a:br>
            <a:rPr lang="en-US" sz="1000" b="0" i="0" kern="1200" dirty="0">
              <a:latin typeface="Avenir Book" panose="02000503020000020003" pitchFamily="2" charset="0"/>
            </a:rPr>
          </a:br>
          <a:r>
            <a:rPr lang="en-US" sz="1000" b="0" i="0" kern="1200" dirty="0">
              <a:latin typeface="Avenir Book" panose="02000503020000020003" pitchFamily="2" charset="0"/>
            </a:rPr>
            <a:t>Manager of Graphics </a:t>
          </a:r>
          <a:br>
            <a:rPr lang="en-US" sz="1000" b="0" i="0" kern="1200" dirty="0">
              <a:latin typeface="Avenir Book" panose="02000503020000020003" pitchFamily="2" charset="0"/>
            </a:rPr>
          </a:br>
          <a:r>
            <a:rPr lang="en-US" sz="1000" b="0" i="0" kern="1200" dirty="0">
              <a:latin typeface="Avenir Book" panose="02000503020000020003" pitchFamily="2" charset="0"/>
            </a:rPr>
            <a:t>&amp; Website Design</a:t>
          </a:r>
        </a:p>
      </dsp:txBody>
      <dsp:txXfrm>
        <a:off x="8193532" y="24"/>
        <a:ext cx="1878203" cy="572852"/>
      </dsp:txXfrm>
    </dsp:sp>
    <dsp:sp modelId="{9C7AAC7F-3793-DE4E-8F77-8075C983C6FA}">
      <dsp:nvSpPr>
        <dsp:cNvPr id="0" name=""/>
        <dsp:cNvSpPr/>
      </dsp:nvSpPr>
      <dsp:spPr>
        <a:xfrm>
          <a:off x="5939687" y="807652"/>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chemeClr val="bg1"/>
              </a:solidFill>
              <a:latin typeface="Avenir Book" panose="02000503020000020003" pitchFamily="2" charset="0"/>
            </a:rPr>
            <a:t>Racquel</a:t>
          </a:r>
          <a:r>
            <a:rPr lang="en-US" sz="1000" b="1" kern="1200" dirty="0">
              <a:solidFill>
                <a:schemeClr val="bg1"/>
              </a:solidFill>
              <a:latin typeface="Avenir Book" panose="02000503020000020003" pitchFamily="2" charset="0"/>
            </a:rPr>
            <a:t> Rodriquez</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Membership Coordinator</a:t>
          </a:r>
          <a:endParaRPr lang="en-US" sz="1000" b="0" i="0" kern="1200" dirty="0">
            <a:solidFill>
              <a:schemeClr val="bg1"/>
            </a:solidFill>
            <a:latin typeface="Avenir Book" panose="02000503020000020003" pitchFamily="2" charset="0"/>
          </a:endParaRPr>
        </a:p>
      </dsp:txBody>
      <dsp:txXfrm>
        <a:off x="5939687" y="807652"/>
        <a:ext cx="1878203" cy="572852"/>
      </dsp:txXfrm>
    </dsp:sp>
    <dsp:sp modelId="{EAFA9974-7B17-E247-A7E6-350DCD11A8DF}">
      <dsp:nvSpPr>
        <dsp:cNvPr id="0" name=""/>
        <dsp:cNvSpPr/>
      </dsp:nvSpPr>
      <dsp:spPr>
        <a:xfrm>
          <a:off x="5939687" y="1615279"/>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Lisa Gonzalez</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Membership &amp; Chapter </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Meeting Coordinator</a:t>
          </a:r>
          <a:endParaRPr lang="en-US" sz="1000" b="0" i="0" kern="1200" dirty="0">
            <a:solidFill>
              <a:schemeClr val="bg1"/>
            </a:solidFill>
            <a:latin typeface="Avenir Book" panose="02000503020000020003" pitchFamily="2" charset="0"/>
          </a:endParaRPr>
        </a:p>
      </dsp:txBody>
      <dsp:txXfrm>
        <a:off x="5939687" y="1615279"/>
        <a:ext cx="1878203" cy="572852"/>
      </dsp:txXfrm>
    </dsp:sp>
    <dsp:sp modelId="{90165B7D-4BAF-3843-AE4E-A1A9B17A95B2}">
      <dsp:nvSpPr>
        <dsp:cNvPr id="0" name=""/>
        <dsp:cNvSpPr/>
      </dsp:nvSpPr>
      <dsp:spPr>
        <a:xfrm>
          <a:off x="5939687" y="2422907"/>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Brian Henry</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Director of Affiliate Relations </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&amp; Education</a:t>
          </a:r>
        </a:p>
      </dsp:txBody>
      <dsp:txXfrm>
        <a:off x="5939687" y="2422907"/>
        <a:ext cx="1878203" cy="572852"/>
      </dsp:txXfrm>
    </dsp:sp>
    <dsp:sp modelId="{5C09EF6D-9973-F244-911F-A67B91308062}">
      <dsp:nvSpPr>
        <dsp:cNvPr id="0" name=""/>
        <dsp:cNvSpPr/>
      </dsp:nvSpPr>
      <dsp:spPr>
        <a:xfrm>
          <a:off x="9415473" y="2019093"/>
          <a:ext cx="1878203" cy="572852"/>
        </a:xfrm>
        <a:prstGeom prst="rect">
          <a:avLst/>
        </a:prstGeom>
        <a:solidFill>
          <a:srgbClr val="466A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Avenir Book" panose="02000503020000020003" pitchFamily="2" charset="0"/>
            </a:rPr>
            <a:t>Nichole O'Connor</a:t>
          </a:r>
          <a:br>
            <a:rPr lang="en-US" sz="1000" b="0" i="0" kern="1200" dirty="0">
              <a:latin typeface="Avenir Book" panose="02000503020000020003" pitchFamily="2" charset="0"/>
            </a:rPr>
          </a:br>
          <a:r>
            <a:rPr lang="en-US" sz="1000" b="0" i="0" kern="1200" dirty="0">
              <a:latin typeface="Avenir Book" panose="02000503020000020003" pitchFamily="2" charset="0"/>
            </a:rPr>
            <a:t>Manager of Education </a:t>
          </a:r>
          <a:br>
            <a:rPr lang="en-US" sz="1000" b="0" i="0" kern="1200" dirty="0">
              <a:latin typeface="Avenir Book" panose="02000503020000020003" pitchFamily="2" charset="0"/>
            </a:rPr>
          </a:br>
          <a:r>
            <a:rPr lang="en-US" sz="1000" b="0" i="0" kern="1200" dirty="0">
              <a:latin typeface="Avenir Book" panose="02000503020000020003" pitchFamily="2" charset="0"/>
            </a:rPr>
            <a:t>&amp; Certification</a:t>
          </a:r>
        </a:p>
      </dsp:txBody>
      <dsp:txXfrm>
        <a:off x="9415473" y="2019093"/>
        <a:ext cx="1878203" cy="572852"/>
      </dsp:txXfrm>
    </dsp:sp>
    <dsp:sp modelId="{D8EA845D-950C-B549-8D95-2494CEDB2766}">
      <dsp:nvSpPr>
        <dsp:cNvPr id="0" name=""/>
        <dsp:cNvSpPr/>
      </dsp:nvSpPr>
      <dsp:spPr>
        <a:xfrm>
          <a:off x="9415473" y="2826721"/>
          <a:ext cx="1878203" cy="572852"/>
        </a:xfrm>
        <a:prstGeom prst="rect">
          <a:avLst/>
        </a:prstGeom>
        <a:solidFill>
          <a:srgbClr val="466A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0" i="0" kern="1200" dirty="0">
              <a:latin typeface="Avenir Book" panose="02000503020000020003" pitchFamily="2" charset="0"/>
            </a:rPr>
            <a:t>Lisa Gonzalez</a:t>
          </a:r>
          <a:br>
            <a:rPr lang="en-US" sz="1000" b="0" i="0" kern="1200" dirty="0">
              <a:latin typeface="Avenir Book" panose="02000503020000020003" pitchFamily="2" charset="0"/>
            </a:rPr>
          </a:br>
          <a:r>
            <a:rPr lang="en-US" sz="1000" b="0" i="0" kern="1200" dirty="0">
              <a:latin typeface="Avenir Book" panose="02000503020000020003" pitchFamily="2" charset="0"/>
            </a:rPr>
            <a:t>Chapter Education/Registration Coordinator</a:t>
          </a:r>
        </a:p>
      </dsp:txBody>
      <dsp:txXfrm>
        <a:off x="9415473" y="2826721"/>
        <a:ext cx="1878203" cy="572852"/>
      </dsp:txXfrm>
    </dsp:sp>
    <dsp:sp modelId="{89FC6D9F-2884-894E-B576-2E1F3C8E4A06}">
      <dsp:nvSpPr>
        <dsp:cNvPr id="0" name=""/>
        <dsp:cNvSpPr/>
      </dsp:nvSpPr>
      <dsp:spPr>
        <a:xfrm>
          <a:off x="5939687" y="3230535"/>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Richard Albrecht</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Director of Information </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&amp; Technology</a:t>
          </a:r>
        </a:p>
      </dsp:txBody>
      <dsp:txXfrm>
        <a:off x="5939687" y="3230535"/>
        <a:ext cx="1878203" cy="572852"/>
      </dsp:txXfrm>
    </dsp:sp>
    <dsp:sp modelId="{E0507924-06A0-0D4E-83EF-618808E27D75}">
      <dsp:nvSpPr>
        <dsp:cNvPr id="0" name=""/>
        <dsp:cNvSpPr/>
      </dsp:nvSpPr>
      <dsp:spPr>
        <a:xfrm>
          <a:off x="5939687" y="4038162"/>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Eitan </a:t>
          </a:r>
          <a:r>
            <a:rPr lang="en-US" sz="1000" b="1" kern="1200" dirty="0" err="1">
              <a:solidFill>
                <a:schemeClr val="bg1"/>
              </a:solidFill>
              <a:latin typeface="Avenir Book" panose="02000503020000020003" pitchFamily="2" charset="0"/>
            </a:rPr>
            <a:t>Gauchman</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Sr. Manager of Finance</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 &amp; Administration</a:t>
          </a:r>
        </a:p>
      </dsp:txBody>
      <dsp:txXfrm>
        <a:off x="5939687" y="4038162"/>
        <a:ext cx="1878203" cy="572852"/>
      </dsp:txXfrm>
    </dsp:sp>
    <dsp:sp modelId="{0379E8E4-3602-D84F-816F-937EAEEABCBA}">
      <dsp:nvSpPr>
        <dsp:cNvPr id="0" name=""/>
        <dsp:cNvSpPr/>
      </dsp:nvSpPr>
      <dsp:spPr>
        <a:xfrm>
          <a:off x="5939687" y="4845790"/>
          <a:ext cx="1878203" cy="572852"/>
        </a:xfrm>
        <a:prstGeom prst="rect">
          <a:avLst/>
        </a:prstGeom>
        <a:solidFill>
          <a:srgbClr val="104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Ramiro Mata</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Sr. Director of Technical </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&amp; Regulatory Affairs</a:t>
          </a:r>
        </a:p>
      </dsp:txBody>
      <dsp:txXfrm>
        <a:off x="5939687" y="4845790"/>
        <a:ext cx="1878203" cy="572852"/>
      </dsp:txXfrm>
    </dsp:sp>
    <dsp:sp modelId="{70E38B4A-3309-A748-A38D-204C010AE529}">
      <dsp:nvSpPr>
        <dsp:cNvPr id="0" name=""/>
        <dsp:cNvSpPr/>
      </dsp:nvSpPr>
      <dsp:spPr>
        <a:xfrm>
          <a:off x="2073273" y="2056117"/>
          <a:ext cx="1878203" cy="572852"/>
        </a:xfrm>
        <a:prstGeom prst="rect">
          <a:avLst/>
        </a:prstGeom>
        <a:solidFill>
          <a:srgbClr val="92D050"/>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Avenir Book" panose="02000503020000020003" pitchFamily="2" charset="0"/>
            </a:rPr>
            <a:t>Cliff Reis</a:t>
          </a:r>
          <a:br>
            <a:rPr lang="en-US" sz="1000" kern="1200" dirty="0">
              <a:solidFill>
                <a:schemeClr val="bg1"/>
              </a:solidFill>
              <a:latin typeface="Avenir Book" panose="02000503020000020003" pitchFamily="2" charset="0"/>
            </a:rPr>
          </a:br>
          <a:r>
            <a:rPr lang="en-US" sz="1000" kern="1200" dirty="0">
              <a:solidFill>
                <a:schemeClr val="bg1"/>
              </a:solidFill>
              <a:latin typeface="Avenir Book" panose="02000503020000020003" pitchFamily="2" charset="0"/>
            </a:rPr>
            <a:t>Managing Director/Director of Meetings</a:t>
          </a:r>
          <a:endParaRPr lang="en-US" sz="1000" b="0" i="0" kern="1200" dirty="0">
            <a:solidFill>
              <a:schemeClr val="bg1"/>
            </a:solidFill>
            <a:latin typeface="Avenir Book" panose="02000503020000020003" pitchFamily="2" charset="0"/>
          </a:endParaRPr>
        </a:p>
      </dsp:txBody>
      <dsp:txXfrm>
        <a:off x="2073273" y="2056117"/>
        <a:ext cx="1878203" cy="57285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728073-7834-8148-9079-20427A39E5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CFE9E1-4D0D-7C44-881A-1C5455A31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DD089-F654-F24D-AB42-2BA63613D9D1}" type="datetimeFigureOut">
              <a:rPr lang="en-US" smtClean="0"/>
              <a:t>6/1/22</a:t>
            </a:fld>
            <a:endParaRPr lang="en-US"/>
          </a:p>
        </p:txBody>
      </p:sp>
      <p:sp>
        <p:nvSpPr>
          <p:cNvPr id="4" name="Footer Placeholder 3">
            <a:extLst>
              <a:ext uri="{FF2B5EF4-FFF2-40B4-BE49-F238E27FC236}">
                <a16:creationId xmlns:a16="http://schemas.microsoft.com/office/drawing/2014/main" id="{84408C3F-0EA0-7D43-B190-FD620A63BC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1E1703-4253-B64E-ABD2-2721869BA0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275F0-1F2C-E64D-87B1-9E9AC170E29F}" type="slidenum">
              <a:rPr lang="en-US" smtClean="0"/>
              <a:t>‹#›</a:t>
            </a:fld>
            <a:endParaRPr lang="en-US"/>
          </a:p>
        </p:txBody>
      </p:sp>
    </p:spTree>
    <p:extLst>
      <p:ext uri="{BB962C8B-B14F-4D97-AF65-F5344CB8AC3E}">
        <p14:creationId xmlns:p14="http://schemas.microsoft.com/office/powerpoint/2010/main" val="389650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76B0D-4CBF-B14A-A1A7-51CD7C8EEBFF}" type="datetimeFigureOut">
              <a:rPr lang="en-US" smtClean="0"/>
              <a:t>6/1/22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F3043-7553-2148-8B4F-8267F5664482}" type="slidenum">
              <a:rPr lang="en-US" smtClean="0"/>
              <a:t>‹#›</a:t>
            </a:fld>
            <a:endParaRPr lang="en-US" dirty="0"/>
          </a:p>
        </p:txBody>
      </p:sp>
    </p:spTree>
    <p:extLst>
      <p:ext uri="{BB962C8B-B14F-4D97-AF65-F5344CB8AC3E}">
        <p14:creationId xmlns:p14="http://schemas.microsoft.com/office/powerpoint/2010/main" val="25984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spe.org/membership-global-community/membership/special-interest-groups/women-of-aspe/"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pe.org/MembershipRenewa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skidd@aspe.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F3043-7553-2148-8B4F-8267F5664482}" type="slidenum">
              <a:rPr lang="en-US" smtClean="0"/>
              <a:t>1</a:t>
            </a:fld>
            <a:endParaRPr lang="en-US" dirty="0"/>
          </a:p>
        </p:txBody>
      </p:sp>
    </p:spTree>
    <p:extLst>
      <p:ext uri="{BB962C8B-B14F-4D97-AF65-F5344CB8AC3E}">
        <p14:creationId xmlns:p14="http://schemas.microsoft.com/office/powerpoint/2010/main" val="76460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Note:   Chapter leaders will cover their own Air fare and hotel rooms.  Society will cover the meeting expenses, food and beverage. More information will be provided when we get closer to the event.</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15</a:t>
            </a:fld>
            <a:endParaRPr lang="en-US" dirty="0"/>
          </a:p>
        </p:txBody>
      </p:sp>
    </p:spTree>
    <p:extLst>
      <p:ext uri="{BB962C8B-B14F-4D97-AF65-F5344CB8AC3E}">
        <p14:creationId xmlns:p14="http://schemas.microsoft.com/office/powerpoint/2010/main" val="277128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Added benefit: Chapter leaders can share ideas with other leader that they might not be able to meet due to different regions.</a:t>
            </a:r>
          </a:p>
        </p:txBody>
      </p:sp>
      <p:sp>
        <p:nvSpPr>
          <p:cNvPr id="4" name="Slide Number Placeholder 3"/>
          <p:cNvSpPr>
            <a:spLocks noGrp="1"/>
          </p:cNvSpPr>
          <p:nvPr>
            <p:ph type="sldNum" sz="quarter" idx="5"/>
          </p:nvPr>
        </p:nvSpPr>
        <p:spPr/>
        <p:txBody>
          <a:bodyPr/>
          <a:lstStyle/>
          <a:p>
            <a:fld id="{250F3043-7553-2148-8B4F-8267F5664482}" type="slidenum">
              <a:rPr lang="en-US" smtClean="0"/>
              <a:t>17</a:t>
            </a:fld>
            <a:endParaRPr lang="en-US" dirty="0"/>
          </a:p>
        </p:txBody>
      </p:sp>
    </p:spTree>
    <p:extLst>
      <p:ext uri="{BB962C8B-B14F-4D97-AF65-F5344CB8AC3E}">
        <p14:creationId xmlns:p14="http://schemas.microsoft.com/office/powerpoint/2010/main" val="51393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Just a reminder to all attendees, the walk to the Society office is across a busy highway, therefore, please take precaution when crossing. </a:t>
            </a:r>
          </a:p>
        </p:txBody>
      </p:sp>
      <p:sp>
        <p:nvSpPr>
          <p:cNvPr id="4" name="Slide Number Placeholder 3"/>
          <p:cNvSpPr>
            <a:spLocks noGrp="1"/>
          </p:cNvSpPr>
          <p:nvPr>
            <p:ph type="sldNum" sz="quarter" idx="5"/>
          </p:nvPr>
        </p:nvSpPr>
        <p:spPr/>
        <p:txBody>
          <a:bodyPr/>
          <a:lstStyle/>
          <a:p>
            <a:fld id="{250F3043-7553-2148-8B4F-8267F5664482}" type="slidenum">
              <a:rPr lang="en-US" smtClean="0"/>
              <a:t>19</a:t>
            </a:fld>
            <a:endParaRPr lang="en-US" dirty="0"/>
          </a:p>
        </p:txBody>
      </p:sp>
    </p:spTree>
    <p:extLst>
      <p:ext uri="{BB962C8B-B14F-4D97-AF65-F5344CB8AC3E}">
        <p14:creationId xmlns:p14="http://schemas.microsoft.com/office/powerpoint/2010/main" val="40140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continually to look for areas to fine-tune</a:t>
            </a:r>
            <a:r>
              <a:rPr lang="en-US" baseline="0" dirty="0"/>
              <a:t> our operations daily to to assist in our financial feasibility, and all Chapters should do the same.</a:t>
            </a:r>
          </a:p>
          <a:p>
            <a:pPr marL="171450" indent="-171450">
              <a:buFont typeface="Arial"/>
              <a:buChar char="•"/>
            </a:pPr>
            <a:r>
              <a:rPr lang="en-US" baseline="0" dirty="0"/>
              <a:t>We sent a letter to all Chapters about fraud email issues and how to ensure that each Chapter can avoid issues in the future.</a:t>
            </a:r>
          </a:p>
          <a:p>
            <a:pPr marL="171450" indent="-171450">
              <a:buFont typeface="Arial"/>
              <a:buChar char="•"/>
            </a:pPr>
            <a:r>
              <a:rPr lang="en-US" baseline="0" dirty="0"/>
              <a:t>Take special precaution as to being diligent in focusing on emails requesting any amount of money to be forwarded at any time.</a:t>
            </a: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20</a:t>
            </a:fld>
            <a:endParaRPr lang="en-US" dirty="0"/>
          </a:p>
        </p:txBody>
      </p:sp>
    </p:spTree>
    <p:extLst>
      <p:ext uri="{BB962C8B-B14F-4D97-AF65-F5344CB8AC3E}">
        <p14:creationId xmlns:p14="http://schemas.microsoft.com/office/powerpoint/2010/main" val="8899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be aware that within the Region Meetings webpage, the Society has provided a copy of this letter for your files and future use. </a:t>
            </a:r>
          </a:p>
        </p:txBody>
      </p:sp>
      <p:sp>
        <p:nvSpPr>
          <p:cNvPr id="4" name="Slide Number Placeholder 3"/>
          <p:cNvSpPr>
            <a:spLocks noGrp="1"/>
          </p:cNvSpPr>
          <p:nvPr>
            <p:ph type="sldNum" sz="quarter" idx="5"/>
          </p:nvPr>
        </p:nvSpPr>
        <p:spPr/>
        <p:txBody>
          <a:bodyPr/>
          <a:lstStyle/>
          <a:p>
            <a:fld id="{250F3043-7553-2148-8B4F-8267F5664482}" type="slidenum">
              <a:rPr lang="en-US" smtClean="0"/>
              <a:t>21</a:t>
            </a:fld>
            <a:endParaRPr lang="en-US" dirty="0"/>
          </a:p>
        </p:txBody>
      </p:sp>
    </p:spTree>
    <p:extLst>
      <p:ext uri="{BB962C8B-B14F-4D97-AF65-F5344CB8AC3E}">
        <p14:creationId xmlns:p14="http://schemas.microsoft.com/office/powerpoint/2010/main" val="262411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be aware that within the Region Meetings webpage, the Society has provided a copy of this letter for your files and future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be explored in more detail by visiting the Region Meetings webpage and clicking on the information provided relative to Chapter Liability Concerns.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22</a:t>
            </a:fld>
            <a:endParaRPr lang="en-US" dirty="0"/>
          </a:p>
        </p:txBody>
      </p:sp>
    </p:spTree>
    <p:extLst>
      <p:ext uri="{BB962C8B-B14F-4D97-AF65-F5344CB8AC3E}">
        <p14:creationId xmlns:p14="http://schemas.microsoft.com/office/powerpoint/2010/main" val="302598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be explored in more detail by visiting the Region Meetings webpage and clicking on the information provided relative to Chapter Liability Concerns.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23</a:t>
            </a:fld>
            <a:endParaRPr lang="en-US" dirty="0"/>
          </a:p>
        </p:txBody>
      </p:sp>
    </p:spTree>
    <p:extLst>
      <p:ext uri="{BB962C8B-B14F-4D97-AF65-F5344CB8AC3E}">
        <p14:creationId xmlns:p14="http://schemas.microsoft.com/office/powerpoint/2010/main" val="3709204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list of items can be explored in more detail by visiting the Region Meetings webpage and clicking on the information provided relative to Chapter Liability Concerns.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24</a:t>
            </a:fld>
            <a:endParaRPr lang="en-US" dirty="0"/>
          </a:p>
        </p:txBody>
      </p:sp>
    </p:spTree>
    <p:extLst>
      <p:ext uri="{BB962C8B-B14F-4D97-AF65-F5344CB8AC3E}">
        <p14:creationId xmlns:p14="http://schemas.microsoft.com/office/powerpoint/2010/main" val="158442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26</a:t>
            </a:fld>
            <a:endParaRPr lang="en-US" dirty="0"/>
          </a:p>
        </p:txBody>
      </p:sp>
    </p:spTree>
    <p:extLst>
      <p:ext uri="{BB962C8B-B14F-4D97-AF65-F5344CB8AC3E}">
        <p14:creationId xmlns:p14="http://schemas.microsoft.com/office/powerpoint/2010/main" val="60278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27</a:t>
            </a:fld>
            <a:endParaRPr lang="en-US" dirty="0"/>
          </a:p>
        </p:txBody>
      </p:sp>
    </p:spTree>
    <p:extLst>
      <p:ext uri="{BB962C8B-B14F-4D97-AF65-F5344CB8AC3E}">
        <p14:creationId xmlns:p14="http://schemas.microsoft.com/office/powerpoint/2010/main" val="356492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ASPE is involved in the Plumbing Engineering Industry on a large-scale basis.</a:t>
            </a:r>
          </a:p>
          <a:p>
            <a:pPr marL="171450" indent="-171450">
              <a:buFont typeface="Arial" panose="020B0604020202020204" pitchFamily="34" charset="0"/>
              <a:buChar char="•"/>
            </a:pPr>
            <a:r>
              <a:rPr lang="en-US" dirty="0"/>
              <a:t>It’s important to continue advancing ASPE’s brand.</a:t>
            </a:r>
          </a:p>
          <a:p>
            <a:pPr marL="171450" indent="-171450">
              <a:buFont typeface="Arial" panose="020B0604020202020204" pitchFamily="34" charset="0"/>
              <a:buChar char="•"/>
            </a:pPr>
            <a:r>
              <a:rPr lang="en-US" dirty="0"/>
              <a:t>It’s important to continue allowing our volunteers the opportunity to use their talents to advance the protection of the health, welfare and safety of the public on a Global basis.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a:t>
            </a:fld>
            <a:endParaRPr lang="en-US" dirty="0"/>
          </a:p>
        </p:txBody>
      </p:sp>
    </p:spTree>
    <p:extLst>
      <p:ext uri="{BB962C8B-B14F-4D97-AF65-F5344CB8AC3E}">
        <p14:creationId xmlns:p14="http://schemas.microsoft.com/office/powerpoint/2010/main" val="29334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28</a:t>
            </a:fld>
            <a:endParaRPr lang="en-US" dirty="0"/>
          </a:p>
        </p:txBody>
      </p:sp>
    </p:spTree>
    <p:extLst>
      <p:ext uri="{BB962C8B-B14F-4D97-AF65-F5344CB8AC3E}">
        <p14:creationId xmlns:p14="http://schemas.microsoft.com/office/powerpoint/2010/main" val="235986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29</a:t>
            </a:fld>
            <a:endParaRPr lang="en-US" dirty="0"/>
          </a:p>
        </p:txBody>
      </p:sp>
    </p:spTree>
    <p:extLst>
      <p:ext uri="{BB962C8B-B14F-4D97-AF65-F5344CB8AC3E}">
        <p14:creationId xmlns:p14="http://schemas.microsoft.com/office/powerpoint/2010/main" val="147969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30</a:t>
            </a:fld>
            <a:endParaRPr lang="en-US" dirty="0"/>
          </a:p>
        </p:txBody>
      </p:sp>
    </p:spTree>
    <p:extLst>
      <p:ext uri="{BB962C8B-B14F-4D97-AF65-F5344CB8AC3E}">
        <p14:creationId xmlns:p14="http://schemas.microsoft.com/office/powerpoint/2010/main" val="77617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31</a:t>
            </a:fld>
            <a:endParaRPr lang="en-US" dirty="0"/>
          </a:p>
        </p:txBody>
      </p:sp>
    </p:spTree>
    <p:extLst>
      <p:ext uri="{BB962C8B-B14F-4D97-AF65-F5344CB8AC3E}">
        <p14:creationId xmlns:p14="http://schemas.microsoft.com/office/powerpoint/2010/main" val="69504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250F3043-7553-2148-8B4F-8267F5664482}" type="slidenum">
              <a:rPr lang="en-US" smtClean="0"/>
              <a:t>32</a:t>
            </a:fld>
            <a:endParaRPr lang="en-US" dirty="0"/>
          </a:p>
        </p:txBody>
      </p:sp>
    </p:spTree>
    <p:extLst>
      <p:ext uri="{BB962C8B-B14F-4D97-AF65-F5344CB8AC3E}">
        <p14:creationId xmlns:p14="http://schemas.microsoft.com/office/powerpoint/2010/main" val="309535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Talking Points</a:t>
            </a:r>
          </a:p>
          <a:p>
            <a:pPr marL="628650" lvl="1" indent="-171450">
              <a:buFont typeface="Arial" charset="0"/>
              <a:buChar char="•"/>
            </a:pPr>
            <a:r>
              <a:rPr lang="en-US" baseline="0" dirty="0"/>
              <a:t>There are no set rules to being a mentor/mentee.</a:t>
            </a:r>
          </a:p>
          <a:p>
            <a:pPr marL="628650" lvl="1" indent="-171450">
              <a:buFont typeface="Arial" charset="0"/>
              <a:buChar char="•"/>
            </a:pPr>
            <a:r>
              <a:rPr lang="en-US" baseline="0" dirty="0"/>
              <a:t>Mentor/mentee set the tone of the relationship.</a:t>
            </a:r>
          </a:p>
          <a:p>
            <a:pPr marL="1085850" lvl="2" indent="-171450">
              <a:buFont typeface="Arial" charset="0"/>
              <a:buChar char="•"/>
            </a:pPr>
            <a:r>
              <a:rPr lang="en-US" baseline="0" dirty="0"/>
              <a:t>Decide how and when they want to meet.</a:t>
            </a:r>
          </a:p>
          <a:p>
            <a:pPr marL="1085850" lvl="2" indent="-171450">
              <a:buFont typeface="Arial" charset="0"/>
              <a:buChar char="•"/>
            </a:pPr>
            <a:r>
              <a:rPr lang="en-US" baseline="0" dirty="0"/>
              <a:t>Decide how often they want to meet.</a:t>
            </a:r>
          </a:p>
          <a:p>
            <a:pPr marL="1085850" lvl="2" indent="-171450">
              <a:buFont typeface="Arial" charset="0"/>
              <a:buChar char="•"/>
            </a:pPr>
            <a:r>
              <a:rPr lang="en-US" baseline="0" dirty="0"/>
              <a:t>Determine the length of the relationship.</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37</a:t>
            </a:fld>
            <a:endParaRPr lang="en-US" dirty="0"/>
          </a:p>
        </p:txBody>
      </p:sp>
    </p:spTree>
    <p:extLst>
      <p:ext uri="{BB962C8B-B14F-4D97-AF65-F5344CB8AC3E}">
        <p14:creationId xmlns:p14="http://schemas.microsoft.com/office/powerpoint/2010/main" val="3403166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Overall Participants in the Program</a:t>
            </a:r>
          </a:p>
          <a:p>
            <a:r>
              <a:rPr lang="en-US" sz="1200" b="0" kern="1200" dirty="0">
                <a:solidFill>
                  <a:schemeClr val="tx1"/>
                </a:solidFill>
                <a:effectLst/>
                <a:latin typeface="+mn-lt"/>
                <a:ea typeface="+mn-ea"/>
                <a:cs typeface="+mn-cs"/>
              </a:rPr>
              <a:t>Mentees – 44</a:t>
            </a:r>
          </a:p>
          <a:p>
            <a:r>
              <a:rPr lang="en-US" sz="1200" b="0" kern="1200" dirty="0">
                <a:solidFill>
                  <a:schemeClr val="tx1"/>
                </a:solidFill>
                <a:effectLst/>
                <a:latin typeface="+mn-lt"/>
                <a:ea typeface="+mn-ea"/>
                <a:cs typeface="+mn-cs"/>
              </a:rPr>
              <a:t>Mentors – 31</a:t>
            </a:r>
          </a:p>
          <a:p>
            <a:r>
              <a:rPr lang="en-US" sz="1200" b="0" kern="1200" dirty="0">
                <a:solidFill>
                  <a:schemeClr val="tx1"/>
                </a:solidFill>
                <a:effectLst/>
                <a:latin typeface="+mn-lt"/>
                <a:ea typeface="+mn-ea"/>
                <a:cs typeface="+mn-cs"/>
              </a:rPr>
              <a:t>Active Matches – 15</a:t>
            </a:r>
          </a:p>
          <a:p>
            <a:r>
              <a:rPr lang="en-US" sz="1200" b="0" kern="1200" dirty="0">
                <a:solidFill>
                  <a:schemeClr val="tx1"/>
                </a:solidFill>
                <a:effectLst/>
                <a:latin typeface="+mn-lt"/>
                <a:ea typeface="+mn-ea"/>
                <a:cs typeface="+mn-cs"/>
              </a:rPr>
              <a:t>Completed Matches – 10</a:t>
            </a:r>
          </a:p>
          <a:p>
            <a:r>
              <a:rPr lang="en-US" sz="1200" b="0" kern="1200" dirty="0">
                <a:solidFill>
                  <a:schemeClr val="tx1"/>
                </a:solidFill>
                <a:effectLst/>
                <a:latin typeface="+mn-lt"/>
                <a:ea typeface="+mn-ea"/>
                <a:cs typeface="+mn-cs"/>
              </a:rPr>
              <a:t>Pending Matches - 1</a:t>
            </a:r>
          </a:p>
          <a:p>
            <a:endParaRPr lang="en-US" sz="1600" b="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38</a:t>
            </a:fld>
            <a:endParaRPr lang="en-US" dirty="0"/>
          </a:p>
        </p:txBody>
      </p:sp>
    </p:spTree>
    <p:extLst>
      <p:ext uri="{BB962C8B-B14F-4D97-AF65-F5344CB8AC3E}">
        <p14:creationId xmlns:p14="http://schemas.microsoft.com/office/powerpoint/2010/main" val="20071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Membership trend over the past five years:</a:t>
            </a:r>
          </a:p>
          <a:p>
            <a:pPr marL="171450" indent="-171450">
              <a:buFont typeface="Arial"/>
              <a:buChar char="•"/>
            </a:pPr>
            <a:r>
              <a:rPr lang="en-US" sz="1200" baseline="0" dirty="0">
                <a:latin typeface="+mn-lt"/>
                <a:cs typeface="Calibri" panose="020F0502020204030204" pitchFamily="34" charset="0"/>
              </a:rPr>
              <a:t>2018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6,347</a:t>
            </a:r>
          </a:p>
          <a:p>
            <a:pPr marL="171450" indent="-171450">
              <a:buFont typeface="Arial"/>
              <a:buChar char="•"/>
            </a:pPr>
            <a:r>
              <a:rPr lang="en-US" sz="1200" baseline="0" dirty="0">
                <a:latin typeface="+mn-lt"/>
                <a:cs typeface="Calibri" panose="020F0502020204030204" pitchFamily="34" charset="0"/>
              </a:rPr>
              <a:t>2019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6,519</a:t>
            </a:r>
          </a:p>
          <a:p>
            <a:pPr marL="171450" indent="-171450">
              <a:buFont typeface="Arial"/>
              <a:buChar char="•"/>
            </a:pPr>
            <a:r>
              <a:rPr lang="en-US" sz="1200" b="0" baseline="0" dirty="0">
                <a:latin typeface="+mn-lt"/>
                <a:cs typeface="Calibri" panose="020F0502020204030204" pitchFamily="34" charset="0"/>
              </a:rPr>
              <a:t>2020 </a:t>
            </a:r>
            <a:r>
              <a:rPr lang="mr-IN" sz="1200" b="0" baseline="0" dirty="0">
                <a:latin typeface="+mn-lt"/>
              </a:rPr>
              <a:t>–</a:t>
            </a:r>
            <a:r>
              <a:rPr lang="en-US" sz="1200" b="0" baseline="0" dirty="0">
                <a:latin typeface="+mn-lt"/>
                <a:cs typeface="Calibri" panose="020F0502020204030204" pitchFamily="34" charset="0"/>
              </a:rPr>
              <a:t> </a:t>
            </a:r>
            <a:r>
              <a:rPr lang="en-US" sz="1200" b="0" strike="noStrike" baseline="0" dirty="0">
                <a:latin typeface="+mn-lt"/>
                <a:cs typeface="Calibri" panose="020F0502020204030204" pitchFamily="34" charset="0"/>
              </a:rPr>
              <a:t>6,332 </a:t>
            </a:r>
            <a:endParaRPr lang="en-US" sz="1200" b="0" strike="sngStrike" baseline="0" dirty="0">
              <a:latin typeface="+mn-lt"/>
              <a:cs typeface="Calibri" panose="020F0502020204030204" pitchFamily="34" charset="0"/>
            </a:endParaRPr>
          </a:p>
          <a:p>
            <a:pPr marL="171450" indent="-171450">
              <a:buFont typeface="Arial"/>
              <a:buChar char="•"/>
            </a:pPr>
            <a:r>
              <a:rPr lang="en-US" sz="1200" b="0" strike="noStrike" baseline="0" dirty="0">
                <a:latin typeface="+mn-lt"/>
                <a:cs typeface="Calibri" panose="020F0502020204030204" pitchFamily="34" charset="0"/>
              </a:rPr>
              <a:t>2021 – 6,134</a:t>
            </a:r>
          </a:p>
          <a:p>
            <a:pPr marL="171450" indent="-171450">
              <a:buFont typeface="Arial"/>
              <a:buChar char="•"/>
            </a:pPr>
            <a:r>
              <a:rPr lang="en-US" sz="1200" b="1" strike="noStrike" baseline="0" dirty="0">
                <a:latin typeface="+mn-lt"/>
                <a:cs typeface="Calibri" panose="020F0502020204030204" pitchFamily="34" charset="0"/>
              </a:rPr>
              <a:t>2022 – 6,232</a:t>
            </a:r>
          </a:p>
          <a:p>
            <a:pPr marL="171450" indent="-171450">
              <a:buFont typeface="Arial"/>
              <a:buChar char="•"/>
            </a:pPr>
            <a:r>
              <a:rPr lang="en-US" sz="1200" kern="1200" dirty="0">
                <a:solidFill>
                  <a:schemeClr val="tx1"/>
                </a:solidFill>
                <a:effectLst/>
                <a:latin typeface="+mn-lt"/>
                <a:ea typeface="+mn-ea"/>
                <a:cs typeface="+mn-cs"/>
              </a:rPr>
              <a:t>With an overall membership decrease through COVID, we are now at a level equal to the Autumn of 2020. We are seeing growth in all 5 regions - keep up the good work!</a:t>
            </a:r>
            <a:r>
              <a:rPr lang="en-US" dirty="0">
                <a:effectLst/>
              </a:rPr>
              <a:t> </a:t>
            </a:r>
            <a:endParaRPr lang="en-US" sz="1200" b="1" strike="noStrike" baseline="0" dirty="0">
              <a:latin typeface="+mn-lt"/>
              <a:cs typeface="Calibri" panose="020F0502020204030204" pitchFamily="34" charset="0"/>
            </a:endParaRPr>
          </a:p>
          <a:p>
            <a:pPr marL="171450" indent="-171450">
              <a:buFont typeface="Arial"/>
              <a:buChar char="•"/>
            </a:pPr>
            <a:endParaRPr lang="en-US" b="1" strike="noStrike" baseline="0"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40</a:t>
            </a:fld>
            <a:endParaRPr lang="en-US" dirty="0"/>
          </a:p>
        </p:txBody>
      </p:sp>
    </p:spTree>
    <p:extLst>
      <p:ext uri="{BB962C8B-B14F-4D97-AF65-F5344CB8AC3E}">
        <p14:creationId xmlns:p14="http://schemas.microsoft.com/office/powerpoint/2010/main" val="43149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2021-2022 comparison </a:t>
            </a:r>
            <a:r>
              <a:rPr lang="en-US" b="1" i="0" baseline="0" dirty="0"/>
              <a:t>(based on March 17, 2022 numbers)</a:t>
            </a:r>
          </a:p>
          <a:p>
            <a:endParaRPr lang="en-US" dirty="0"/>
          </a:p>
          <a:p>
            <a:r>
              <a:rPr lang="en-US" dirty="0"/>
              <a:t> 			</a:t>
            </a:r>
            <a:r>
              <a:rPr lang="en-US" sz="1200" b="1" i="0" u="none" strike="noStrike" kern="1200" dirty="0">
                <a:solidFill>
                  <a:schemeClr val="tx1"/>
                </a:solidFill>
                <a:effectLst/>
                <a:latin typeface="+mn-lt"/>
                <a:ea typeface="+mn-ea"/>
                <a:cs typeface="+mn-cs"/>
              </a:rPr>
              <a:t>2021</a:t>
            </a:r>
            <a:r>
              <a:rPr lang="en-US" b="1" dirty="0"/>
              <a:t> (6,134)		</a:t>
            </a:r>
            <a:r>
              <a:rPr lang="en-US" sz="1200" b="1" i="0" u="none" strike="noStrike" kern="1200" dirty="0">
                <a:solidFill>
                  <a:schemeClr val="tx1"/>
                </a:solidFill>
                <a:effectLst/>
                <a:latin typeface="+mn-lt"/>
                <a:ea typeface="+mn-ea"/>
                <a:cs typeface="+mn-cs"/>
              </a:rPr>
              <a:t>2022</a:t>
            </a:r>
            <a:r>
              <a:rPr lang="en-US" b="1" dirty="0"/>
              <a:t> (6,232)</a:t>
            </a:r>
          </a:p>
          <a:p>
            <a:r>
              <a:rPr lang="en-US" sz="1200" b="0" i="0" u="none" strike="noStrike" kern="1200" dirty="0">
                <a:solidFill>
                  <a:schemeClr val="tx1"/>
                </a:solidFill>
                <a:effectLst/>
                <a:latin typeface="+mn-lt"/>
                <a:ea typeface="+mn-ea"/>
                <a:cs typeface="+mn-cs"/>
              </a:rPr>
              <a:t>Affiliate</a:t>
            </a:r>
            <a:r>
              <a:rPr lang="en-US" dirty="0"/>
              <a:t> 			</a:t>
            </a:r>
            <a:r>
              <a:rPr lang="en-US" sz="1200" b="0" i="0" u="none" strike="noStrike" kern="1200" dirty="0">
                <a:solidFill>
                  <a:schemeClr val="tx1"/>
                </a:solidFill>
                <a:effectLst/>
                <a:latin typeface="+mn-lt"/>
                <a:ea typeface="+mn-ea"/>
                <a:cs typeface="+mn-cs"/>
              </a:rPr>
              <a:t>1,547</a:t>
            </a:r>
            <a:r>
              <a:rPr lang="en-US" dirty="0"/>
              <a:t>			</a:t>
            </a:r>
            <a:r>
              <a:rPr lang="en-US" sz="1200" b="0" i="0" u="none" strike="noStrike" kern="1200" dirty="0">
                <a:solidFill>
                  <a:schemeClr val="tx1"/>
                </a:solidFill>
                <a:effectLst/>
                <a:latin typeface="+mn-lt"/>
                <a:ea typeface="+mn-ea"/>
                <a:cs typeface="+mn-cs"/>
              </a:rPr>
              <a:t>1,630</a:t>
            </a:r>
            <a:endParaRPr lang="en-US" dirty="0"/>
          </a:p>
          <a:p>
            <a:r>
              <a:rPr lang="en-US" sz="1200" b="0" i="0" u="none" strike="noStrike" kern="1200" dirty="0">
                <a:solidFill>
                  <a:schemeClr val="tx1"/>
                </a:solidFill>
                <a:effectLst/>
                <a:latin typeface="+mn-lt"/>
                <a:ea typeface="+mn-ea"/>
                <a:cs typeface="+mn-cs"/>
              </a:rPr>
              <a:t>Full			</a:t>
            </a:r>
            <a:r>
              <a:rPr lang="en-US" dirty="0"/>
              <a:t>3,</a:t>
            </a:r>
            <a:r>
              <a:rPr lang="en-US" sz="1200" b="0" i="0" u="none" strike="noStrike" kern="1200" dirty="0">
                <a:solidFill>
                  <a:schemeClr val="tx1"/>
                </a:solidFill>
                <a:effectLst/>
                <a:latin typeface="+mn-lt"/>
                <a:ea typeface="+mn-ea"/>
                <a:cs typeface="+mn-cs"/>
              </a:rPr>
              <a:t>702			3,704</a:t>
            </a:r>
            <a:endParaRPr lang="en-US" dirty="0"/>
          </a:p>
          <a:p>
            <a:r>
              <a:rPr lang="en-US" sz="1200" b="0" i="0" u="none" strike="noStrike" kern="1200" dirty="0">
                <a:solidFill>
                  <a:schemeClr val="tx1"/>
                </a:solidFill>
                <a:effectLst/>
                <a:latin typeface="+mn-lt"/>
                <a:ea typeface="+mn-ea"/>
                <a:cs typeface="+mn-cs"/>
              </a:rPr>
              <a:t>Associate</a:t>
            </a:r>
            <a:r>
              <a:rPr lang="en-US" dirty="0"/>
              <a:t> 			</a:t>
            </a:r>
            <a:r>
              <a:rPr lang="en-US" sz="1200" b="0" i="0" u="none" strike="noStrike" kern="1200" dirty="0">
                <a:solidFill>
                  <a:schemeClr val="tx1"/>
                </a:solidFill>
                <a:effectLst/>
                <a:latin typeface="+mn-lt"/>
                <a:ea typeface="+mn-ea"/>
                <a:cs typeface="+mn-cs"/>
              </a:rPr>
              <a:t>520</a:t>
            </a:r>
            <a:r>
              <a:rPr lang="en-US" dirty="0"/>
              <a:t> 			</a:t>
            </a:r>
            <a:r>
              <a:rPr lang="en-US" sz="1200" b="0" i="0" u="none" strike="noStrike" kern="1200" dirty="0">
                <a:solidFill>
                  <a:schemeClr val="tx1"/>
                </a:solidFill>
                <a:effectLst/>
                <a:latin typeface="+mn-lt"/>
                <a:ea typeface="+mn-ea"/>
                <a:cs typeface="+mn-cs"/>
              </a:rPr>
              <a:t>535</a:t>
            </a:r>
            <a:endParaRPr lang="en-US" dirty="0"/>
          </a:p>
          <a:p>
            <a:r>
              <a:rPr lang="en-US" sz="1200" b="0" i="0" u="none" strike="noStrike" kern="1200" dirty="0">
                <a:solidFill>
                  <a:schemeClr val="tx1"/>
                </a:solidFill>
                <a:effectLst/>
                <a:latin typeface="+mn-lt"/>
                <a:ea typeface="+mn-ea"/>
                <a:cs typeface="+mn-cs"/>
              </a:rPr>
              <a:t>Governmental		50</a:t>
            </a:r>
            <a:r>
              <a:rPr lang="en-US" dirty="0"/>
              <a:t>			</a:t>
            </a:r>
            <a:r>
              <a:rPr lang="en-US" sz="1200" b="0" i="0" u="none" strike="noStrike" kern="1200" dirty="0">
                <a:solidFill>
                  <a:schemeClr val="tx1"/>
                </a:solidFill>
                <a:effectLst/>
                <a:latin typeface="+mn-lt"/>
                <a:ea typeface="+mn-ea"/>
                <a:cs typeface="+mn-cs"/>
              </a:rPr>
              <a:t>48</a:t>
            </a:r>
            <a:endParaRPr lang="en-US" dirty="0"/>
          </a:p>
          <a:p>
            <a:r>
              <a:rPr lang="en-US" sz="1200" b="0" i="0" u="none" strike="noStrike" kern="1200" dirty="0">
                <a:solidFill>
                  <a:schemeClr val="tx1"/>
                </a:solidFill>
                <a:effectLst/>
                <a:latin typeface="+mn-lt"/>
                <a:ea typeface="+mn-ea"/>
                <a:cs typeface="+mn-cs"/>
              </a:rPr>
              <a:t>Special</a:t>
            </a:r>
            <a:r>
              <a:rPr lang="en-US" dirty="0"/>
              <a:t> 			</a:t>
            </a:r>
            <a:r>
              <a:rPr lang="en-US" sz="1200" b="0" i="0" u="none" strike="noStrike" kern="1200" dirty="0">
                <a:solidFill>
                  <a:schemeClr val="tx1"/>
                </a:solidFill>
                <a:effectLst/>
                <a:latin typeface="+mn-lt"/>
                <a:ea typeface="+mn-ea"/>
                <a:cs typeface="+mn-cs"/>
              </a:rPr>
              <a:t>139</a:t>
            </a:r>
            <a:r>
              <a:rPr lang="en-US" dirty="0"/>
              <a:t>			</a:t>
            </a:r>
            <a:r>
              <a:rPr lang="en-US" sz="1200" b="0" i="0" u="none" strike="noStrike" kern="1200" dirty="0">
                <a:solidFill>
                  <a:schemeClr val="tx1"/>
                </a:solidFill>
                <a:effectLst/>
                <a:latin typeface="+mn-lt"/>
                <a:ea typeface="+mn-ea"/>
                <a:cs typeface="+mn-cs"/>
              </a:rPr>
              <a:t>150</a:t>
            </a:r>
            <a:endParaRPr lang="en-US" dirty="0"/>
          </a:p>
          <a:p>
            <a:r>
              <a:rPr lang="en-US" sz="1200" b="0" i="0" u="none" strike="noStrike" kern="1200" dirty="0">
                <a:solidFill>
                  <a:schemeClr val="tx1"/>
                </a:solidFill>
                <a:effectLst/>
                <a:latin typeface="+mn-lt"/>
                <a:ea typeface="+mn-ea"/>
                <a:cs typeface="+mn-cs"/>
              </a:rPr>
              <a:t>Retired			84			70</a:t>
            </a:r>
            <a:endParaRPr lang="en-US" dirty="0"/>
          </a:p>
          <a:p>
            <a:r>
              <a:rPr lang="en-US" sz="1200" b="0" i="0" u="none" strike="noStrike" kern="1200" dirty="0">
                <a:solidFill>
                  <a:schemeClr val="tx1"/>
                </a:solidFill>
                <a:effectLst/>
                <a:latin typeface="+mn-lt"/>
                <a:ea typeface="+mn-ea"/>
                <a:cs typeface="+mn-cs"/>
              </a:rPr>
              <a:t>Student</a:t>
            </a:r>
            <a:r>
              <a:rPr lang="en-US" dirty="0"/>
              <a:t> 			</a:t>
            </a:r>
            <a:r>
              <a:rPr lang="en-US" sz="1200" b="0" i="0" u="none" strike="noStrike" kern="1200" dirty="0">
                <a:solidFill>
                  <a:schemeClr val="tx1"/>
                </a:solidFill>
                <a:effectLst/>
                <a:latin typeface="+mn-lt"/>
                <a:ea typeface="+mn-ea"/>
                <a:cs typeface="+mn-cs"/>
              </a:rPr>
              <a:t>43</a:t>
            </a:r>
            <a:r>
              <a:rPr lang="en-US" dirty="0"/>
              <a:t> 			</a:t>
            </a:r>
            <a:r>
              <a:rPr lang="en-US" sz="1200" b="0" i="0" u="none" strike="noStrike" kern="1200" dirty="0">
                <a:solidFill>
                  <a:schemeClr val="tx1"/>
                </a:solidFill>
                <a:effectLst/>
                <a:latin typeface="+mn-lt"/>
                <a:ea typeface="+mn-ea"/>
                <a:cs typeface="+mn-cs"/>
              </a:rPr>
              <a:t>39</a:t>
            </a:r>
          </a:p>
          <a:p>
            <a:r>
              <a:rPr lang="en-US" sz="1200" b="0" i="0" u="none" strike="noStrike" kern="1200" dirty="0">
                <a:solidFill>
                  <a:schemeClr val="tx1"/>
                </a:solidFill>
                <a:effectLst/>
                <a:latin typeface="+mn-lt"/>
                <a:ea typeface="+mn-ea"/>
                <a:cs typeface="+mn-cs"/>
              </a:rPr>
              <a:t>Life</a:t>
            </a:r>
            <a:r>
              <a:rPr lang="en-US" dirty="0"/>
              <a:t> 			</a:t>
            </a:r>
            <a:r>
              <a:rPr lang="en-US" sz="1200" b="0" i="0" u="none" strike="noStrike" kern="1200" dirty="0">
                <a:solidFill>
                  <a:schemeClr val="tx1"/>
                </a:solidFill>
                <a:effectLst/>
                <a:latin typeface="+mn-lt"/>
                <a:ea typeface="+mn-ea"/>
                <a:cs typeface="+mn-cs"/>
              </a:rPr>
              <a:t>46</a:t>
            </a:r>
            <a:r>
              <a:rPr lang="en-US" dirty="0"/>
              <a:t>			</a:t>
            </a:r>
            <a:r>
              <a:rPr lang="en-US" sz="1200" b="0" i="0" u="none" strike="noStrike" kern="1200" dirty="0">
                <a:solidFill>
                  <a:schemeClr val="tx1"/>
                </a:solidFill>
                <a:effectLst/>
                <a:latin typeface="+mn-lt"/>
                <a:ea typeface="+mn-ea"/>
                <a:cs typeface="+mn-cs"/>
              </a:rPr>
              <a:t>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41</a:t>
            </a:fld>
            <a:endParaRPr lang="en-US" dirty="0"/>
          </a:p>
        </p:txBody>
      </p:sp>
    </p:spTree>
    <p:extLst>
      <p:ext uri="{BB962C8B-B14F-4D97-AF65-F5344CB8AC3E}">
        <p14:creationId xmlns:p14="http://schemas.microsoft.com/office/powerpoint/2010/main" val="91835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5 year chapter website review</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2017</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13 no website</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Central NY</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2</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Johnstown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Toronto</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3</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Charlotte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Columbia</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Greenville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Memphis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Nashville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North FL</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British Columbia</a:t>
            </a:r>
          </a:p>
          <a:p>
            <a:r>
              <a:rPr lang="en-US" sz="1200" b="0" i="0" u="none" strike="noStrike" kern="1200" dirty="0">
                <a:solidFill>
                  <a:schemeClr val="tx1"/>
                </a:solidFill>
                <a:effectLst/>
                <a:latin typeface="+mn-lt"/>
                <a:ea typeface="+mn-ea"/>
                <a:cs typeface="+mn-cs"/>
              </a:rPr>
              <a:t>Southern Nevada</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5</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Central IL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Omaha</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2 </a:t>
            </a:r>
            <a:r>
              <a:rPr lang="en-US" sz="1200" b="0" i="0" u="none" strike="noStrike" kern="1200" dirty="0" err="1">
                <a:solidFill>
                  <a:schemeClr val="tx1"/>
                </a:solidFill>
                <a:effectLst/>
                <a:latin typeface="+mn-lt"/>
                <a:ea typeface="+mn-ea"/>
                <a:cs typeface="+mn-cs"/>
              </a:rPr>
              <a:t>StarChapter</a:t>
            </a:r>
            <a:r>
              <a:rPr lang="en-US" sz="1200" b="0" i="0" u="none" strike="noStrike" kern="1200" dirty="0">
                <a:solidFill>
                  <a:schemeClr val="tx1"/>
                </a:solidFill>
                <a:effectLst/>
                <a:latin typeface="+mn-lt"/>
                <a:ea typeface="+mn-ea"/>
                <a:cs typeface="+mn-cs"/>
              </a:rPr>
              <a:t> sites</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Intermountain</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 5</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Houston</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2022</a:t>
            </a:r>
            <a:endParaRPr lang="en-US" sz="1200" b="0" i="0" u="none" strike="noStrike" kern="1200" dirty="0">
              <a:solidFill>
                <a:schemeClr val="tx1"/>
              </a:solidFill>
              <a:effectLst/>
              <a:latin typeface="+mn-lt"/>
              <a:ea typeface="+mn-ea"/>
              <a:cs typeface="+mn-cs"/>
            </a:endParaRP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11 no website</a:t>
            </a:r>
          </a:p>
          <a:p>
            <a:r>
              <a:rPr lang="en-US" sz="1200" b="1" i="0" u="none" strike="noStrike" kern="1200" dirty="0">
                <a:solidFill>
                  <a:schemeClr val="tx1"/>
                </a:solidFill>
                <a:effectLst/>
                <a:latin typeface="+mn-lt"/>
                <a:ea typeface="+mn-ea"/>
                <a:cs typeface="+mn-cs"/>
              </a:rPr>
              <a:t>REGION 1</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Central NY - 35</a:t>
            </a:r>
          </a:p>
          <a:p>
            <a:r>
              <a:rPr lang="en-US" sz="1200" b="0" i="0" u="none" strike="noStrike" kern="1200" dirty="0">
                <a:solidFill>
                  <a:schemeClr val="tx1"/>
                </a:solidFill>
                <a:effectLst/>
                <a:latin typeface="+mn-lt"/>
                <a:ea typeface="+mn-ea"/>
                <a:cs typeface="+mn-cs"/>
              </a:rPr>
              <a:t>Virginia Blue Ridge - 25</a:t>
            </a:r>
          </a:p>
          <a:p>
            <a:r>
              <a:rPr lang="en-US" sz="1200" b="1" i="0" u="none" strike="noStrike" kern="1200" dirty="0">
                <a:solidFill>
                  <a:schemeClr val="tx1"/>
                </a:solidFill>
                <a:effectLst/>
                <a:latin typeface="+mn-lt"/>
                <a:ea typeface="+mn-ea"/>
                <a:cs typeface="+mn-cs"/>
              </a:rPr>
              <a:t>REGION 2</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Buffalo-Niagara - 40</a:t>
            </a:r>
          </a:p>
          <a:p>
            <a:r>
              <a:rPr lang="en-US" sz="1200" b="0" i="0" u="none" strike="noStrike" kern="1200" dirty="0">
                <a:solidFill>
                  <a:schemeClr val="tx1"/>
                </a:solidFill>
                <a:effectLst/>
                <a:latin typeface="+mn-lt"/>
                <a:ea typeface="+mn-ea"/>
                <a:cs typeface="+mn-cs"/>
              </a:rPr>
              <a:t>Johnstown - 25</a:t>
            </a:r>
          </a:p>
          <a:p>
            <a:r>
              <a:rPr lang="en-US" sz="1200" b="1" i="0" u="none" strike="noStrike" kern="1200" dirty="0">
                <a:solidFill>
                  <a:schemeClr val="tx1"/>
                </a:solidFill>
                <a:effectLst/>
                <a:latin typeface="+mn-lt"/>
                <a:ea typeface="+mn-ea"/>
                <a:cs typeface="+mn-cs"/>
              </a:rPr>
              <a:t>REGION 3</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Columbia - 26</a:t>
            </a:r>
          </a:p>
          <a:p>
            <a:r>
              <a:rPr lang="en-US" sz="1200" b="0" i="0" u="none" strike="noStrike" kern="1200" dirty="0">
                <a:solidFill>
                  <a:schemeClr val="tx1"/>
                </a:solidFill>
                <a:effectLst/>
                <a:latin typeface="+mn-lt"/>
                <a:ea typeface="+mn-ea"/>
                <a:cs typeface="+mn-cs"/>
              </a:rPr>
              <a:t>East Tennessee - 18</a:t>
            </a:r>
          </a:p>
          <a:p>
            <a:r>
              <a:rPr lang="en-US" sz="1200" b="0" i="0" u="none" strike="noStrike" kern="1200" dirty="0">
                <a:solidFill>
                  <a:schemeClr val="tx1"/>
                </a:solidFill>
                <a:effectLst/>
                <a:latin typeface="+mn-lt"/>
                <a:ea typeface="+mn-ea"/>
                <a:cs typeface="+mn-cs"/>
              </a:rPr>
              <a:t>Greenville - 20</a:t>
            </a:r>
          </a:p>
          <a:p>
            <a:r>
              <a:rPr lang="en-US" sz="1200" b="0" i="0" u="none" strike="noStrike" kern="1200" dirty="0">
                <a:solidFill>
                  <a:schemeClr val="tx1"/>
                </a:solidFill>
                <a:effectLst/>
                <a:latin typeface="+mn-lt"/>
                <a:ea typeface="+mn-ea"/>
                <a:cs typeface="+mn-cs"/>
              </a:rPr>
              <a:t>Memphis - 22</a:t>
            </a:r>
          </a:p>
          <a:p>
            <a:r>
              <a:rPr lang="en-US" sz="1200" b="0" i="0" u="none" strike="noStrike" kern="1200" dirty="0">
                <a:solidFill>
                  <a:schemeClr val="tx1"/>
                </a:solidFill>
                <a:effectLst/>
                <a:latin typeface="+mn-lt"/>
                <a:ea typeface="+mn-ea"/>
                <a:cs typeface="+mn-cs"/>
              </a:rPr>
              <a:t>New Orleans - 37</a:t>
            </a:r>
          </a:p>
          <a:p>
            <a:r>
              <a:rPr lang="en-US" sz="1200" b="0" i="0" u="none" strike="noStrike" kern="1200" dirty="0">
                <a:solidFill>
                  <a:schemeClr val="tx1"/>
                </a:solidFill>
                <a:effectLst/>
                <a:latin typeface="+mn-lt"/>
                <a:ea typeface="+mn-ea"/>
                <a:cs typeface="+mn-cs"/>
              </a:rPr>
              <a:t>North FL - 40</a:t>
            </a:r>
          </a:p>
          <a:p>
            <a:r>
              <a:rPr lang="en-US" sz="1200" b="1" i="0" u="none" strike="noStrike" kern="1200" dirty="0">
                <a:solidFill>
                  <a:schemeClr val="tx1"/>
                </a:solidFill>
                <a:effectLst/>
                <a:latin typeface="+mn-lt"/>
                <a:ea typeface="+mn-ea"/>
                <a:cs typeface="+mn-cs"/>
              </a:rPr>
              <a:t>REGION 5</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Central IL - 31</a:t>
            </a:r>
          </a:p>
          <a:p>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25 Star Chapter sites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REGION 1</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15 chapters: 4/13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Baltimore - 110</a:t>
            </a:r>
          </a:p>
          <a:p>
            <a:r>
              <a:rPr lang="en-US" sz="1200" b="0" i="0" u="none" strike="noStrike" kern="1200" dirty="0">
                <a:solidFill>
                  <a:schemeClr val="tx1"/>
                </a:solidFill>
                <a:effectLst/>
                <a:latin typeface="+mn-lt"/>
                <a:ea typeface="+mn-ea"/>
                <a:cs typeface="+mn-cs"/>
              </a:rPr>
              <a:t>Hampton Roads - 36</a:t>
            </a:r>
          </a:p>
          <a:p>
            <a:r>
              <a:rPr lang="en-US" sz="1200" b="0" i="0" u="none" strike="noStrike" kern="1200" dirty="0">
                <a:solidFill>
                  <a:schemeClr val="tx1"/>
                </a:solidFill>
                <a:effectLst/>
                <a:latin typeface="+mn-lt"/>
                <a:ea typeface="+mn-ea"/>
                <a:cs typeface="+mn-cs"/>
              </a:rPr>
              <a:t>New York City - 275</a:t>
            </a:r>
          </a:p>
          <a:p>
            <a:r>
              <a:rPr lang="en-US" sz="1200" b="0" i="0" u="none" strike="noStrike" kern="1200" dirty="0">
                <a:solidFill>
                  <a:schemeClr val="tx1"/>
                </a:solidFill>
                <a:effectLst/>
                <a:latin typeface="+mn-lt"/>
                <a:ea typeface="+mn-ea"/>
                <a:cs typeface="+mn-cs"/>
              </a:rPr>
              <a:t>Washington, DC - 147</a:t>
            </a:r>
          </a:p>
          <a:p>
            <a:r>
              <a:rPr lang="en-US" sz="1200" b="1" i="0" u="none" strike="noStrike" kern="1200" dirty="0">
                <a:solidFill>
                  <a:schemeClr val="tx1"/>
                </a:solidFill>
                <a:effectLst/>
                <a:latin typeface="+mn-lt"/>
                <a:ea typeface="+mn-ea"/>
                <a:cs typeface="+mn-cs"/>
              </a:rPr>
              <a:t>REGION 2   12 chapters: 2/10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Central IN - 113</a:t>
            </a:r>
          </a:p>
          <a:p>
            <a:r>
              <a:rPr lang="en-US" sz="1200" b="0" i="0" u="none" strike="noStrike" kern="1200" dirty="0">
                <a:solidFill>
                  <a:schemeClr val="tx1"/>
                </a:solidFill>
                <a:effectLst/>
                <a:latin typeface="+mn-lt"/>
                <a:ea typeface="+mn-ea"/>
                <a:cs typeface="+mn-cs"/>
              </a:rPr>
              <a:t>Toronto - 84</a:t>
            </a:r>
          </a:p>
          <a:p>
            <a:r>
              <a:rPr lang="en-US" sz="1200" b="1" i="0" u="none" strike="noStrike" kern="1200" dirty="0">
                <a:solidFill>
                  <a:schemeClr val="tx1"/>
                </a:solidFill>
                <a:effectLst/>
                <a:latin typeface="+mn-lt"/>
                <a:ea typeface="+mn-ea"/>
                <a:cs typeface="+mn-cs"/>
              </a:rPr>
              <a:t>REGION 3   14 chapters: 4/8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Atlanta - 172</a:t>
            </a:r>
          </a:p>
          <a:p>
            <a:r>
              <a:rPr lang="en-US" sz="1200" b="0" i="0" u="none" strike="noStrike" kern="1200" dirty="0">
                <a:solidFill>
                  <a:schemeClr val="tx1"/>
                </a:solidFill>
                <a:effectLst/>
                <a:latin typeface="+mn-lt"/>
                <a:ea typeface="+mn-ea"/>
                <a:cs typeface="+mn-cs"/>
              </a:rPr>
              <a:t>Nashville - 59</a:t>
            </a:r>
          </a:p>
          <a:p>
            <a:r>
              <a:rPr lang="en-US" sz="1200" b="0" i="0" u="none" strike="noStrike" kern="1200" dirty="0">
                <a:solidFill>
                  <a:schemeClr val="tx1"/>
                </a:solidFill>
                <a:effectLst/>
                <a:latin typeface="+mn-lt"/>
                <a:ea typeface="+mn-ea"/>
                <a:cs typeface="+mn-cs"/>
              </a:rPr>
              <a:t>South FL - 80</a:t>
            </a:r>
          </a:p>
          <a:p>
            <a:r>
              <a:rPr lang="en-US" sz="1200" b="0" i="0" u="none" strike="noStrike" kern="1200" dirty="0">
                <a:solidFill>
                  <a:schemeClr val="tx1"/>
                </a:solidFill>
                <a:effectLst/>
                <a:latin typeface="+mn-lt"/>
                <a:ea typeface="+mn-ea"/>
                <a:cs typeface="+mn-cs"/>
              </a:rPr>
              <a:t>West Coast FL - 57</a:t>
            </a:r>
          </a:p>
          <a:p>
            <a:r>
              <a:rPr lang="en-US" sz="1200" b="1" i="0" u="none" strike="noStrike" kern="1200" dirty="0">
                <a:solidFill>
                  <a:schemeClr val="tx1"/>
                </a:solidFill>
                <a:effectLst/>
                <a:latin typeface="+mn-lt"/>
                <a:ea typeface="+mn-ea"/>
                <a:cs typeface="+mn-cs"/>
              </a:rPr>
              <a:t>REGION 4    12 chapters: 7/12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British Columbia - 113</a:t>
            </a:r>
          </a:p>
          <a:p>
            <a:r>
              <a:rPr lang="en-US" sz="1200" b="0" i="0" u="none" strike="noStrike" kern="1200" dirty="0">
                <a:solidFill>
                  <a:schemeClr val="tx1"/>
                </a:solidFill>
                <a:effectLst/>
                <a:latin typeface="+mn-lt"/>
                <a:ea typeface="+mn-ea"/>
                <a:cs typeface="+mn-cs"/>
              </a:rPr>
              <a:t>Denver - 132</a:t>
            </a:r>
          </a:p>
          <a:p>
            <a:r>
              <a:rPr lang="en-US" sz="1200" b="0" i="0" u="none" strike="noStrike" kern="1200" dirty="0">
                <a:solidFill>
                  <a:schemeClr val="tx1"/>
                </a:solidFill>
                <a:effectLst/>
                <a:latin typeface="+mn-lt"/>
                <a:ea typeface="+mn-ea"/>
                <a:cs typeface="+mn-cs"/>
              </a:rPr>
              <a:t>Intermountain - 55</a:t>
            </a:r>
          </a:p>
          <a:p>
            <a:r>
              <a:rPr lang="en-US" sz="1200" b="0" i="0" u="none" strike="noStrike" kern="1200" dirty="0">
                <a:solidFill>
                  <a:schemeClr val="tx1"/>
                </a:solidFill>
                <a:effectLst/>
                <a:latin typeface="+mn-lt"/>
                <a:ea typeface="+mn-ea"/>
                <a:cs typeface="+mn-cs"/>
              </a:rPr>
              <a:t>Orange County - 100</a:t>
            </a:r>
          </a:p>
          <a:p>
            <a:r>
              <a:rPr lang="en-US" sz="1200" b="0" i="0" u="none" strike="noStrike" kern="1200" dirty="0">
                <a:solidFill>
                  <a:schemeClr val="tx1"/>
                </a:solidFill>
                <a:effectLst/>
                <a:latin typeface="+mn-lt"/>
                <a:ea typeface="+mn-ea"/>
                <a:cs typeface="+mn-cs"/>
              </a:rPr>
              <a:t>Phoenix - 151</a:t>
            </a:r>
          </a:p>
          <a:p>
            <a:r>
              <a:rPr lang="en-US" sz="1200" b="0" i="0" u="none" strike="noStrike" kern="1200" dirty="0">
                <a:solidFill>
                  <a:schemeClr val="tx1"/>
                </a:solidFill>
                <a:effectLst/>
                <a:latin typeface="+mn-lt"/>
                <a:ea typeface="+mn-ea"/>
                <a:cs typeface="+mn-cs"/>
              </a:rPr>
              <a:t>Portland - 84</a:t>
            </a:r>
          </a:p>
          <a:p>
            <a:r>
              <a:rPr lang="en-US" sz="1200" b="0" i="0" u="none" strike="noStrike" kern="1200" dirty="0">
                <a:solidFill>
                  <a:schemeClr val="tx1"/>
                </a:solidFill>
                <a:effectLst/>
                <a:latin typeface="+mn-lt"/>
                <a:ea typeface="+mn-ea"/>
                <a:cs typeface="+mn-cs"/>
              </a:rPr>
              <a:t>Seattle - 117</a:t>
            </a:r>
          </a:p>
          <a:p>
            <a:r>
              <a:rPr lang="en-US" sz="1200" b="1" i="0" u="none" strike="noStrike" kern="1200" dirty="0">
                <a:solidFill>
                  <a:schemeClr val="tx1"/>
                </a:solidFill>
                <a:effectLst/>
                <a:latin typeface="+mn-lt"/>
                <a:ea typeface="+mn-ea"/>
                <a:cs typeface="+mn-cs"/>
              </a:rPr>
              <a:t>REGION 5    13 chapters: 8/12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Arkansas (satellite) - 34</a:t>
            </a:r>
          </a:p>
          <a:p>
            <a:r>
              <a:rPr lang="en-US" sz="1200" b="0" i="0" u="none" strike="noStrike" kern="1200" dirty="0">
                <a:solidFill>
                  <a:schemeClr val="tx1"/>
                </a:solidFill>
                <a:effectLst/>
                <a:latin typeface="+mn-lt"/>
                <a:ea typeface="+mn-ea"/>
                <a:cs typeface="+mn-cs"/>
              </a:rPr>
              <a:t>Central TX - 107</a:t>
            </a:r>
          </a:p>
          <a:p>
            <a:r>
              <a:rPr lang="en-US" sz="1200" b="0" i="0" u="none" strike="noStrike" kern="1200" dirty="0">
                <a:solidFill>
                  <a:schemeClr val="tx1"/>
                </a:solidFill>
                <a:effectLst/>
                <a:latin typeface="+mn-lt"/>
                <a:ea typeface="+mn-ea"/>
                <a:cs typeface="+mn-cs"/>
              </a:rPr>
              <a:t>Dallas/Ft. Worth - 205</a:t>
            </a:r>
          </a:p>
          <a:p>
            <a:r>
              <a:rPr lang="en-US" sz="1200" b="0" i="0" u="none" strike="noStrike" kern="1200" dirty="0">
                <a:solidFill>
                  <a:schemeClr val="tx1"/>
                </a:solidFill>
                <a:effectLst/>
                <a:latin typeface="+mn-lt"/>
                <a:ea typeface="+mn-ea"/>
                <a:cs typeface="+mn-cs"/>
              </a:rPr>
              <a:t>Houston - 197</a:t>
            </a:r>
          </a:p>
          <a:p>
            <a:r>
              <a:rPr lang="en-US" sz="1200" b="0" i="0" u="none" strike="noStrike" kern="1200" dirty="0">
                <a:solidFill>
                  <a:schemeClr val="tx1"/>
                </a:solidFill>
                <a:effectLst/>
                <a:latin typeface="+mn-lt"/>
                <a:ea typeface="+mn-ea"/>
                <a:cs typeface="+mn-cs"/>
              </a:rPr>
              <a:t>Kansas City - 116</a:t>
            </a:r>
          </a:p>
          <a:p>
            <a:r>
              <a:rPr lang="en-US" sz="1200" b="0" i="0" u="none" strike="noStrike" kern="1200" dirty="0">
                <a:solidFill>
                  <a:schemeClr val="tx1"/>
                </a:solidFill>
                <a:effectLst/>
                <a:latin typeface="+mn-lt"/>
                <a:ea typeface="+mn-ea"/>
                <a:cs typeface="+mn-cs"/>
              </a:rPr>
              <a:t>Minnesota - 158</a:t>
            </a:r>
          </a:p>
          <a:p>
            <a:r>
              <a:rPr lang="en-US" sz="1200" b="0" i="0" u="none" strike="noStrike" kern="1200" dirty="0">
                <a:solidFill>
                  <a:schemeClr val="tx1"/>
                </a:solidFill>
                <a:effectLst/>
                <a:latin typeface="+mn-lt"/>
                <a:ea typeface="+mn-ea"/>
                <a:cs typeface="+mn-cs"/>
              </a:rPr>
              <a:t>Oklahoma - 66</a:t>
            </a:r>
          </a:p>
          <a:p>
            <a:r>
              <a:rPr lang="en-US" sz="1200" b="0" i="0" u="none" strike="noStrike" kern="1200" dirty="0">
                <a:solidFill>
                  <a:schemeClr val="tx1"/>
                </a:solidFill>
                <a:effectLst/>
                <a:latin typeface="+mn-lt"/>
                <a:ea typeface="+mn-ea"/>
                <a:cs typeface="+mn-cs"/>
              </a:rPr>
              <a:t>St. Louis - 110</a:t>
            </a:r>
          </a:p>
          <a:p>
            <a:br>
              <a:rPr lang="en-US" dirty="0"/>
            </a:b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42</a:t>
            </a:fld>
            <a:endParaRPr lang="en-US" dirty="0"/>
          </a:p>
        </p:txBody>
      </p:sp>
    </p:spTree>
    <p:extLst>
      <p:ext uri="{BB962C8B-B14F-4D97-AF65-F5344CB8AC3E}">
        <p14:creationId xmlns:p14="http://schemas.microsoft.com/office/powerpoint/2010/main" val="377258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ASHRAE – American Society of Heating, Refrigerating and Air-Conditioning Engineers</a:t>
            </a:r>
          </a:p>
          <a:p>
            <a:pPr marL="171450" indent="-171450">
              <a:buFont typeface="Arial" panose="020B0604020202020204" pitchFamily="34" charset="0"/>
              <a:buChar char="•"/>
            </a:pPr>
            <a:r>
              <a:rPr lang="en-US" dirty="0"/>
              <a:t>ASME – American Society of Mechanical Engineers</a:t>
            </a:r>
          </a:p>
          <a:p>
            <a:pPr marL="171450" indent="-171450">
              <a:buFont typeface="Arial" panose="020B0604020202020204" pitchFamily="34" charset="0"/>
              <a:buChar char="•"/>
            </a:pPr>
            <a:r>
              <a:rPr lang="en-US" dirty="0"/>
              <a:t>ASTM – American Society of Testing and Materials</a:t>
            </a:r>
          </a:p>
          <a:p>
            <a:pPr marL="171450" indent="-171450">
              <a:buFont typeface="Arial" panose="020B0604020202020204" pitchFamily="34" charset="0"/>
              <a:buChar char="•"/>
            </a:pPr>
            <a:r>
              <a:rPr lang="en-US" dirty="0"/>
              <a:t>AWE – Alliance for Water Efficiency</a:t>
            </a:r>
          </a:p>
          <a:p>
            <a:pPr marL="171450" indent="-171450">
              <a:buFont typeface="Arial" panose="020B0604020202020204" pitchFamily="34" charset="0"/>
              <a:buChar char="•"/>
            </a:pPr>
            <a:r>
              <a:rPr lang="en-US" dirty="0"/>
              <a:t>AWWA – American Water Work Association</a:t>
            </a:r>
          </a:p>
          <a:p>
            <a:pPr marL="171450" indent="-171450">
              <a:buFont typeface="Arial" panose="020B0604020202020204" pitchFamily="34" charset="0"/>
              <a:buChar char="•"/>
            </a:pPr>
            <a:r>
              <a:rPr lang="en-US" dirty="0"/>
              <a:t>CIPH – Canadian Institute of Plumbing &amp; Heating</a:t>
            </a:r>
          </a:p>
          <a:p>
            <a:pPr marL="171450" indent="-171450">
              <a:buFont typeface="Arial" panose="020B0604020202020204" pitchFamily="34" charset="0"/>
              <a:buChar char="•"/>
            </a:pPr>
            <a:r>
              <a:rPr lang="en-US" dirty="0"/>
              <a:t>CDA – Copper Development Association</a:t>
            </a:r>
          </a:p>
          <a:p>
            <a:pPr marL="171450" indent="-171450">
              <a:buFont typeface="Arial" panose="020B0604020202020204" pitchFamily="34" charset="0"/>
              <a:buChar char="•"/>
            </a:pPr>
            <a:r>
              <a:rPr lang="en-US" dirty="0"/>
              <a:t>CSA – Canadian Standards Association</a:t>
            </a:r>
          </a:p>
          <a:p>
            <a:pPr marL="171450" indent="-171450">
              <a:buFont typeface="Arial" panose="020B0604020202020204" pitchFamily="34" charset="0"/>
              <a:buChar char="•"/>
            </a:pPr>
            <a:r>
              <a:rPr lang="en-US" dirty="0"/>
              <a:t>IAPMO – International Association of Plumbing &amp; Mechanical Officials - IWSH – International Water, Sanitation and Hygiene Foundation, CPC – Community Plumbing Challenge, UPC – Uniform Plumbing Code, We-Stand – Water Efficiency and Sanitation Standard</a:t>
            </a:r>
          </a:p>
          <a:p>
            <a:pPr marL="171450" indent="-171450">
              <a:buFont typeface="Arial" panose="020B0604020202020204" pitchFamily="34" charset="0"/>
              <a:buChar char="•"/>
            </a:pPr>
            <a:r>
              <a:rPr lang="en-US" dirty="0"/>
              <a:t>ICC – International Code Council, IPC – International Plumbing Code,, BSM – Building Safety Month</a:t>
            </a:r>
          </a:p>
          <a:p>
            <a:pPr marL="171450" indent="-171450">
              <a:buFont typeface="Arial" panose="020B0604020202020204" pitchFamily="34" charset="0"/>
              <a:buChar char="•"/>
            </a:pPr>
            <a:r>
              <a:rPr lang="en-US" dirty="0"/>
              <a:t>NSF – National Sanitation Foundation International</a:t>
            </a:r>
          </a:p>
          <a:p>
            <a:pPr marL="171450" indent="-171450">
              <a:buFont typeface="Arial" panose="020B0604020202020204" pitchFamily="34" charset="0"/>
              <a:buChar char="•"/>
            </a:pPr>
            <a:r>
              <a:rPr lang="en-US" dirty="0"/>
              <a:t>PHCC – Plumbing-Heating-Cooling Contractors</a:t>
            </a:r>
          </a:p>
          <a:p>
            <a:pPr marL="171450" indent="-171450">
              <a:buFont typeface="Arial" panose="020B0604020202020204" pitchFamily="34" charset="0"/>
              <a:buChar char="•"/>
            </a:pPr>
            <a:r>
              <a:rPr lang="en-US" dirty="0"/>
              <a:t>PMI – Plumbing Manufacturers International</a:t>
            </a:r>
          </a:p>
          <a:p>
            <a:pPr marL="171450" indent="-171450">
              <a:buFont typeface="Arial" panose="020B0604020202020204" pitchFamily="34" charset="0"/>
              <a:buChar char="•"/>
            </a:pPr>
            <a:r>
              <a:rPr lang="en-US" dirty="0"/>
              <a:t>PPFA – Plastic Pipe and Fittings Association</a:t>
            </a:r>
          </a:p>
          <a:p>
            <a:pPr marL="171450" indent="-171450">
              <a:buFont typeface="Arial" panose="020B0604020202020204" pitchFamily="34" charset="0"/>
              <a:buChar char="•"/>
            </a:pPr>
            <a:r>
              <a:rPr lang="en-US" dirty="0"/>
              <a:t>PPI – Plastic Pipe Institute</a:t>
            </a:r>
          </a:p>
          <a:p>
            <a:pPr marL="171450" indent="-171450">
              <a:buFont typeface="Arial" panose="020B0604020202020204" pitchFamily="34" charset="0"/>
              <a:buChar char="•"/>
            </a:pPr>
            <a:r>
              <a:rPr lang="en-US" dirty="0"/>
              <a:t>WQA – Water Quality Association</a:t>
            </a:r>
          </a:p>
          <a:p>
            <a:pPr marL="171450" indent="-171450">
              <a:buFont typeface="Arial" panose="020B0604020202020204" pitchFamily="34" charset="0"/>
              <a:buChar char="•"/>
            </a:pPr>
            <a:r>
              <a:rPr lang="en-US" dirty="0"/>
              <a:t>WPC – World Plumbing Council</a:t>
            </a:r>
          </a:p>
          <a:p>
            <a:pPr marL="171450" indent="-171450">
              <a:buFont typeface="Arial" panose="020B0604020202020204" pitchFamily="34" charset="0"/>
              <a:buChar char="•"/>
            </a:pPr>
            <a:r>
              <a:rPr lang="en-US" dirty="0"/>
              <a:t>EWTS – Emerging Water Technology Symposium</a:t>
            </a:r>
          </a:p>
          <a:p>
            <a:pPr marL="171450" indent="-171450">
              <a:buFont typeface="Arial" panose="020B0604020202020204" pitchFamily="34" charset="0"/>
              <a:buChar char="•"/>
            </a:pPr>
            <a:r>
              <a:rPr lang="en-US" dirty="0"/>
              <a:t>PILC – Plumbing Industry Leadership Coalition</a:t>
            </a:r>
          </a:p>
          <a:p>
            <a:pPr marL="171450" indent="-171450">
              <a:buFont typeface="Arial" panose="020B0604020202020204" pitchFamily="34" charset="0"/>
              <a:buChar char="•"/>
            </a:pPr>
            <a:r>
              <a:rPr lang="en-US" dirty="0"/>
              <a:t>PERC – Plumbing Efficiency Research Coalition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a:t>
            </a:fld>
            <a:endParaRPr lang="en-US" dirty="0"/>
          </a:p>
        </p:txBody>
      </p:sp>
    </p:spTree>
    <p:extLst>
      <p:ext uri="{BB962C8B-B14F-4D97-AF65-F5344CB8AC3E}">
        <p14:creationId xmlns:p14="http://schemas.microsoft.com/office/powerpoint/2010/main" val="425001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Today, 25 Star Chapter sites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REGION 1</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 15 chapters: 4/13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Baltimore - 110</a:t>
            </a:r>
          </a:p>
          <a:p>
            <a:r>
              <a:rPr lang="en-US" sz="1200" b="0" i="0" u="none" strike="noStrike" kern="1200" dirty="0">
                <a:solidFill>
                  <a:schemeClr val="tx1"/>
                </a:solidFill>
                <a:effectLst/>
                <a:latin typeface="+mn-lt"/>
                <a:ea typeface="+mn-ea"/>
                <a:cs typeface="+mn-cs"/>
              </a:rPr>
              <a:t>Hampton Roads - 36</a:t>
            </a:r>
          </a:p>
          <a:p>
            <a:r>
              <a:rPr lang="en-US" sz="1200" b="0" i="0" u="none" strike="noStrike" kern="1200" dirty="0">
                <a:solidFill>
                  <a:schemeClr val="tx1"/>
                </a:solidFill>
                <a:effectLst/>
                <a:latin typeface="+mn-lt"/>
                <a:ea typeface="+mn-ea"/>
                <a:cs typeface="+mn-cs"/>
              </a:rPr>
              <a:t>New York City - 275</a:t>
            </a:r>
          </a:p>
          <a:p>
            <a:r>
              <a:rPr lang="en-US" sz="1200" b="0" i="0" u="none" strike="noStrike" kern="1200" dirty="0">
                <a:solidFill>
                  <a:schemeClr val="tx1"/>
                </a:solidFill>
                <a:effectLst/>
                <a:latin typeface="+mn-lt"/>
                <a:ea typeface="+mn-ea"/>
                <a:cs typeface="+mn-cs"/>
              </a:rPr>
              <a:t>Washington, DC - 147</a:t>
            </a:r>
          </a:p>
          <a:p>
            <a:r>
              <a:rPr lang="en-US" sz="1200" b="1" i="0" u="none" strike="noStrike" kern="1200" dirty="0">
                <a:solidFill>
                  <a:schemeClr val="tx1"/>
                </a:solidFill>
                <a:effectLst/>
                <a:latin typeface="+mn-lt"/>
                <a:ea typeface="+mn-ea"/>
                <a:cs typeface="+mn-cs"/>
              </a:rPr>
              <a:t>REGION 2   12 chapters: 2/10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Central IN - 113</a:t>
            </a:r>
          </a:p>
          <a:p>
            <a:r>
              <a:rPr lang="en-US" sz="1200" b="0" i="0" u="none" strike="noStrike" kern="1200" dirty="0">
                <a:solidFill>
                  <a:schemeClr val="tx1"/>
                </a:solidFill>
                <a:effectLst/>
                <a:latin typeface="+mn-lt"/>
                <a:ea typeface="+mn-ea"/>
                <a:cs typeface="+mn-cs"/>
              </a:rPr>
              <a:t>Toronto - 84</a:t>
            </a:r>
          </a:p>
          <a:p>
            <a:r>
              <a:rPr lang="en-US" sz="1200" b="1" i="0" u="none" strike="noStrike" kern="1200" dirty="0">
                <a:solidFill>
                  <a:schemeClr val="tx1"/>
                </a:solidFill>
                <a:effectLst/>
                <a:latin typeface="+mn-lt"/>
                <a:ea typeface="+mn-ea"/>
                <a:cs typeface="+mn-cs"/>
              </a:rPr>
              <a:t>REGION 3   14 chapters: 4/8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Atlanta - 172</a:t>
            </a:r>
          </a:p>
          <a:p>
            <a:r>
              <a:rPr lang="en-US" sz="1200" b="0" i="0" u="none" strike="noStrike" kern="1200" dirty="0">
                <a:solidFill>
                  <a:schemeClr val="tx1"/>
                </a:solidFill>
                <a:effectLst/>
                <a:latin typeface="+mn-lt"/>
                <a:ea typeface="+mn-ea"/>
                <a:cs typeface="+mn-cs"/>
              </a:rPr>
              <a:t>Nashville - 59</a:t>
            </a:r>
          </a:p>
          <a:p>
            <a:r>
              <a:rPr lang="en-US" sz="1200" b="0" i="0" u="none" strike="noStrike" kern="1200" dirty="0">
                <a:solidFill>
                  <a:schemeClr val="tx1"/>
                </a:solidFill>
                <a:effectLst/>
                <a:latin typeface="+mn-lt"/>
                <a:ea typeface="+mn-ea"/>
                <a:cs typeface="+mn-cs"/>
              </a:rPr>
              <a:t>South FL - 80</a:t>
            </a:r>
          </a:p>
          <a:p>
            <a:r>
              <a:rPr lang="en-US" sz="1200" b="0" i="0" u="none" strike="noStrike" kern="1200" dirty="0">
                <a:solidFill>
                  <a:schemeClr val="tx1"/>
                </a:solidFill>
                <a:effectLst/>
                <a:latin typeface="+mn-lt"/>
                <a:ea typeface="+mn-ea"/>
                <a:cs typeface="+mn-cs"/>
              </a:rPr>
              <a:t>West Coast FL - 57</a:t>
            </a:r>
          </a:p>
          <a:p>
            <a:r>
              <a:rPr lang="en-US" sz="1200" b="1" i="0" u="none" strike="noStrike" kern="1200" dirty="0">
                <a:solidFill>
                  <a:schemeClr val="tx1"/>
                </a:solidFill>
                <a:effectLst/>
                <a:latin typeface="+mn-lt"/>
                <a:ea typeface="+mn-ea"/>
                <a:cs typeface="+mn-cs"/>
              </a:rPr>
              <a:t>REGION 4    12 chapters: 7/12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British Columbia - 113</a:t>
            </a:r>
          </a:p>
          <a:p>
            <a:r>
              <a:rPr lang="en-US" sz="1200" b="0" i="0" u="none" strike="noStrike" kern="1200" dirty="0">
                <a:solidFill>
                  <a:schemeClr val="tx1"/>
                </a:solidFill>
                <a:effectLst/>
                <a:latin typeface="+mn-lt"/>
                <a:ea typeface="+mn-ea"/>
                <a:cs typeface="+mn-cs"/>
              </a:rPr>
              <a:t>Denver - 132</a:t>
            </a:r>
          </a:p>
          <a:p>
            <a:r>
              <a:rPr lang="en-US" sz="1200" b="0" i="0" u="none" strike="noStrike" kern="1200" dirty="0">
                <a:solidFill>
                  <a:schemeClr val="tx1"/>
                </a:solidFill>
                <a:effectLst/>
                <a:latin typeface="+mn-lt"/>
                <a:ea typeface="+mn-ea"/>
                <a:cs typeface="+mn-cs"/>
              </a:rPr>
              <a:t>Intermountain - 55</a:t>
            </a:r>
          </a:p>
          <a:p>
            <a:r>
              <a:rPr lang="en-US" sz="1200" b="0" i="0" u="none" strike="noStrike" kern="1200" dirty="0">
                <a:solidFill>
                  <a:schemeClr val="tx1"/>
                </a:solidFill>
                <a:effectLst/>
                <a:latin typeface="+mn-lt"/>
                <a:ea typeface="+mn-ea"/>
                <a:cs typeface="+mn-cs"/>
              </a:rPr>
              <a:t>Orange County - 100</a:t>
            </a:r>
          </a:p>
          <a:p>
            <a:r>
              <a:rPr lang="en-US" sz="1200" b="0" i="0" u="none" strike="noStrike" kern="1200" dirty="0">
                <a:solidFill>
                  <a:schemeClr val="tx1"/>
                </a:solidFill>
                <a:effectLst/>
                <a:latin typeface="+mn-lt"/>
                <a:ea typeface="+mn-ea"/>
                <a:cs typeface="+mn-cs"/>
              </a:rPr>
              <a:t>Phoenix - 151</a:t>
            </a:r>
          </a:p>
          <a:p>
            <a:r>
              <a:rPr lang="en-US" sz="1200" b="0" i="0" u="none" strike="noStrike" kern="1200" dirty="0">
                <a:solidFill>
                  <a:schemeClr val="tx1"/>
                </a:solidFill>
                <a:effectLst/>
                <a:latin typeface="+mn-lt"/>
                <a:ea typeface="+mn-ea"/>
                <a:cs typeface="+mn-cs"/>
              </a:rPr>
              <a:t>Portland - 84</a:t>
            </a:r>
          </a:p>
          <a:p>
            <a:r>
              <a:rPr lang="en-US" sz="1200" b="0" i="0" u="none" strike="noStrike" kern="1200" dirty="0">
                <a:solidFill>
                  <a:schemeClr val="tx1"/>
                </a:solidFill>
                <a:effectLst/>
                <a:latin typeface="+mn-lt"/>
                <a:ea typeface="+mn-ea"/>
                <a:cs typeface="+mn-cs"/>
              </a:rPr>
              <a:t>Seattle - 117</a:t>
            </a:r>
          </a:p>
          <a:p>
            <a:r>
              <a:rPr lang="en-US" sz="1200" b="1" i="0" u="none" strike="noStrike" kern="1200" dirty="0">
                <a:solidFill>
                  <a:schemeClr val="tx1"/>
                </a:solidFill>
                <a:effectLst/>
                <a:latin typeface="+mn-lt"/>
                <a:ea typeface="+mn-ea"/>
                <a:cs typeface="+mn-cs"/>
              </a:rPr>
              <a:t>REGION 5    13 chapters: 8/12 websites are </a:t>
            </a:r>
            <a:r>
              <a:rPr lang="en-US" sz="1200" b="1" i="0" u="none" strike="noStrike" kern="1200" dirty="0" err="1">
                <a:solidFill>
                  <a:schemeClr val="tx1"/>
                </a:solidFill>
                <a:effectLst/>
                <a:latin typeface="+mn-lt"/>
                <a:ea typeface="+mn-ea"/>
                <a:cs typeface="+mn-cs"/>
              </a:rPr>
              <a:t>StarChapter</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Arkansas (satellite) - 34</a:t>
            </a:r>
          </a:p>
          <a:p>
            <a:r>
              <a:rPr lang="en-US" sz="1200" b="0" i="0" u="none" strike="noStrike" kern="1200" dirty="0">
                <a:solidFill>
                  <a:schemeClr val="tx1"/>
                </a:solidFill>
                <a:effectLst/>
                <a:latin typeface="+mn-lt"/>
                <a:ea typeface="+mn-ea"/>
                <a:cs typeface="+mn-cs"/>
              </a:rPr>
              <a:t>Central TX - 107</a:t>
            </a:r>
          </a:p>
          <a:p>
            <a:r>
              <a:rPr lang="en-US" sz="1200" b="0" i="0" u="none" strike="noStrike" kern="1200" dirty="0">
                <a:solidFill>
                  <a:schemeClr val="tx1"/>
                </a:solidFill>
                <a:effectLst/>
                <a:latin typeface="+mn-lt"/>
                <a:ea typeface="+mn-ea"/>
                <a:cs typeface="+mn-cs"/>
              </a:rPr>
              <a:t>Dallas/Ft. Worth - 205</a:t>
            </a:r>
          </a:p>
          <a:p>
            <a:r>
              <a:rPr lang="en-US" sz="1200" b="0" i="0" u="none" strike="noStrike" kern="1200" dirty="0">
                <a:solidFill>
                  <a:schemeClr val="tx1"/>
                </a:solidFill>
                <a:effectLst/>
                <a:latin typeface="+mn-lt"/>
                <a:ea typeface="+mn-ea"/>
                <a:cs typeface="+mn-cs"/>
              </a:rPr>
              <a:t>Houston - 197</a:t>
            </a:r>
          </a:p>
          <a:p>
            <a:r>
              <a:rPr lang="en-US" sz="1200" b="0" i="0" u="none" strike="noStrike" kern="1200" dirty="0">
                <a:solidFill>
                  <a:schemeClr val="tx1"/>
                </a:solidFill>
                <a:effectLst/>
                <a:latin typeface="+mn-lt"/>
                <a:ea typeface="+mn-ea"/>
                <a:cs typeface="+mn-cs"/>
              </a:rPr>
              <a:t>Kansas City - 116</a:t>
            </a:r>
          </a:p>
          <a:p>
            <a:r>
              <a:rPr lang="en-US" sz="1200" b="0" i="0" u="none" strike="noStrike" kern="1200" dirty="0">
                <a:solidFill>
                  <a:schemeClr val="tx1"/>
                </a:solidFill>
                <a:effectLst/>
                <a:latin typeface="+mn-lt"/>
                <a:ea typeface="+mn-ea"/>
                <a:cs typeface="+mn-cs"/>
              </a:rPr>
              <a:t>Minnesota - 158</a:t>
            </a:r>
          </a:p>
          <a:p>
            <a:r>
              <a:rPr lang="en-US" sz="1200" b="0" i="0" u="none" strike="noStrike" kern="1200" dirty="0">
                <a:solidFill>
                  <a:schemeClr val="tx1"/>
                </a:solidFill>
                <a:effectLst/>
                <a:latin typeface="+mn-lt"/>
                <a:ea typeface="+mn-ea"/>
                <a:cs typeface="+mn-cs"/>
              </a:rPr>
              <a:t>Oklahoma - 66</a:t>
            </a:r>
          </a:p>
          <a:p>
            <a:r>
              <a:rPr lang="en-US" sz="1200" b="0" i="0" u="none" strike="noStrike" kern="1200" dirty="0">
                <a:solidFill>
                  <a:schemeClr val="tx1"/>
                </a:solidFill>
                <a:effectLst/>
                <a:latin typeface="+mn-lt"/>
                <a:ea typeface="+mn-ea"/>
                <a:cs typeface="+mn-cs"/>
              </a:rPr>
              <a:t>St. Louis - 110</a:t>
            </a:r>
          </a:p>
          <a:p>
            <a:br>
              <a:rPr lang="en-US" dirty="0"/>
            </a:b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43</a:t>
            </a:fld>
            <a:endParaRPr lang="en-US" dirty="0"/>
          </a:p>
        </p:txBody>
      </p:sp>
    </p:spTree>
    <p:extLst>
      <p:ext uri="{BB962C8B-B14F-4D97-AF65-F5344CB8AC3E}">
        <p14:creationId xmlns:p14="http://schemas.microsoft.com/office/powerpoint/2010/main" val="1178958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44</a:t>
            </a:fld>
            <a:endParaRPr lang="en-US" dirty="0"/>
          </a:p>
        </p:txBody>
      </p:sp>
    </p:spTree>
    <p:extLst>
      <p:ext uri="{BB962C8B-B14F-4D97-AF65-F5344CB8AC3E}">
        <p14:creationId xmlns:p14="http://schemas.microsoft.com/office/powerpoint/2010/main" val="890014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46</a:t>
            </a:fld>
            <a:endParaRPr lang="en-US" dirty="0"/>
          </a:p>
        </p:txBody>
      </p:sp>
    </p:spTree>
    <p:extLst>
      <p:ext uri="{BB962C8B-B14F-4D97-AF65-F5344CB8AC3E}">
        <p14:creationId xmlns:p14="http://schemas.microsoft.com/office/powerpoint/2010/main" val="1610266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47</a:t>
            </a:fld>
            <a:endParaRPr lang="en-US" dirty="0"/>
          </a:p>
        </p:txBody>
      </p:sp>
    </p:spTree>
    <p:extLst>
      <p:ext uri="{BB962C8B-B14F-4D97-AF65-F5344CB8AC3E}">
        <p14:creationId xmlns:p14="http://schemas.microsoft.com/office/powerpoint/2010/main" val="228727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48</a:t>
            </a:fld>
            <a:endParaRPr lang="en-US" dirty="0"/>
          </a:p>
        </p:txBody>
      </p:sp>
    </p:spTree>
    <p:extLst>
      <p:ext uri="{BB962C8B-B14F-4D97-AF65-F5344CB8AC3E}">
        <p14:creationId xmlns:p14="http://schemas.microsoft.com/office/powerpoint/2010/main" val="1971882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49</a:t>
            </a:fld>
            <a:endParaRPr lang="en-US" dirty="0"/>
          </a:p>
        </p:txBody>
      </p:sp>
    </p:spTree>
    <p:extLst>
      <p:ext uri="{BB962C8B-B14F-4D97-AF65-F5344CB8AC3E}">
        <p14:creationId xmlns:p14="http://schemas.microsoft.com/office/powerpoint/2010/main" val="1979671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50</a:t>
            </a:fld>
            <a:endParaRPr lang="en-US" dirty="0"/>
          </a:p>
        </p:txBody>
      </p:sp>
    </p:spTree>
    <p:extLst>
      <p:ext uri="{BB962C8B-B14F-4D97-AF65-F5344CB8AC3E}">
        <p14:creationId xmlns:p14="http://schemas.microsoft.com/office/powerpoint/2010/main" val="2271345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51</a:t>
            </a:fld>
            <a:endParaRPr lang="en-US" dirty="0"/>
          </a:p>
        </p:txBody>
      </p:sp>
    </p:spTree>
    <p:extLst>
      <p:ext uri="{BB962C8B-B14F-4D97-AF65-F5344CB8AC3E}">
        <p14:creationId xmlns:p14="http://schemas.microsoft.com/office/powerpoint/2010/main" val="728442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a:t>
            </a:r>
            <a:r>
              <a:rPr lang="en-US" sz="1200" b="0" kern="1200" dirty="0">
                <a:solidFill>
                  <a:schemeClr val="tx1"/>
                </a:solidFill>
                <a:effectLst/>
                <a:latin typeface="+mn-lt"/>
                <a:ea typeface="+mn-ea"/>
                <a:cs typeface="+mn-cs"/>
              </a:rPr>
              <a:t>– </a:t>
            </a:r>
            <a:r>
              <a:rPr lang="en-US" dirty="0"/>
              <a:t>1,361 Members </a:t>
            </a:r>
          </a:p>
          <a:p>
            <a:r>
              <a:rPr lang="en-US" b="0" i="0" baseline="0" dirty="0"/>
              <a:t>2020 </a:t>
            </a:r>
            <a:r>
              <a:rPr lang="mr-IN" b="0" i="0" baseline="0" dirty="0"/>
              <a:t>–</a:t>
            </a:r>
            <a:r>
              <a:rPr lang="en-US" b="0" i="0" baseline="0" dirty="0"/>
              <a:t> 1,102 Members (as of 03/31/2020)</a:t>
            </a:r>
          </a:p>
          <a:p>
            <a:r>
              <a:rPr lang="en-US" b="0" i="0" baseline="0" dirty="0"/>
              <a:t>2021 – 1,248 Members (as of 4/16/2021)</a:t>
            </a:r>
          </a:p>
          <a:p>
            <a:r>
              <a:rPr lang="en-US" b="1" i="0" baseline="0" dirty="0"/>
              <a:t>2022 – 1,291 Members (as of 3/17/22)</a:t>
            </a:r>
          </a:p>
          <a:p>
            <a:endParaRPr lang="en-US" b="1" i="0" baseline="0" dirty="0"/>
          </a:p>
          <a:p>
            <a:r>
              <a:rPr lang="en-US" dirty="0"/>
              <a:t>Full		525</a:t>
            </a:r>
          </a:p>
          <a:p>
            <a:r>
              <a:rPr lang="en-US" dirty="0"/>
              <a:t>Associate		434</a:t>
            </a:r>
          </a:p>
          <a:p>
            <a:r>
              <a:rPr lang="en-US" dirty="0"/>
              <a:t>Governmental	6</a:t>
            </a:r>
          </a:p>
          <a:p>
            <a:r>
              <a:rPr lang="en-US" dirty="0"/>
              <a:t>Special		16</a:t>
            </a:r>
          </a:p>
          <a:p>
            <a:r>
              <a:rPr lang="en-US" dirty="0"/>
              <a:t>Student		27</a:t>
            </a:r>
          </a:p>
          <a:p>
            <a:r>
              <a:rPr lang="en-US" dirty="0"/>
              <a:t>Affiliate		283</a:t>
            </a:r>
          </a:p>
        </p:txBody>
      </p:sp>
      <p:sp>
        <p:nvSpPr>
          <p:cNvPr id="4" name="Slide Number Placeholder 3"/>
          <p:cNvSpPr>
            <a:spLocks noGrp="1"/>
          </p:cNvSpPr>
          <p:nvPr>
            <p:ph type="sldNum" sz="quarter" idx="5"/>
          </p:nvPr>
        </p:nvSpPr>
        <p:spPr/>
        <p:txBody>
          <a:bodyPr/>
          <a:lstStyle/>
          <a:p>
            <a:fld id="{250F3043-7553-2148-8B4F-8267F5664482}" type="slidenum">
              <a:rPr lang="en-US" smtClean="0"/>
              <a:t>53</a:t>
            </a:fld>
            <a:endParaRPr lang="en-US" dirty="0"/>
          </a:p>
        </p:txBody>
      </p:sp>
    </p:spTree>
    <p:extLst>
      <p:ext uri="{BB962C8B-B14F-4D97-AF65-F5344CB8AC3E}">
        <p14:creationId xmlns:p14="http://schemas.microsoft.com/office/powerpoint/2010/main" val="3278596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 ASPE</a:t>
            </a:r>
            <a:r>
              <a:rPr lang="en-US" baseline="0" dirty="0"/>
              <a:t> is gender neutral.</a:t>
            </a:r>
            <a:endParaRPr lang="en-US" dirty="0"/>
          </a:p>
          <a:p>
            <a:endParaRPr lang="en-US" dirty="0"/>
          </a:p>
          <a:p>
            <a:r>
              <a:rPr lang="en-US" dirty="0"/>
              <a:t>To become a part of Women of ASPE, one must opt-in.</a:t>
            </a:r>
          </a:p>
          <a:p>
            <a:endParaRPr lang="en-US" dirty="0"/>
          </a:p>
          <a:p>
            <a:r>
              <a:rPr lang="en-US" dirty="0"/>
              <a:t>You may select to be part of WOA while either applying for membership or renewing a current membership.</a:t>
            </a:r>
          </a:p>
          <a:p>
            <a:endParaRPr lang="en-US" dirty="0"/>
          </a:p>
          <a:p>
            <a:r>
              <a:rPr lang="en-US" dirty="0"/>
              <a:t>2019: 307 Members </a:t>
            </a:r>
            <a:endParaRPr lang="en-US" b="1" i="0" baseline="0" dirty="0"/>
          </a:p>
          <a:p>
            <a:r>
              <a:rPr lang="en-US" b="0" i="0" baseline="0" dirty="0"/>
              <a:t>2020: 263 Members (as of 3/31/20)</a:t>
            </a:r>
          </a:p>
          <a:p>
            <a:r>
              <a:rPr lang="en-US" b="0" i="0" baseline="0" dirty="0"/>
              <a:t>2021: 307 Members (as of 4/16/21)</a:t>
            </a:r>
          </a:p>
          <a:p>
            <a:r>
              <a:rPr lang="en-US" b="1" i="0" baseline="0" dirty="0"/>
              <a:t>2022: 410 Members (as of 3/17/22)</a:t>
            </a:r>
          </a:p>
          <a:p>
            <a:endParaRPr lang="en-US" b="1" i="0" baseline="0"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 </a:t>
            </a:r>
            <a:r>
              <a:rPr lang="en-US" sz="1200" b="0" kern="1200" dirty="0">
                <a:solidFill>
                  <a:schemeClr val="tx1"/>
                </a:solidFill>
                <a:effectLst/>
                <a:latin typeface="+mn-lt"/>
                <a:ea typeface="+mn-ea"/>
                <a:cs typeface="+mn-cs"/>
              </a:rPr>
              <a:t>–238</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Affiliate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83</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Associate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75</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Special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7</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Governmental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1</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Student </a:t>
            </a:r>
            <a:r>
              <a:rPr lang="en-US" sz="1200" b="0" kern="1200" dirty="0">
                <a:solidFill>
                  <a:schemeClr val="tx1"/>
                </a:solidFill>
                <a:effectLst/>
                <a:latin typeface="+mn-lt"/>
                <a:ea typeface="+mn-ea"/>
                <a:cs typeface="+mn-cs"/>
              </a:rPr>
              <a:t>–</a:t>
            </a:r>
            <a:r>
              <a:rPr lang="en-US" dirty="0"/>
              <a:t> </a:t>
            </a:r>
            <a:r>
              <a:rPr lang="en-US" sz="1200" b="0" i="0" u="none" strike="noStrike" kern="1200" dirty="0">
                <a:solidFill>
                  <a:schemeClr val="tx1"/>
                </a:solidFill>
                <a:effectLst/>
                <a:latin typeface="+mn-lt"/>
                <a:ea typeface="+mn-ea"/>
                <a:cs typeface="+mn-cs"/>
              </a:rPr>
              <a:t>5</a:t>
            </a:r>
            <a:endParaRPr lang="en-US" dirty="0"/>
          </a:p>
          <a:p>
            <a:pPr marL="171450" indent="-171450">
              <a:buFont typeface="Arial" panose="020B0604020202020204" pitchFamily="34" charset="0"/>
              <a:buChar char="•"/>
            </a:pPr>
            <a:r>
              <a:rPr lang="en-US" b="0" i="0" baseline="0" dirty="0"/>
              <a:t>Presidential </a:t>
            </a:r>
            <a:r>
              <a:rPr lang="en-US" sz="1200" b="0" kern="1200" dirty="0">
                <a:solidFill>
                  <a:schemeClr val="tx1"/>
                </a:solidFill>
                <a:effectLst/>
                <a:latin typeface="+mn-lt"/>
                <a:ea typeface="+mn-ea"/>
                <a:cs typeface="+mn-cs"/>
              </a:rPr>
              <a:t>– </a:t>
            </a:r>
            <a:r>
              <a:rPr lang="en-US" b="0" i="0" baseline="0" dirty="0"/>
              <a:t>1</a:t>
            </a:r>
          </a:p>
          <a:p>
            <a:pPr marL="171450" indent="-171450">
              <a:buFont typeface="Arial" panose="020B0604020202020204" pitchFamily="34" charset="0"/>
              <a:buChar char="•"/>
            </a:pPr>
            <a:r>
              <a:rPr lang="en-US" b="0" i="0" baseline="0" dirty="0"/>
              <a:t>Retired </a:t>
            </a:r>
            <a:r>
              <a:rPr lang="en-US" sz="1200" b="0" kern="1200" dirty="0">
                <a:solidFill>
                  <a:schemeClr val="tx1"/>
                </a:solidFill>
                <a:effectLst/>
                <a:latin typeface="+mn-lt"/>
                <a:ea typeface="+mn-ea"/>
                <a:cs typeface="+mn-cs"/>
              </a:rPr>
              <a:t>–</a:t>
            </a:r>
            <a:r>
              <a:rPr lang="en-US" b="0" i="0" baseline="0" dirty="0"/>
              <a:t> 0</a:t>
            </a:r>
          </a:p>
        </p:txBody>
      </p:sp>
      <p:sp>
        <p:nvSpPr>
          <p:cNvPr id="4" name="Slide Number Placeholder 3"/>
          <p:cNvSpPr>
            <a:spLocks noGrp="1"/>
          </p:cNvSpPr>
          <p:nvPr>
            <p:ph type="sldNum" sz="quarter" idx="5"/>
          </p:nvPr>
        </p:nvSpPr>
        <p:spPr/>
        <p:txBody>
          <a:bodyPr/>
          <a:lstStyle/>
          <a:p>
            <a:fld id="{250F3043-7553-2148-8B4F-8267F5664482}" type="slidenum">
              <a:rPr lang="en-US" smtClean="0"/>
              <a:t>56</a:t>
            </a:fld>
            <a:endParaRPr lang="en-US" dirty="0"/>
          </a:p>
        </p:txBody>
      </p:sp>
    </p:spTree>
    <p:extLst>
      <p:ext uri="{BB962C8B-B14F-4D97-AF65-F5344CB8AC3E}">
        <p14:creationId xmlns:p14="http://schemas.microsoft.com/office/powerpoint/2010/main" val="160721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Online Multi-Chapter Membership - Now, members can join multiple chapters online. In the past, to do so, calling the Society office was required. </a:t>
            </a:r>
            <a:endParaRPr lang="en-US" dirty="0">
              <a:solidFill>
                <a:srgbClr val="00B0F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B0F0"/>
                </a:solidFill>
              </a:rPr>
              <a:t>New Member &amp; Renewal Applications – Recently, staff has completed an extensive update to both our new member &amp; member renewal applications.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B0F0"/>
                </a:solidFill>
              </a:rPr>
              <a:t>New ASPE Apparel Store – Recently, the third-party provider that managed ASPE’s store, decided to leave the industry. Therefore, staff acted quickly and effectively to bring a modernized process which allows ASPE members a broad array of vendors of which may be used. Enjoy!</a:t>
            </a:r>
            <a:endParaRPr lang="en-US" dirty="0"/>
          </a:p>
          <a:p>
            <a:pPr marL="171450" indent="-171450">
              <a:buFont typeface="Arial" panose="020B0604020202020204" pitchFamily="34" charset="0"/>
              <a:buChar char="•"/>
            </a:pPr>
            <a:r>
              <a:rPr lang="en-US" dirty="0"/>
              <a:t>New Med-Gas Training Course – This will benefit ASPE members and will provide them with the required 32-hours of training that will allow to sit for a Med-Gas credential as desired.</a:t>
            </a:r>
          </a:p>
          <a:p>
            <a:r>
              <a:rPr lang="en-US" dirty="0"/>
              <a:t>Newly Revised CEU Provider Program - New pricing to benefit sponsors, Pricing for non-sponsors is higher, We are promoting those who help us financially, Continues to be very beneficial to membership, Great for maintaining CPD &amp; CPDT recertification</a:t>
            </a:r>
          </a:p>
          <a:p>
            <a:pPr marL="171450" indent="-171450">
              <a:buFont typeface="Arial" panose="020B0604020202020204" pitchFamily="34" charset="0"/>
              <a:buChar char="•"/>
            </a:pPr>
            <a:r>
              <a:rPr lang="en-US" dirty="0"/>
              <a:t>Chapter Meeting/Event Announcements &amp; Pictures via Pipeline – This is a new feature we’ve just added recently that will allow ASPE Chapters to send to Gretchen </a:t>
            </a:r>
            <a:r>
              <a:rPr lang="en-US" dirty="0" err="1"/>
              <a:t>Pienta</a:t>
            </a:r>
            <a:r>
              <a:rPr lang="en-US" dirty="0"/>
              <a:t> a Chapter prepared meeting or event announcement which will be placed in the Pipeline that will allow other members around the country to participate is they so desire. Pictures can also be share from meetings or events that were held which Society can later use within our ASPE marketing development efforts and social media outreach when needed. </a:t>
            </a:r>
          </a:p>
          <a:p>
            <a:pPr marL="171450" indent="-171450">
              <a:buFont typeface="Arial" panose="020B0604020202020204" pitchFamily="34" charset="0"/>
              <a:buChar char="•"/>
            </a:pPr>
            <a:r>
              <a:rPr lang="en-US" dirty="0"/>
              <a:t>Created to answer A LOT of frequently, yet simple questions, the Frequently Asked Questions page is geared to lighten up calls to IT and Membership.</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a:t>
            </a:fld>
            <a:endParaRPr lang="en-US" dirty="0"/>
          </a:p>
        </p:txBody>
      </p:sp>
    </p:spTree>
    <p:extLst>
      <p:ext uri="{BB962C8B-B14F-4D97-AF65-F5344CB8AC3E}">
        <p14:creationId xmlns:p14="http://schemas.microsoft.com/office/powerpoint/2010/main" val="2192715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contact the WOA committee, visit </a:t>
            </a:r>
            <a:r>
              <a:rPr lang="en-US" dirty="0">
                <a:hlinkClick r:id="rId3"/>
              </a:rPr>
              <a:t>https://www.aspe.org/membership-global-community/membership/special-interest-groups/women-of-aspe/</a:t>
            </a:r>
            <a:r>
              <a:rPr lang="en-US" dirty="0"/>
              <a:t>.</a:t>
            </a:r>
          </a:p>
        </p:txBody>
      </p:sp>
      <p:sp>
        <p:nvSpPr>
          <p:cNvPr id="4" name="Slide Number Placeholder 3"/>
          <p:cNvSpPr>
            <a:spLocks noGrp="1"/>
          </p:cNvSpPr>
          <p:nvPr>
            <p:ph type="sldNum" sz="quarter" idx="5"/>
          </p:nvPr>
        </p:nvSpPr>
        <p:spPr/>
        <p:txBody>
          <a:bodyPr/>
          <a:lstStyle/>
          <a:p>
            <a:fld id="{250F3043-7553-2148-8B4F-8267F5664482}" type="slidenum">
              <a:rPr lang="en-US" smtClean="0"/>
              <a:t>57</a:t>
            </a:fld>
            <a:endParaRPr lang="en-US" dirty="0"/>
          </a:p>
        </p:txBody>
      </p:sp>
    </p:spTree>
    <p:extLst>
      <p:ext uri="{BB962C8B-B14F-4D97-AF65-F5344CB8AC3E}">
        <p14:creationId xmlns:p14="http://schemas.microsoft.com/office/powerpoint/2010/main" val="2207493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Women membership growth trend since the inception of WOA:</a:t>
            </a:r>
          </a:p>
          <a:p>
            <a:endParaRPr lang="en-US" b="1" dirty="0"/>
          </a:p>
          <a:p>
            <a:r>
              <a:rPr lang="en-US" dirty="0"/>
              <a:t>2015 – 431</a:t>
            </a:r>
          </a:p>
          <a:p>
            <a:r>
              <a:rPr lang="en-US" dirty="0"/>
              <a:t>2016 – 449</a:t>
            </a:r>
          </a:p>
          <a:p>
            <a:r>
              <a:rPr lang="en-US" dirty="0"/>
              <a:t>2017 – 465</a:t>
            </a:r>
          </a:p>
          <a:p>
            <a:r>
              <a:rPr lang="en-US" dirty="0"/>
              <a:t>2018 – 521</a:t>
            </a:r>
          </a:p>
          <a:p>
            <a:r>
              <a:rPr lang="en-US" dirty="0"/>
              <a:t>2019 – 611 </a:t>
            </a:r>
          </a:p>
          <a:p>
            <a:r>
              <a:rPr lang="en-US" b="0" i="0" baseline="0" dirty="0"/>
              <a:t>2020 </a:t>
            </a:r>
            <a:r>
              <a:rPr lang="en-US" b="0" dirty="0"/>
              <a:t>–</a:t>
            </a:r>
            <a:r>
              <a:rPr lang="en-US" b="0" i="0" baseline="0" dirty="0"/>
              <a:t> 604 (as of 3/31/20)</a:t>
            </a:r>
          </a:p>
          <a:p>
            <a:r>
              <a:rPr lang="en-US" b="0" i="0" baseline="0" dirty="0"/>
              <a:t>2021 – 590 (as of 4/16/21)</a:t>
            </a:r>
          </a:p>
          <a:p>
            <a:r>
              <a:rPr lang="en-US" b="1" i="0" baseline="0" dirty="0"/>
              <a:t>2022 – 642 (as of 3/17/22)</a:t>
            </a:r>
            <a:endParaRPr lang="en-US" b="1" dirty="0"/>
          </a:p>
          <a:p>
            <a:endParaRPr lang="en-US" dirty="0"/>
          </a:p>
          <a:p>
            <a:pPr marL="171450" indent="-171450">
              <a:buFont typeface="Arial" charset="0"/>
              <a:buChar char="•"/>
            </a:pPr>
            <a:r>
              <a:rPr lang="en-US" dirty="0"/>
              <a:t>Over the past seven years, the</a:t>
            </a:r>
            <a:r>
              <a:rPr lang="en-US" baseline="0" dirty="0"/>
              <a:t> number of women in the Society has increased from 431 members to 642, representing a 49% increase in membership.</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58</a:t>
            </a:fld>
            <a:endParaRPr lang="en-US" dirty="0"/>
          </a:p>
        </p:txBody>
      </p:sp>
    </p:spTree>
    <p:extLst>
      <p:ext uri="{BB962C8B-B14F-4D97-AF65-F5344CB8AC3E}">
        <p14:creationId xmlns:p14="http://schemas.microsoft.com/office/powerpoint/2010/main" val="2529391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Presidents:</a:t>
            </a:r>
          </a:p>
          <a:p>
            <a:endParaRPr lang="en-US" b="1" dirty="0"/>
          </a:p>
          <a:p>
            <a:r>
              <a:rPr lang="en-US" dirty="0"/>
              <a:t>2015 – 3</a:t>
            </a:r>
          </a:p>
          <a:p>
            <a:r>
              <a:rPr lang="en-US" dirty="0"/>
              <a:t>2016 – 3</a:t>
            </a:r>
          </a:p>
          <a:p>
            <a:r>
              <a:rPr lang="en-US" dirty="0"/>
              <a:t>2017 – 10</a:t>
            </a:r>
          </a:p>
          <a:p>
            <a:r>
              <a:rPr lang="en-US" dirty="0"/>
              <a:t>2018 – 8</a:t>
            </a:r>
          </a:p>
          <a:p>
            <a:r>
              <a:rPr lang="en-US" dirty="0"/>
              <a:t>2019 – 10</a:t>
            </a:r>
          </a:p>
          <a:p>
            <a:r>
              <a:rPr lang="en-US" b="0" dirty="0"/>
              <a:t>2020 – 10 (as of 3/31/20)</a:t>
            </a:r>
          </a:p>
          <a:p>
            <a:r>
              <a:rPr lang="en-US" b="0" dirty="0"/>
              <a:t>2021 – 10 (as of 4/16/21) </a:t>
            </a:r>
          </a:p>
          <a:p>
            <a:r>
              <a:rPr lang="en-US" b="1" dirty="0"/>
              <a:t>2022 – 9 (as of 3/17/22)</a:t>
            </a:r>
          </a:p>
          <a:p>
            <a:endParaRPr lang="en-US" dirty="0"/>
          </a:p>
          <a:p>
            <a:r>
              <a:rPr lang="en-US" b="1" dirty="0"/>
              <a:t>Chapter Officers:</a:t>
            </a:r>
          </a:p>
          <a:p>
            <a:endParaRPr lang="en-US" b="1" dirty="0"/>
          </a:p>
          <a:p>
            <a:r>
              <a:rPr lang="en-US" dirty="0"/>
              <a:t>2015 – 54</a:t>
            </a:r>
          </a:p>
          <a:p>
            <a:r>
              <a:rPr lang="en-US" dirty="0"/>
              <a:t>2016 – 49</a:t>
            </a:r>
          </a:p>
          <a:p>
            <a:r>
              <a:rPr lang="en-US" dirty="0"/>
              <a:t>2017 – 71</a:t>
            </a:r>
          </a:p>
          <a:p>
            <a:r>
              <a:rPr lang="en-US" dirty="0"/>
              <a:t>2018 – 67</a:t>
            </a:r>
          </a:p>
          <a:p>
            <a:r>
              <a:rPr lang="en-US" dirty="0"/>
              <a:t>2019 – 75 </a:t>
            </a:r>
          </a:p>
          <a:p>
            <a:r>
              <a:rPr lang="en-US" b="0" dirty="0"/>
              <a:t>2020 – 81 </a:t>
            </a:r>
          </a:p>
          <a:p>
            <a:r>
              <a:rPr lang="en-US" b="0" dirty="0"/>
              <a:t>2021 – 113</a:t>
            </a:r>
          </a:p>
          <a:p>
            <a:r>
              <a:rPr lang="en-US" b="1" dirty="0"/>
              <a:t>2022 – 128 (Represents the highest number of women to date serving in leadership roles on the chapter level)</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59</a:t>
            </a:fld>
            <a:endParaRPr lang="en-US" dirty="0"/>
          </a:p>
        </p:txBody>
      </p:sp>
    </p:spTree>
    <p:extLst>
      <p:ext uri="{BB962C8B-B14F-4D97-AF65-F5344CB8AC3E}">
        <p14:creationId xmlns:p14="http://schemas.microsoft.com/office/powerpoint/2010/main" val="1429876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60</a:t>
            </a:fld>
            <a:endParaRPr lang="en-US" dirty="0"/>
          </a:p>
        </p:txBody>
      </p:sp>
    </p:spTree>
    <p:extLst>
      <p:ext uri="{BB962C8B-B14F-4D97-AF65-F5344CB8AC3E}">
        <p14:creationId xmlns:p14="http://schemas.microsoft.com/office/powerpoint/2010/main" val="3335102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61</a:t>
            </a:fld>
            <a:endParaRPr lang="en-US" dirty="0"/>
          </a:p>
        </p:txBody>
      </p:sp>
    </p:spTree>
    <p:extLst>
      <p:ext uri="{BB962C8B-B14F-4D97-AF65-F5344CB8AC3E}">
        <p14:creationId xmlns:p14="http://schemas.microsoft.com/office/powerpoint/2010/main" val="26051755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Chapter Award of Merit provides criteria and a format by which a Chapter’s performance can be evaluated and recognized on an annual basis. </a:t>
            </a:r>
          </a:p>
          <a:p>
            <a:pPr marL="171450" indent="-171450">
              <a:buFont typeface="Arial" panose="020B0604020202020204" pitchFamily="34" charset="0"/>
              <a:buChar char="•"/>
            </a:pPr>
            <a:r>
              <a:rPr lang="en-US" dirty="0"/>
              <a:t>There are now four (4) prerequisites and four (4) categories (Chapter Activity, Education, Financial Aid and Plumbing Engineering Awareness) that the Chapter will be measured against to determine if they qualify for the award.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63</a:t>
            </a:fld>
            <a:endParaRPr lang="en-US" dirty="0"/>
          </a:p>
        </p:txBody>
      </p:sp>
    </p:spTree>
    <p:extLst>
      <p:ext uri="{BB962C8B-B14F-4D97-AF65-F5344CB8AC3E}">
        <p14:creationId xmlns:p14="http://schemas.microsoft.com/office/powerpoint/2010/main" val="1825944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ACTIVITY CATEGORY (Chapters are required to earn a minimum 30 out of 75 possible points in the Chapter Activity Category.)</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66</a:t>
            </a:fld>
            <a:endParaRPr lang="en-US" dirty="0"/>
          </a:p>
        </p:txBody>
      </p:sp>
    </p:spTree>
    <p:extLst>
      <p:ext uri="{BB962C8B-B14F-4D97-AF65-F5344CB8AC3E}">
        <p14:creationId xmlns:p14="http://schemas.microsoft.com/office/powerpoint/2010/main" val="1454999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REMINDER’S</a:t>
            </a:r>
          </a:p>
          <a:p>
            <a:pPr marL="171450" indent="-171450">
              <a:buFont typeface="Arial" panose="020B0604020202020204" pitchFamily="34" charset="0"/>
              <a:buChar char="•"/>
            </a:pPr>
            <a:r>
              <a:rPr lang="en-US" b="0" dirty="0"/>
              <a:t>Chapter Annual Reports are due June 30</a:t>
            </a:r>
          </a:p>
          <a:p>
            <a:pPr marL="171450" indent="-171450">
              <a:buFont typeface="Arial" panose="020B0604020202020204" pitchFamily="34" charset="0"/>
              <a:buChar char="•"/>
            </a:pPr>
            <a:r>
              <a:rPr lang="en-US" b="0" dirty="0"/>
              <a:t>Chapter Treasurer Reports are due July 15</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NOTE: </a:t>
            </a:r>
          </a:p>
          <a:p>
            <a:pPr marL="628650" lvl="1" indent="-171450">
              <a:buFont typeface="Arial" panose="020B0604020202020204" pitchFamily="34" charset="0"/>
              <a:buChar char="•"/>
            </a:pPr>
            <a:r>
              <a:rPr lang="en-US" b="0" dirty="0"/>
              <a:t>Too many Chapter’s wait until the last-minute finalize annual and treasure reports. </a:t>
            </a:r>
          </a:p>
          <a:p>
            <a:pPr marL="628650" lvl="1" indent="-171450">
              <a:buFont typeface="Arial" panose="020B0604020202020204" pitchFamily="34" charset="0"/>
              <a:buChar char="•"/>
            </a:pPr>
            <a:r>
              <a:rPr lang="en-US" b="0" dirty="0"/>
              <a:t>This causes multiple issues with overall operations, especially in Convention/Expo years as Society must finalize Delegate counts, etc. </a:t>
            </a:r>
          </a:p>
          <a:p>
            <a:pPr marL="628650" lvl="1" indent="-171450">
              <a:buFont typeface="Arial" panose="020B0604020202020204" pitchFamily="34" charset="0"/>
              <a:buChar char="•"/>
            </a:pPr>
            <a:r>
              <a:rPr lang="en-US" b="0" dirty="0"/>
              <a:t>There is a tremendous time crunch to get everything properly documented and confirmed due to delays.  </a:t>
            </a:r>
          </a:p>
          <a:p>
            <a:pPr marL="171450" indent="-171450">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67</a:t>
            </a:fld>
            <a:endParaRPr lang="en-US" dirty="0"/>
          </a:p>
        </p:txBody>
      </p:sp>
    </p:spTree>
    <p:extLst>
      <p:ext uri="{BB962C8B-B14F-4D97-AF65-F5344CB8AC3E}">
        <p14:creationId xmlns:p14="http://schemas.microsoft.com/office/powerpoint/2010/main" val="4152305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68</a:t>
            </a:fld>
            <a:endParaRPr lang="en-US" dirty="0"/>
          </a:p>
        </p:txBody>
      </p:sp>
    </p:spTree>
    <p:extLst>
      <p:ext uri="{BB962C8B-B14F-4D97-AF65-F5344CB8AC3E}">
        <p14:creationId xmlns:p14="http://schemas.microsoft.com/office/powerpoint/2010/main" val="403029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that if they need CEU’s, they need to follow the procedure outlined on ASPE Education</a:t>
            </a:r>
          </a:p>
        </p:txBody>
      </p:sp>
      <p:sp>
        <p:nvSpPr>
          <p:cNvPr id="4" name="Slide Number Placeholder 3"/>
          <p:cNvSpPr>
            <a:spLocks noGrp="1"/>
          </p:cNvSpPr>
          <p:nvPr>
            <p:ph type="sldNum" sz="quarter" idx="5"/>
          </p:nvPr>
        </p:nvSpPr>
        <p:spPr/>
        <p:txBody>
          <a:bodyPr/>
          <a:lstStyle/>
          <a:p>
            <a:fld id="{250F3043-7553-2148-8B4F-8267F5664482}" type="slidenum">
              <a:rPr lang="en-US" smtClean="0"/>
              <a:t>69</a:t>
            </a:fld>
            <a:endParaRPr lang="en-US" dirty="0"/>
          </a:p>
        </p:txBody>
      </p:sp>
    </p:spTree>
    <p:extLst>
      <p:ext uri="{BB962C8B-B14F-4D97-AF65-F5344CB8AC3E}">
        <p14:creationId xmlns:p14="http://schemas.microsoft.com/office/powerpoint/2010/main" val="118281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9</a:t>
            </a:fld>
            <a:endParaRPr lang="en-US" dirty="0"/>
          </a:p>
        </p:txBody>
      </p:sp>
    </p:spTree>
    <p:extLst>
      <p:ext uri="{BB962C8B-B14F-4D97-AF65-F5344CB8AC3E}">
        <p14:creationId xmlns:p14="http://schemas.microsoft.com/office/powerpoint/2010/main" val="2468142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pricing to benefit sponsors</a:t>
            </a:r>
          </a:p>
          <a:p>
            <a:r>
              <a:rPr lang="en-US" dirty="0"/>
              <a:t>Pricing for non sponsors is higher</a:t>
            </a:r>
          </a:p>
          <a:p>
            <a:r>
              <a:rPr lang="en-US" dirty="0"/>
              <a:t>We are promoting those who help us financially</a:t>
            </a:r>
          </a:p>
          <a:p>
            <a:r>
              <a:rPr lang="en-US" dirty="0"/>
              <a:t>Continues to be very beneficial to membership</a:t>
            </a:r>
          </a:p>
          <a:p>
            <a:r>
              <a:rPr lang="en-US" dirty="0"/>
              <a:t>Great for maintain CPD &amp; CPDT recertification</a:t>
            </a:r>
          </a:p>
        </p:txBody>
      </p:sp>
      <p:sp>
        <p:nvSpPr>
          <p:cNvPr id="4" name="Slide Number Placeholder 3"/>
          <p:cNvSpPr>
            <a:spLocks noGrp="1"/>
          </p:cNvSpPr>
          <p:nvPr>
            <p:ph type="sldNum" sz="quarter" idx="5"/>
          </p:nvPr>
        </p:nvSpPr>
        <p:spPr/>
        <p:txBody>
          <a:bodyPr/>
          <a:lstStyle/>
          <a:p>
            <a:fld id="{250F3043-7553-2148-8B4F-8267F5664482}" type="slidenum">
              <a:rPr lang="en-US" smtClean="0"/>
              <a:t>70</a:t>
            </a:fld>
            <a:endParaRPr lang="en-US" dirty="0"/>
          </a:p>
        </p:txBody>
      </p:sp>
    </p:spTree>
    <p:extLst>
      <p:ext uri="{BB962C8B-B14F-4D97-AF65-F5344CB8AC3E}">
        <p14:creationId xmlns:p14="http://schemas.microsoft.com/office/powerpoint/2010/main" val="1726689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size will be 30</a:t>
            </a:r>
          </a:p>
          <a:p>
            <a:r>
              <a:rPr lang="en-US" dirty="0"/>
              <a:t>For 2023 there will be one workshop in each quarter.</a:t>
            </a:r>
          </a:p>
          <a:p>
            <a:r>
              <a:rPr lang="en-US" dirty="0"/>
              <a:t>Locations TBD</a:t>
            </a:r>
          </a:p>
        </p:txBody>
      </p:sp>
      <p:sp>
        <p:nvSpPr>
          <p:cNvPr id="4" name="Slide Number Placeholder 3"/>
          <p:cNvSpPr>
            <a:spLocks noGrp="1"/>
          </p:cNvSpPr>
          <p:nvPr>
            <p:ph type="sldNum" sz="quarter" idx="5"/>
          </p:nvPr>
        </p:nvSpPr>
        <p:spPr/>
        <p:txBody>
          <a:bodyPr/>
          <a:lstStyle/>
          <a:p>
            <a:fld id="{250F3043-7553-2148-8B4F-8267F5664482}" type="slidenum">
              <a:rPr lang="en-US" smtClean="0"/>
              <a:t>71</a:t>
            </a:fld>
            <a:endParaRPr lang="en-US" dirty="0"/>
          </a:p>
        </p:txBody>
      </p:sp>
    </p:spTree>
    <p:extLst>
      <p:ext uri="{BB962C8B-B14F-4D97-AF65-F5344CB8AC3E}">
        <p14:creationId xmlns:p14="http://schemas.microsoft.com/office/powerpoint/2010/main" val="3281495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those who passed the CPD = </a:t>
            </a:r>
          </a:p>
        </p:txBody>
      </p:sp>
      <p:sp>
        <p:nvSpPr>
          <p:cNvPr id="4" name="Slide Number Placeholder 3"/>
          <p:cNvSpPr>
            <a:spLocks noGrp="1"/>
          </p:cNvSpPr>
          <p:nvPr>
            <p:ph type="sldNum" sz="quarter" idx="5"/>
          </p:nvPr>
        </p:nvSpPr>
        <p:spPr/>
        <p:txBody>
          <a:bodyPr/>
          <a:lstStyle/>
          <a:p>
            <a:fld id="{250F3043-7553-2148-8B4F-8267F5664482}" type="slidenum">
              <a:rPr lang="en-US" smtClean="0"/>
              <a:t>73</a:t>
            </a:fld>
            <a:endParaRPr lang="en-US" dirty="0"/>
          </a:p>
        </p:txBody>
      </p:sp>
    </p:spTree>
    <p:extLst>
      <p:ext uri="{BB962C8B-B14F-4D97-AF65-F5344CB8AC3E}">
        <p14:creationId xmlns:p14="http://schemas.microsoft.com/office/powerpoint/2010/main" val="1199883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 </a:t>
            </a:r>
          </a:p>
        </p:txBody>
      </p:sp>
      <p:sp>
        <p:nvSpPr>
          <p:cNvPr id="4" name="Slide Number Placeholder 3"/>
          <p:cNvSpPr>
            <a:spLocks noGrp="1"/>
          </p:cNvSpPr>
          <p:nvPr>
            <p:ph type="sldNum" sz="quarter" idx="5"/>
          </p:nvPr>
        </p:nvSpPr>
        <p:spPr/>
        <p:txBody>
          <a:bodyPr/>
          <a:lstStyle/>
          <a:p>
            <a:fld id="{250F3043-7553-2148-8B4F-8267F5664482}" type="slidenum">
              <a:rPr lang="en-US" smtClean="0"/>
              <a:t>74</a:t>
            </a:fld>
            <a:endParaRPr lang="en-US" dirty="0"/>
          </a:p>
        </p:txBody>
      </p:sp>
    </p:spTree>
    <p:extLst>
      <p:ext uri="{BB962C8B-B14F-4D97-AF65-F5344CB8AC3E}">
        <p14:creationId xmlns:p14="http://schemas.microsoft.com/office/powerpoint/2010/main" val="106056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must read and follow instructions as to how to recertify.</a:t>
            </a:r>
          </a:p>
          <a:p>
            <a:r>
              <a:rPr lang="en-US" dirty="0"/>
              <a:t>This is not a difficult process if the steps on the website is followed</a:t>
            </a:r>
          </a:p>
          <a:p>
            <a:r>
              <a:rPr lang="en-US" dirty="0"/>
              <a:t>Yes, it takes time, but not a difficult process</a:t>
            </a:r>
          </a:p>
        </p:txBody>
      </p:sp>
      <p:sp>
        <p:nvSpPr>
          <p:cNvPr id="4" name="Slide Number Placeholder 3"/>
          <p:cNvSpPr>
            <a:spLocks noGrp="1"/>
          </p:cNvSpPr>
          <p:nvPr>
            <p:ph type="sldNum" sz="quarter" idx="5"/>
          </p:nvPr>
        </p:nvSpPr>
        <p:spPr/>
        <p:txBody>
          <a:bodyPr/>
          <a:lstStyle/>
          <a:p>
            <a:fld id="{250F3043-7553-2148-8B4F-8267F5664482}" type="slidenum">
              <a:rPr lang="en-US" smtClean="0"/>
              <a:t>75</a:t>
            </a:fld>
            <a:endParaRPr lang="en-US" dirty="0"/>
          </a:p>
        </p:txBody>
      </p:sp>
    </p:spTree>
    <p:extLst>
      <p:ext uri="{BB962C8B-B14F-4D97-AF65-F5344CB8AC3E}">
        <p14:creationId xmlns:p14="http://schemas.microsoft.com/office/powerpoint/2010/main" val="572249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have chosen to take their time in completing</a:t>
            </a:r>
          </a:p>
          <a:p>
            <a:r>
              <a:rPr lang="en-US" dirty="0"/>
              <a:t>This would not have been possible with an in person class setting</a:t>
            </a:r>
          </a:p>
        </p:txBody>
      </p:sp>
      <p:sp>
        <p:nvSpPr>
          <p:cNvPr id="4" name="Slide Number Placeholder 3"/>
          <p:cNvSpPr>
            <a:spLocks noGrp="1"/>
          </p:cNvSpPr>
          <p:nvPr>
            <p:ph type="sldNum" sz="quarter" idx="5"/>
          </p:nvPr>
        </p:nvSpPr>
        <p:spPr/>
        <p:txBody>
          <a:bodyPr/>
          <a:lstStyle/>
          <a:p>
            <a:fld id="{250F3043-7553-2148-8B4F-8267F5664482}" type="slidenum">
              <a:rPr lang="en-US" smtClean="0"/>
              <a:t>76</a:t>
            </a:fld>
            <a:endParaRPr lang="en-US" dirty="0"/>
          </a:p>
        </p:txBody>
      </p:sp>
    </p:spTree>
    <p:extLst>
      <p:ext uri="{BB962C8B-B14F-4D97-AF65-F5344CB8AC3E}">
        <p14:creationId xmlns:p14="http://schemas.microsoft.com/office/powerpoint/2010/main" val="4061180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ASPE serves on a number of technical committees from various standards development organizations to ensure that ASPE has a voice in the development of those standards.</a:t>
            </a:r>
          </a:p>
          <a:p>
            <a:endParaRPr lang="en-US" dirty="0"/>
          </a:p>
          <a:p>
            <a:r>
              <a:rPr lang="en-US" dirty="0"/>
              <a:t>We also monitor codes, standards and legislation so that we can respond to proposals that we believe might pose a threat to public health and safety or proposals which may not have technical merit.  However, getting notifications at the state and local levels is often challenging because of the number of jurisdictions involved and the method each uses to announce the proposed changes.  </a:t>
            </a:r>
          </a:p>
          <a:p>
            <a:endParaRPr lang="en-US" dirty="0"/>
          </a:p>
        </p:txBody>
      </p:sp>
      <p:sp>
        <p:nvSpPr>
          <p:cNvPr id="4" name="Slide Number Placeholder 3"/>
          <p:cNvSpPr>
            <a:spLocks noGrp="1"/>
          </p:cNvSpPr>
          <p:nvPr>
            <p:ph type="sldNum" sz="quarter" idx="5"/>
          </p:nvPr>
        </p:nvSpPr>
        <p:spPr/>
        <p:txBody>
          <a:bodyPr/>
          <a:lstStyle/>
          <a:p>
            <a:fld id="{770C2A0C-A007-6044-9C96-6EC16298E2F2}" type="slidenum">
              <a:rPr lang="en-US" smtClean="0"/>
              <a:t>78</a:t>
            </a:fld>
            <a:endParaRPr lang="en-US"/>
          </a:p>
        </p:txBody>
      </p:sp>
    </p:spTree>
    <p:extLst>
      <p:ext uri="{BB962C8B-B14F-4D97-AF65-F5344CB8AC3E}">
        <p14:creationId xmlns:p14="http://schemas.microsoft.com/office/powerpoint/2010/main" val="2227115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participation, here is a list of folks who’ve stepped up, lead by Society of VP Legislative, Brianne Hall</a:t>
            </a:r>
          </a:p>
          <a:p>
            <a:endParaRPr lang="en-US" dirty="0"/>
          </a:p>
          <a:p>
            <a:r>
              <a:rPr lang="en-US" dirty="0"/>
              <a:t>We'd like to thank all of them for their contributions! --SCRO:LL to page 2 of the list--</a:t>
            </a:r>
          </a:p>
          <a:p>
            <a:endParaRPr lang="en-US" dirty="0"/>
          </a:p>
          <a:p>
            <a:r>
              <a:rPr lang="en-US" dirty="0"/>
              <a:t>Most of our LC members are design professionals, but we also have building officials, manufacturers, allied trade organizations and consultants.  We have a private community in ASPE Connect where we share documents, discuss LC matters and vote on ballots.  We also created a private community called Legislative Council which is intended to facilitate communications between Chapter VPLs.</a:t>
            </a:r>
          </a:p>
        </p:txBody>
      </p:sp>
      <p:sp>
        <p:nvSpPr>
          <p:cNvPr id="4" name="Slide Number Placeholder 3"/>
          <p:cNvSpPr>
            <a:spLocks noGrp="1"/>
          </p:cNvSpPr>
          <p:nvPr>
            <p:ph type="sldNum" sz="quarter" idx="5"/>
          </p:nvPr>
        </p:nvSpPr>
        <p:spPr/>
        <p:txBody>
          <a:bodyPr/>
          <a:lstStyle/>
          <a:p>
            <a:fld id="{770C2A0C-A007-6044-9C96-6EC16298E2F2}" type="slidenum">
              <a:rPr lang="en-US" smtClean="0"/>
              <a:t>79</a:t>
            </a:fld>
            <a:endParaRPr lang="en-US"/>
          </a:p>
        </p:txBody>
      </p:sp>
    </p:spTree>
    <p:extLst>
      <p:ext uri="{BB962C8B-B14F-4D97-AF65-F5344CB8AC3E}">
        <p14:creationId xmlns:p14="http://schemas.microsoft.com/office/powerpoint/2010/main" val="2536698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82</a:t>
            </a:fld>
            <a:endParaRPr lang="en-US" dirty="0"/>
          </a:p>
        </p:txBody>
      </p:sp>
    </p:spTree>
    <p:extLst>
      <p:ext uri="{BB962C8B-B14F-4D97-AF65-F5344CB8AC3E}">
        <p14:creationId xmlns:p14="http://schemas.microsoft.com/office/powerpoint/2010/main" val="5501736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84</a:t>
            </a:fld>
            <a:endParaRPr lang="en-US" dirty="0"/>
          </a:p>
        </p:txBody>
      </p:sp>
    </p:spTree>
    <p:extLst>
      <p:ext uri="{BB962C8B-B14F-4D97-AF65-F5344CB8AC3E}">
        <p14:creationId xmlns:p14="http://schemas.microsoft.com/office/powerpoint/2010/main" val="417566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Multi-Year Membership Renewal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401 active members utilizing this multi-year discount.</a:t>
            </a:r>
          </a:p>
          <a:p>
            <a:r>
              <a:rPr lang="en-US" sz="1200" kern="1200" dirty="0">
                <a:solidFill>
                  <a:schemeClr val="tx1"/>
                </a:solidFill>
                <a:effectLst/>
                <a:latin typeface="+mn-lt"/>
                <a:ea typeface="+mn-ea"/>
                <a:cs typeface="+mn-cs"/>
              </a:rPr>
              <a:t>Now you can save on your ASPE membership dues if you join or renew for more than one year. Current and new members will get a 5% discount for a two-year renewal and a 10% discount for a three-year renewal. Thus, members opting to join or renew for two years would pay $361 for both years, representing a $19 discount, and members opting to join or renew for three years would pay $513 for three years, representing a $66 discount. </a:t>
            </a:r>
          </a:p>
        </p:txBody>
      </p:sp>
      <p:sp>
        <p:nvSpPr>
          <p:cNvPr id="4" name="Slide Number Placeholder 3"/>
          <p:cNvSpPr>
            <a:spLocks noGrp="1"/>
          </p:cNvSpPr>
          <p:nvPr>
            <p:ph type="sldNum" sz="quarter" idx="5"/>
          </p:nvPr>
        </p:nvSpPr>
        <p:spPr/>
        <p:txBody>
          <a:bodyPr/>
          <a:lstStyle/>
          <a:p>
            <a:fld id="{250F3043-7553-2148-8B4F-8267F5664482}" type="slidenum">
              <a:rPr lang="en-US" smtClean="0"/>
              <a:t>10</a:t>
            </a:fld>
            <a:endParaRPr lang="en-US" dirty="0"/>
          </a:p>
        </p:txBody>
      </p:sp>
    </p:spTree>
    <p:extLst>
      <p:ext uri="{BB962C8B-B14F-4D97-AF65-F5344CB8AC3E}">
        <p14:creationId xmlns:p14="http://schemas.microsoft.com/office/powerpoint/2010/main" val="2199677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85</a:t>
            </a:fld>
            <a:endParaRPr lang="en-US" dirty="0"/>
          </a:p>
        </p:txBody>
      </p:sp>
    </p:spTree>
    <p:extLst>
      <p:ext uri="{BB962C8B-B14F-4D97-AF65-F5344CB8AC3E}">
        <p14:creationId xmlns:p14="http://schemas.microsoft.com/office/powerpoint/2010/main" val="34304938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86</a:t>
            </a:fld>
            <a:endParaRPr lang="en-US" dirty="0"/>
          </a:p>
        </p:txBody>
      </p:sp>
    </p:spTree>
    <p:extLst>
      <p:ext uri="{BB962C8B-B14F-4D97-AF65-F5344CB8AC3E}">
        <p14:creationId xmlns:p14="http://schemas.microsoft.com/office/powerpoint/2010/main" val="3195679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89</a:t>
            </a:fld>
            <a:endParaRPr lang="en-US" dirty="0"/>
          </a:p>
        </p:txBody>
      </p:sp>
    </p:spTree>
    <p:extLst>
      <p:ext uri="{BB962C8B-B14F-4D97-AF65-F5344CB8AC3E}">
        <p14:creationId xmlns:p14="http://schemas.microsoft.com/office/powerpoint/2010/main" val="747539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91</a:t>
            </a:fld>
            <a:endParaRPr lang="en-US" dirty="0"/>
          </a:p>
        </p:txBody>
      </p:sp>
    </p:spTree>
    <p:extLst>
      <p:ext uri="{BB962C8B-B14F-4D97-AF65-F5344CB8AC3E}">
        <p14:creationId xmlns:p14="http://schemas.microsoft.com/office/powerpoint/2010/main" val="874430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92</a:t>
            </a:fld>
            <a:endParaRPr lang="en-US" dirty="0"/>
          </a:p>
        </p:txBody>
      </p:sp>
    </p:spTree>
    <p:extLst>
      <p:ext uri="{BB962C8B-B14F-4D97-AF65-F5344CB8AC3E}">
        <p14:creationId xmlns:p14="http://schemas.microsoft.com/office/powerpoint/2010/main" val="2771127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93</a:t>
            </a:fld>
            <a:endParaRPr lang="en-US" dirty="0"/>
          </a:p>
        </p:txBody>
      </p:sp>
    </p:spTree>
    <p:extLst>
      <p:ext uri="{BB962C8B-B14F-4D97-AF65-F5344CB8AC3E}">
        <p14:creationId xmlns:p14="http://schemas.microsoft.com/office/powerpoint/2010/main" val="4118847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reason to attend-</a:t>
            </a:r>
          </a:p>
          <a:p>
            <a:endParaRPr lang="en-US" dirty="0"/>
          </a:p>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94</a:t>
            </a:fld>
            <a:endParaRPr lang="en-US" dirty="0"/>
          </a:p>
        </p:txBody>
      </p:sp>
    </p:spTree>
    <p:extLst>
      <p:ext uri="{BB962C8B-B14F-4D97-AF65-F5344CB8AC3E}">
        <p14:creationId xmlns:p14="http://schemas.microsoft.com/office/powerpoint/2010/main" val="1846730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Other reasons to attend as a Full Registration attendee :</a:t>
            </a:r>
          </a:p>
          <a:p>
            <a:pPr marL="171450" indent="-171450">
              <a:buFont typeface="Arial" panose="020B0604020202020204" pitchFamily="34" charset="0"/>
              <a:buChar char="•"/>
            </a:pPr>
            <a:r>
              <a:rPr lang="en-US" sz="1600" dirty="0"/>
              <a:t>Chris Stricklin will be our Keynote speaker. He will present on Monday morning at the Awards Ceremony (before we open the EXPO floor).</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Sunday night party – the event to not miss. It our fun night kicking off the Expo . Live Music, food &amp; drinks, a chance to meet other attendees. ASPE will provide a shuttle service from the hotels to Crane Bay Event Center.</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All Chapter Presidents are invited to the Society President VIP Event. As of now, we have not confirmed a location to hold the event. Email Invitation to the event will be sent  beginning in August. Please RSVP.</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ARSCA will be at this year’s EXPO. ASPE has agree to help ARSCA in holding their meetings. They will not conflict with our events.  A separate registration ( and fee) is required if you want to attend their event. </a:t>
            </a:r>
          </a:p>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95</a:t>
            </a:fld>
            <a:endParaRPr lang="en-US" dirty="0"/>
          </a:p>
        </p:txBody>
      </p:sp>
    </p:spTree>
    <p:extLst>
      <p:ext uri="{BB962C8B-B14F-4D97-AF65-F5344CB8AC3E}">
        <p14:creationId xmlns:p14="http://schemas.microsoft.com/office/powerpoint/2010/main" val="4931407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ASPE will not use a badge holder this year. Those thick plastic  holders that we insert the paper name cards.   </a:t>
            </a:r>
          </a:p>
          <a:p>
            <a:endParaRPr lang="en-US" dirty="0"/>
          </a:p>
          <a:p>
            <a:r>
              <a:rPr lang="en-US" dirty="0"/>
              <a:t>Most trade shows have been using this style badge ( the one we are going to use) for the pass 4 years.  Its environmentally friendly.  You will be able to add ribbons and use lanyard.  Will not tear or rip.</a:t>
            </a:r>
          </a:p>
          <a:p>
            <a:endParaRPr lang="en-US" dirty="0"/>
          </a:p>
          <a:p>
            <a:r>
              <a:rPr lang="en-US" dirty="0"/>
              <a:t>When checking into registration – we will have two location:  the JW Marriott and Convention Center. JW Marriott will be open starting on Friday and be used for those attending the Business meeting. Convention registration which open on Sunday will be more for those who attend EXPO only.</a:t>
            </a:r>
          </a:p>
          <a:p>
            <a:endParaRPr lang="en-US" dirty="0"/>
          </a:p>
          <a:p>
            <a:r>
              <a:rPr lang="en-US" dirty="0"/>
              <a:t>ASPE will be using a Ribbon Wall again. Ribbon wall is where all the badges’ ribbons will be located for self selection. We tried it at Tech Symposium and attendees like it. Most trade show have been using ribbon walls for a long time. Easy access and you can select what you need.</a:t>
            </a:r>
          </a:p>
          <a:p>
            <a:endParaRPr lang="en-US" dirty="0"/>
          </a:p>
          <a:p>
            <a:endParaRPr lang="en-US" dirty="0"/>
          </a:p>
          <a:p>
            <a:r>
              <a:rPr lang="en-US" dirty="0"/>
              <a:t>ASPE will not print a program guide this year . All information that was normally included in the program will be on the Phone/ tablet app.  Most trade show have stopped printing programs 5 to 6 years ago. ASPE was to implement the change in 2020.</a:t>
            </a:r>
          </a:p>
        </p:txBody>
      </p:sp>
      <p:sp>
        <p:nvSpPr>
          <p:cNvPr id="4" name="Slide Number Placeholder 3"/>
          <p:cNvSpPr>
            <a:spLocks noGrp="1"/>
          </p:cNvSpPr>
          <p:nvPr>
            <p:ph type="sldNum" sz="quarter" idx="10"/>
          </p:nvPr>
        </p:nvSpPr>
        <p:spPr/>
        <p:txBody>
          <a:bodyPr/>
          <a:lstStyle/>
          <a:p>
            <a:fld id="{BB5239D9-C7B3-064F-9EE1-73B227C4568F}" type="slidenum">
              <a:rPr lang="en-US" smtClean="0"/>
              <a:t>96</a:t>
            </a:fld>
            <a:endParaRPr lang="en-US" dirty="0"/>
          </a:p>
        </p:txBody>
      </p:sp>
    </p:spTree>
    <p:extLst>
      <p:ext uri="{BB962C8B-B14F-4D97-AF65-F5344CB8AC3E}">
        <p14:creationId xmlns:p14="http://schemas.microsoft.com/office/powerpoint/2010/main" val="348327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Email was sent to all Chapter officers informing them of the races and how to participate.  Goal is to get all chapters submitting  a car.</a:t>
            </a:r>
          </a:p>
          <a:p>
            <a:pPr marL="171450" indent="-171450">
              <a:buFont typeface="Arial" panose="020B0604020202020204" pitchFamily="34" charset="0"/>
              <a:buChar char="•"/>
            </a:pPr>
            <a:r>
              <a:rPr lang="en-US" dirty="0"/>
              <a:t>Awards for 1</a:t>
            </a:r>
            <a:r>
              <a:rPr lang="en-US" baseline="30000" dirty="0"/>
              <a:t>st</a:t>
            </a:r>
            <a:r>
              <a:rPr lang="en-US" dirty="0"/>
              <a:t> , 2</a:t>
            </a:r>
            <a:r>
              <a:rPr lang="en-US" baseline="30000" dirty="0"/>
              <a:t>nd</a:t>
            </a:r>
            <a:r>
              <a:rPr lang="en-US" dirty="0"/>
              <a:t> and 3</a:t>
            </a:r>
            <a:r>
              <a:rPr lang="en-US" baseline="30000" dirty="0"/>
              <a:t>rd</a:t>
            </a:r>
            <a:r>
              <a:rPr lang="en-US" dirty="0"/>
              <a:t> overall and then the fastest in each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Eastern Michigan Chapter is handling all detail of this event. </a:t>
            </a:r>
            <a:r>
              <a:rPr lang="en-US" sz="1200" kern="1200" dirty="0">
                <a:solidFill>
                  <a:schemeClr val="tx1"/>
                </a:solidFill>
                <a:effectLst/>
                <a:latin typeface="+mn-lt"/>
                <a:ea typeface="+mn-ea"/>
                <a:cs typeface="+mn-cs"/>
              </a:rPr>
              <a:t>Contact Bill </a:t>
            </a:r>
            <a:r>
              <a:rPr lang="en-US" sz="1200" kern="1200" dirty="0" err="1">
                <a:solidFill>
                  <a:schemeClr val="tx1"/>
                </a:solidFill>
                <a:effectLst/>
                <a:latin typeface="+mn-lt"/>
                <a:ea typeface="+mn-ea"/>
                <a:cs typeface="+mn-cs"/>
              </a:rPr>
              <a:t>Grayzar</a:t>
            </a:r>
            <a:r>
              <a:rPr lang="en-US" sz="1200" kern="1200" dirty="0">
                <a:solidFill>
                  <a:schemeClr val="tx1"/>
                </a:solidFill>
                <a:effectLst/>
                <a:latin typeface="+mn-lt"/>
                <a:ea typeface="+mn-ea"/>
                <a:cs typeface="+mn-cs"/>
              </a:rPr>
              <a:t> at </a:t>
            </a:r>
            <a:r>
              <a:rPr lang="en-US" sz="1200" kern="1200" dirty="0" err="1">
                <a:solidFill>
                  <a:schemeClr val="tx1"/>
                </a:solidFill>
                <a:effectLst/>
                <a:latin typeface="+mn-lt"/>
                <a:ea typeface="+mn-ea"/>
                <a:cs typeface="+mn-cs"/>
              </a:rPr>
              <a:t>bill@dsdonline.com</a:t>
            </a:r>
            <a:r>
              <a:rPr lang="en-US" sz="1200" kern="1200" dirty="0">
                <a:solidFill>
                  <a:schemeClr val="tx1"/>
                </a:solidFill>
                <a:effectLst/>
                <a:latin typeface="+mn-lt"/>
                <a:ea typeface="+mn-ea"/>
                <a:cs typeface="+mn-cs"/>
              </a:rPr>
              <a:t>  for any details.</a:t>
            </a:r>
            <a:endParaRPr lang="en-US" dirty="0"/>
          </a:p>
          <a:p>
            <a:pPr marL="171450" indent="-171450">
              <a:buFont typeface="Arial" panose="020B0604020202020204" pitchFamily="34" charset="0"/>
              <a:buChar char="•"/>
            </a:pPr>
            <a:r>
              <a:rPr lang="en-US" dirty="0"/>
              <a:t>Car kits will be distributed at Region meeting.</a:t>
            </a:r>
          </a:p>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97</a:t>
            </a:fld>
            <a:endParaRPr lang="en-US" dirty="0"/>
          </a:p>
        </p:txBody>
      </p:sp>
    </p:spTree>
    <p:extLst>
      <p:ext uri="{BB962C8B-B14F-4D97-AF65-F5344CB8AC3E}">
        <p14:creationId xmlns:p14="http://schemas.microsoft.com/office/powerpoint/2010/main" val="261650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43 active members with multiple Chapter affiliations.</a:t>
            </a:r>
          </a:p>
          <a:p>
            <a:pPr lvl="0"/>
            <a:r>
              <a:rPr lang="en-US" sz="1200" kern="1200" dirty="0">
                <a:solidFill>
                  <a:schemeClr val="tx1"/>
                </a:solidFill>
                <a:effectLst/>
                <a:latin typeface="+mn-lt"/>
                <a:ea typeface="+mn-ea"/>
                <a:cs typeface="+mn-cs"/>
              </a:rPr>
              <a:t>The first Chapter affiliation is the standard dues of $190.</a:t>
            </a:r>
          </a:p>
          <a:p>
            <a:pPr lvl="0"/>
            <a:r>
              <a:rPr lang="en-US" sz="1200" kern="1200" dirty="0">
                <a:solidFill>
                  <a:schemeClr val="tx1"/>
                </a:solidFill>
                <a:effectLst/>
                <a:latin typeface="+mn-lt"/>
                <a:ea typeface="+mn-ea"/>
                <a:cs typeface="+mn-cs"/>
              </a:rPr>
              <a:t>Additional Chapter affiliations are $80 per Chapter. There is no limit to the number of Chapters with which a member can affiliate.</a:t>
            </a:r>
          </a:p>
          <a:p>
            <a:pPr lvl="0"/>
            <a:r>
              <a:rPr lang="en-US" sz="1200" kern="1200" dirty="0">
                <a:solidFill>
                  <a:schemeClr val="tx1"/>
                </a:solidFill>
                <a:effectLst/>
                <a:latin typeface="+mn-lt"/>
                <a:ea typeface="+mn-ea"/>
                <a:cs typeface="+mn-cs"/>
              </a:rPr>
              <a:t>The member must designate a Home Chapter.</a:t>
            </a:r>
          </a:p>
          <a:p>
            <a:pPr lvl="0"/>
            <a:r>
              <a:rPr lang="en-US" sz="1200" kern="1200" dirty="0">
                <a:solidFill>
                  <a:schemeClr val="tx1"/>
                </a:solidFill>
                <a:effectLst/>
                <a:latin typeface="+mn-lt"/>
                <a:ea typeface="+mn-ea"/>
                <a:cs typeface="+mn-cs"/>
              </a:rPr>
              <a:t>Regardless of the Home Chapter affiliation, the member can serve on the Board of Directors for any Chapter with which the member is affiliated.</a:t>
            </a:r>
          </a:p>
          <a:p>
            <a:pPr lvl="0"/>
            <a:r>
              <a:rPr lang="en-US" sz="1200" kern="1200" dirty="0">
                <a:solidFill>
                  <a:schemeClr val="tx1"/>
                </a:solidFill>
                <a:effectLst/>
                <a:latin typeface="+mn-lt"/>
                <a:ea typeface="+mn-ea"/>
                <a:cs typeface="+mn-cs"/>
              </a:rPr>
              <a:t>However, the member can only serve as a Convention Delegate for his/her Home Chapter.</a:t>
            </a:r>
          </a:p>
          <a:p>
            <a:pPr lvl="0"/>
            <a:r>
              <a:rPr lang="en-US" sz="1200" kern="1200" dirty="0">
                <a:solidFill>
                  <a:schemeClr val="tx1"/>
                </a:solidFill>
                <a:effectLst/>
                <a:latin typeface="+mn-lt"/>
                <a:ea typeface="+mn-ea"/>
                <a:cs typeface="+mn-cs"/>
              </a:rPr>
              <a:t>Members affiliating with multiple Chapters will receive only one </a:t>
            </a:r>
            <a:r>
              <a:rPr lang="en-US" sz="1200" i="1" kern="1200" dirty="0">
                <a:solidFill>
                  <a:schemeClr val="tx1"/>
                </a:solidFill>
                <a:effectLst/>
                <a:latin typeface="+mn-lt"/>
                <a:ea typeface="+mn-ea"/>
                <a:cs typeface="+mn-cs"/>
              </a:rPr>
              <a:t>Plumbing Engineering Design Handbook</a:t>
            </a:r>
            <a:r>
              <a:rPr lang="en-US" sz="1200" kern="1200" dirty="0">
                <a:solidFill>
                  <a:schemeClr val="tx1"/>
                </a:solidFill>
                <a:effectLst/>
                <a:latin typeface="+mn-lt"/>
                <a:ea typeface="+mn-ea"/>
                <a:cs typeface="+mn-cs"/>
              </a:rPr>
              <a:t> (PEDH) per year when renewing.</a:t>
            </a:r>
          </a:p>
          <a:p>
            <a:pPr lvl="0"/>
            <a:r>
              <a:rPr lang="en-US" sz="1200" kern="1200" dirty="0">
                <a:solidFill>
                  <a:schemeClr val="tx1"/>
                </a:solidFill>
                <a:effectLst/>
                <a:latin typeface="+mn-lt"/>
                <a:ea typeface="+mn-ea"/>
                <a:cs typeface="+mn-cs"/>
              </a:rPr>
              <a:t>Contact the Membership Department at 847-296-0002 for more information or to affiliate with multiple Chapters.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0F3043-7553-2148-8B4F-8267F5664482}" type="slidenum">
              <a:rPr lang="en-US" smtClean="0"/>
              <a:t>11</a:t>
            </a:fld>
            <a:endParaRPr lang="en-US" dirty="0"/>
          </a:p>
        </p:txBody>
      </p:sp>
    </p:spTree>
    <p:extLst>
      <p:ext uri="{BB962C8B-B14F-4D97-AF65-F5344CB8AC3E}">
        <p14:creationId xmlns:p14="http://schemas.microsoft.com/office/powerpoint/2010/main" val="23415749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everyone to go the website. Staff will continue to update site with more and more information. </a:t>
            </a:r>
          </a:p>
        </p:txBody>
      </p:sp>
      <p:sp>
        <p:nvSpPr>
          <p:cNvPr id="4" name="Slide Number Placeholder 3"/>
          <p:cNvSpPr>
            <a:spLocks noGrp="1"/>
          </p:cNvSpPr>
          <p:nvPr>
            <p:ph type="sldNum" sz="quarter" idx="10"/>
          </p:nvPr>
        </p:nvSpPr>
        <p:spPr/>
        <p:txBody>
          <a:bodyPr/>
          <a:lstStyle/>
          <a:p>
            <a:fld id="{BB5239D9-C7B3-064F-9EE1-73B227C4568F}" type="slidenum">
              <a:rPr lang="en-US" smtClean="0"/>
              <a:t>98</a:t>
            </a:fld>
            <a:endParaRPr lang="en-US" dirty="0"/>
          </a:p>
        </p:txBody>
      </p:sp>
    </p:spTree>
    <p:extLst>
      <p:ext uri="{BB962C8B-B14F-4D97-AF65-F5344CB8AC3E}">
        <p14:creationId xmlns:p14="http://schemas.microsoft.com/office/powerpoint/2010/main" val="3307048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Bellevue is  just outside of Seattle.  The host chapter is excited to host us in Northwest part of the country. </a:t>
            </a:r>
          </a:p>
          <a:p>
            <a:endParaRPr lang="en-US" dirty="0"/>
          </a:p>
          <a:p>
            <a:r>
              <a:rPr lang="en-US" dirty="0"/>
              <a:t>BOD recently approved the 2025 Tech Symposium to Orlando, Florida.  The symposium will be held at Rosen Centre on I Drive close to </a:t>
            </a:r>
            <a:r>
              <a:rPr lang="en-US"/>
              <a:t>the Orlando convention </a:t>
            </a:r>
            <a:r>
              <a:rPr lang="en-US" dirty="0"/>
              <a:t>center. It a beautiful hotel, with lots to do in the area.  </a:t>
            </a:r>
          </a:p>
        </p:txBody>
      </p:sp>
      <p:sp>
        <p:nvSpPr>
          <p:cNvPr id="4" name="Slide Number Placeholder 3"/>
          <p:cNvSpPr>
            <a:spLocks noGrp="1"/>
          </p:cNvSpPr>
          <p:nvPr>
            <p:ph type="sldNum" sz="quarter" idx="5"/>
          </p:nvPr>
        </p:nvSpPr>
        <p:spPr/>
        <p:txBody>
          <a:bodyPr/>
          <a:lstStyle/>
          <a:p>
            <a:fld id="{250F3043-7553-2148-8B4F-8267F5664482}" type="slidenum">
              <a:rPr lang="en-US" smtClean="0"/>
              <a:t>100</a:t>
            </a:fld>
            <a:endParaRPr lang="en-US" dirty="0"/>
          </a:p>
        </p:txBody>
      </p:sp>
    </p:spTree>
    <p:extLst>
      <p:ext uri="{BB962C8B-B14F-4D97-AF65-F5344CB8AC3E}">
        <p14:creationId xmlns:p14="http://schemas.microsoft.com/office/powerpoint/2010/main" val="14541333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Commercial – WOA Sponsoring webinars and the WOA Forum at Convention &amp; Expo</a:t>
            </a:r>
          </a:p>
          <a:p>
            <a:r>
              <a:rPr lang="en-US" dirty="0"/>
              <a:t>Zurn – Will be hosting the AYP social event at Convention &amp; Expo</a:t>
            </a:r>
          </a:p>
        </p:txBody>
      </p:sp>
      <p:sp>
        <p:nvSpPr>
          <p:cNvPr id="4" name="Slide Number Placeholder 3"/>
          <p:cNvSpPr>
            <a:spLocks noGrp="1"/>
          </p:cNvSpPr>
          <p:nvPr>
            <p:ph type="sldNum" sz="quarter" idx="5"/>
          </p:nvPr>
        </p:nvSpPr>
        <p:spPr/>
        <p:txBody>
          <a:bodyPr/>
          <a:lstStyle/>
          <a:p>
            <a:fld id="{250F3043-7553-2148-8B4F-8267F5664482}" type="slidenum">
              <a:rPr lang="en-US" smtClean="0"/>
              <a:t>102</a:t>
            </a:fld>
            <a:endParaRPr lang="en-US" dirty="0"/>
          </a:p>
        </p:txBody>
      </p:sp>
    </p:spTree>
    <p:extLst>
      <p:ext uri="{BB962C8B-B14F-4D97-AF65-F5344CB8AC3E}">
        <p14:creationId xmlns:p14="http://schemas.microsoft.com/office/powerpoint/2010/main" val="782707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ASPE Pipeline – we need to emphasize the need for members to visit Pipeline</a:t>
            </a:r>
          </a:p>
          <a:p>
            <a:r>
              <a:rPr lang="en-US" dirty="0"/>
              <a:t>We need the support of the manufacturers, so members need to spend a bit of time looking around</a:t>
            </a:r>
          </a:p>
        </p:txBody>
      </p:sp>
      <p:sp>
        <p:nvSpPr>
          <p:cNvPr id="4" name="Slide Number Placeholder 3"/>
          <p:cNvSpPr>
            <a:spLocks noGrp="1"/>
          </p:cNvSpPr>
          <p:nvPr>
            <p:ph type="sldNum" sz="quarter" idx="5"/>
          </p:nvPr>
        </p:nvSpPr>
        <p:spPr/>
        <p:txBody>
          <a:bodyPr/>
          <a:lstStyle/>
          <a:p>
            <a:fld id="{250F3043-7553-2148-8B4F-8267F5664482}" type="slidenum">
              <a:rPr lang="en-US" smtClean="0"/>
              <a:t>103</a:t>
            </a:fld>
            <a:endParaRPr lang="en-US" dirty="0"/>
          </a:p>
        </p:txBody>
      </p:sp>
    </p:spTree>
    <p:extLst>
      <p:ext uri="{BB962C8B-B14F-4D97-AF65-F5344CB8AC3E}">
        <p14:creationId xmlns:p14="http://schemas.microsoft.com/office/powerpoint/2010/main" val="31850877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104</a:t>
            </a:fld>
            <a:endParaRPr lang="en-US" dirty="0"/>
          </a:p>
        </p:txBody>
      </p:sp>
    </p:spTree>
    <p:extLst>
      <p:ext uri="{BB962C8B-B14F-4D97-AF65-F5344CB8AC3E}">
        <p14:creationId xmlns:p14="http://schemas.microsoft.com/office/powerpoint/2010/main" val="55017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Early Renewal Discount for First-Year Members </a:t>
            </a:r>
          </a:p>
          <a:p>
            <a:r>
              <a:rPr lang="en-US" sz="1200" b="0" kern="1200" dirty="0">
                <a:solidFill>
                  <a:schemeClr val="tx1"/>
                </a:solidFill>
                <a:effectLst/>
                <a:latin typeface="+mn-lt"/>
                <a:ea typeface="+mn-ea"/>
                <a:cs typeface="+mn-cs"/>
              </a:rPr>
              <a:t>Over the past year, 0 members have used this discount to date. Previously,13 members used this discount in 2019. This program has not been used since.</a:t>
            </a:r>
          </a:p>
          <a:p>
            <a:r>
              <a:rPr lang="en-US" sz="1200" kern="1200" dirty="0">
                <a:solidFill>
                  <a:schemeClr val="tx1"/>
                </a:solidFill>
                <a:effectLst/>
                <a:latin typeface="+mn-lt"/>
                <a:ea typeface="+mn-ea"/>
                <a:cs typeface="+mn-cs"/>
              </a:rPr>
              <a:t>After you join ASPE for the first time, you can ensure continued membership benefits at a discount by renewing early. Any first-year member who renews by the end of the eighth month of their membership will receive a reduced dues amount of $170 for the second year, therefore saving $20 by renewing early. </a:t>
            </a:r>
          </a:p>
          <a:p>
            <a:r>
              <a:rPr lang="en-US" sz="1200" kern="1200" dirty="0">
                <a:solidFill>
                  <a:schemeClr val="tx1"/>
                </a:solidFill>
                <a:effectLst/>
                <a:latin typeface="+mn-lt"/>
                <a:ea typeface="+mn-ea"/>
                <a:cs typeface="+mn-cs"/>
              </a:rPr>
              <a:t>	Eligibility guidelines for this discount follow:</a:t>
            </a:r>
          </a:p>
          <a:p>
            <a:pPr lvl="0"/>
            <a:r>
              <a:rPr lang="en-US" sz="1200" kern="1200" dirty="0">
                <a:solidFill>
                  <a:schemeClr val="tx1"/>
                </a:solidFill>
                <a:effectLst/>
                <a:latin typeface="+mn-lt"/>
                <a:ea typeface="+mn-ea"/>
                <a:cs typeface="+mn-cs"/>
              </a:rPr>
              <a:t>Only 125 members per quarter can take advantage of this offer.</a:t>
            </a:r>
          </a:p>
          <a:p>
            <a:pPr lvl="0"/>
            <a:r>
              <a:rPr lang="en-US" sz="1200" kern="1200" dirty="0">
                <a:solidFill>
                  <a:schemeClr val="tx1"/>
                </a:solidFill>
                <a:effectLst/>
                <a:latin typeface="+mn-lt"/>
                <a:ea typeface="+mn-ea"/>
                <a:cs typeface="+mn-cs"/>
              </a:rPr>
              <a:t>Renewal must be done online at </a:t>
            </a:r>
            <a:r>
              <a:rPr lang="en-US" sz="1200" u="sng" kern="1200" dirty="0">
                <a:solidFill>
                  <a:schemeClr val="tx1"/>
                </a:solidFill>
                <a:effectLst/>
                <a:latin typeface="+mn-lt"/>
                <a:ea typeface="+mn-ea"/>
                <a:cs typeface="+mn-cs"/>
                <a:hlinkClick r:id="rId3"/>
              </a:rPr>
              <a:t>aspe.org/MembershipRenewal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Questions regarding this program should be directed to </a:t>
            </a:r>
            <a:r>
              <a:rPr lang="en-US" sz="1200" b="0" u="sng" kern="1200" dirty="0">
                <a:solidFill>
                  <a:srgbClr val="0070C0"/>
                </a:solidFill>
                <a:effectLst/>
                <a:latin typeface="+mn-lt"/>
                <a:ea typeface="+mn-ea"/>
                <a:cs typeface="+mn-cs"/>
              </a:rPr>
              <a:t>membership</a:t>
            </a:r>
            <a:r>
              <a:rPr lang="en-US" sz="1200" b="0" u="none" kern="1200" dirty="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a:t>
            </a:r>
            <a:r>
              <a:rPr lang="en-US" sz="1200" b="0"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aspe.org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12</a:t>
            </a:fld>
            <a:endParaRPr lang="en-US" dirty="0"/>
          </a:p>
        </p:txBody>
      </p:sp>
    </p:spTree>
    <p:extLst>
      <p:ext uri="{BB962C8B-B14F-4D97-AF65-F5344CB8AC3E}">
        <p14:creationId xmlns:p14="http://schemas.microsoft.com/office/powerpoint/2010/main" val="327537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Notes:  Society will host the Leadership Summit  which is all regional president meeting being held at one location. </a:t>
            </a:r>
          </a:p>
          <a:p>
            <a:endParaRPr lang="en-US" sz="1400" dirty="0"/>
          </a:p>
          <a:p>
            <a:r>
              <a:rPr lang="en-US" sz="1400" dirty="0"/>
              <a:t>The Westin is walking distance to the ASPE office.  Meeting will take place at the hotel.</a:t>
            </a:r>
          </a:p>
          <a:p>
            <a:endParaRPr lang="en-US" sz="1400" dirty="0"/>
          </a:p>
          <a:p>
            <a:r>
              <a:rPr lang="en-US" sz="1400" dirty="0"/>
              <a:t>We originally planned this meeting in 2021, but with COVID, we  had to moved the dates.</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14</a:t>
            </a:fld>
            <a:endParaRPr lang="en-US" dirty="0"/>
          </a:p>
        </p:txBody>
      </p:sp>
    </p:spTree>
    <p:extLst>
      <p:ext uri="{BB962C8B-B14F-4D97-AF65-F5344CB8AC3E}">
        <p14:creationId xmlns:p14="http://schemas.microsoft.com/office/powerpoint/2010/main" val="16845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37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3D7B-7827-6F1E-9D82-C58FCF3FC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439CF-108B-C816-87DD-26DD638E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5A915-9899-AB14-5EC2-32E9CE23972F}"/>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28C69B73-F393-487F-973B-85A892D71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322C4-3F12-1F8D-0D8F-A1BAD71C8757}"/>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42659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BDF9-2FC7-1961-75BB-EA88F9FD8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F9680-1E6D-C609-0305-A41DDD2B8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76D8A-8068-372A-7819-E12226BE2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3EB2F2-C44A-901A-B62C-1197DA3F5E08}"/>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6" name="Footer Placeholder 5">
            <a:extLst>
              <a:ext uri="{FF2B5EF4-FFF2-40B4-BE49-F238E27FC236}">
                <a16:creationId xmlns:a16="http://schemas.microsoft.com/office/drawing/2014/main" id="{CA8ED80E-AD05-F2A1-DC4C-E2038FF446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8FB8C-208B-3DC9-8CC0-7657E4BE8743}"/>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149946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C057-D1D6-CD62-2BD2-536210A04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3A439-95D2-B1A8-41AC-93391105D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B1B95-0978-CDC6-AAC3-D2759F92A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56943-62FD-14F3-9978-49FDF537E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E09DA-5628-129E-5FA1-9B3D33842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BB6C74-559F-F70D-8718-70740D028B76}"/>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8" name="Footer Placeholder 7">
            <a:extLst>
              <a:ext uri="{FF2B5EF4-FFF2-40B4-BE49-F238E27FC236}">
                <a16:creationId xmlns:a16="http://schemas.microsoft.com/office/drawing/2014/main" id="{BC71AC4C-099B-44FD-211D-7E42B3986E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BFCEFE-81A7-C80A-D46E-7E87C72890F5}"/>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337203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7261-7CE8-B4CF-8022-032A530B0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0ED6E2-1735-58C1-3173-85342AE11538}"/>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4" name="Footer Placeholder 3">
            <a:extLst>
              <a:ext uri="{FF2B5EF4-FFF2-40B4-BE49-F238E27FC236}">
                <a16:creationId xmlns:a16="http://schemas.microsoft.com/office/drawing/2014/main" id="{3A9BC2B0-14BA-CE0F-C9E5-1BF95F153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7ED75-ED30-77C4-2DF9-3E97AE99B3DB}"/>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414171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BE571-DB41-01DD-A7D0-9974AFD0BD5A}"/>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3" name="Footer Placeholder 2">
            <a:extLst>
              <a:ext uri="{FF2B5EF4-FFF2-40B4-BE49-F238E27FC236}">
                <a16:creationId xmlns:a16="http://schemas.microsoft.com/office/drawing/2014/main" id="{C862BAD1-F302-CA4A-6F97-1B16FBD07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36BC98-5E4E-5FE7-B2F8-CAD39E00A5C0}"/>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149103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3EF7-FC8D-B2F8-CC29-31AAAB85C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730284-2AF4-268C-0710-83405FD82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14117-55C5-C7EC-4B5E-46DD925C4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A2BB1-D8A1-EA36-7F42-541BCCD9C58C}"/>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6" name="Footer Placeholder 5">
            <a:extLst>
              <a:ext uri="{FF2B5EF4-FFF2-40B4-BE49-F238E27FC236}">
                <a16:creationId xmlns:a16="http://schemas.microsoft.com/office/drawing/2014/main" id="{F7BED517-BA20-B11E-9EDA-DF0821B07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6FC8F-88C9-E01E-D454-A8227C89FB53}"/>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2812575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2C39-B7F1-1517-038A-CAE253FE4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32BF1C-BC9D-CCBC-D4C4-34B7603C3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0DB179-94C4-F754-D093-EF31A5C97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90D76-6311-DEDE-5141-C2F989B95655}"/>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6" name="Footer Placeholder 5">
            <a:extLst>
              <a:ext uri="{FF2B5EF4-FFF2-40B4-BE49-F238E27FC236}">
                <a16:creationId xmlns:a16="http://schemas.microsoft.com/office/drawing/2014/main" id="{3BBF4A90-25CD-A15F-38E5-F72E3CB8D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44555-EB86-2973-1E22-9697BCF8CD47}"/>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2025369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B466-AEB7-DBD9-728E-362C98769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260F0-090A-F18E-7426-619461861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51D49-5D71-E5A6-0BB0-A6050B732207}"/>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76AFA94D-0088-9F30-2CF2-D03F6D2C5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B5E14-6323-4156-CFC9-BA66CA06EE08}"/>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244764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A431D-9D3B-5293-0CC1-2EAACB1A41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5A713-6368-DA87-1322-81B021D657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28242-4931-E398-8D63-0E3C9B77A985}"/>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D6790640-7AC6-3529-8C7F-431C0F9C4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BF39B-B602-F5EE-41F5-0EEBD2CB8C68}"/>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175763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4000">
                <a:solidFill>
                  <a:srgbClr val="009B1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9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lgn="l">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970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93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normAutofit/>
          </a:bodyPr>
          <a:lstStyle>
            <a:lvl1pPr>
              <a:defRPr sz="4000">
                <a:solidFill>
                  <a:srgbClr val="009B1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92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64694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7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BBB0-A0AD-C2D1-5B0A-C13C5A710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DFF14B-FF00-88B7-F986-3021F3A50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68A31-FA24-7514-6B7F-5E01B7B13688}"/>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7A4B96AC-DB48-76D6-7FE8-93F18578D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056A4-1B90-F055-2883-6D08B8376F82}"/>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414216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FF75-4792-4B20-EFF1-8E4D88389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1AD5C-614F-0C9B-EC0D-AE1EDC744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E590D-45DC-99A4-1E09-40C3D7FE5A84}"/>
              </a:ext>
            </a:extLst>
          </p:cNvPr>
          <p:cNvSpPr>
            <a:spLocks noGrp="1"/>
          </p:cNvSpPr>
          <p:nvPr>
            <p:ph type="dt" sz="half" idx="10"/>
          </p:nvPr>
        </p:nvSpPr>
        <p:spPr/>
        <p:txBody>
          <a:body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1C2BC22F-CD4B-AFB1-3D75-CD6F0CBE1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CD9EE-9B3B-1858-166D-1A3D75046D1F}"/>
              </a:ext>
            </a:extLst>
          </p:cNvPr>
          <p:cNvSpPr>
            <a:spLocks noGrp="1"/>
          </p:cNvSpPr>
          <p:nvPr>
            <p:ph type="sldNum" sz="quarter" idx="12"/>
          </p:nvPr>
        </p:nvSpPr>
        <p:spPr/>
        <p:txBody>
          <a:bodyPr/>
          <a:lstStyle/>
          <a:p>
            <a:fld id="{A0FFB2C5-1825-054B-88E6-865CDFF893BE}" type="slidenum">
              <a:rPr lang="en-US" smtClean="0"/>
              <a:t>‹#›</a:t>
            </a:fld>
            <a:endParaRPr lang="en-US"/>
          </a:p>
        </p:txBody>
      </p:sp>
    </p:spTree>
    <p:extLst>
      <p:ext uri="{BB962C8B-B14F-4D97-AF65-F5344CB8AC3E}">
        <p14:creationId xmlns:p14="http://schemas.microsoft.com/office/powerpoint/2010/main" val="191206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3CDEEE-BD06-A847-A23E-75F4F4293B64}"/>
              </a:ext>
            </a:extLst>
          </p:cNvPr>
          <p:cNvSpPr txBox="1"/>
          <p:nvPr userDrawn="1"/>
        </p:nvSpPr>
        <p:spPr>
          <a:xfrm>
            <a:off x="0" y="6208888"/>
            <a:ext cx="12192000" cy="338554"/>
          </a:xfrm>
          <a:prstGeom prst="rect">
            <a:avLst/>
          </a:prstGeom>
          <a:noFill/>
        </p:spPr>
        <p:txBody>
          <a:bodyPr wrap="square" rtlCol="0">
            <a:spAutoFit/>
          </a:bodyPr>
          <a:lstStyle/>
          <a:p>
            <a:pPr algn="ctr"/>
            <a:r>
              <a:rPr lang="en-US" sz="1600" b="0" i="0" dirty="0">
                <a:solidFill>
                  <a:schemeClr val="bg1">
                    <a:lumMod val="65000"/>
                  </a:schemeClr>
                </a:solidFill>
                <a:latin typeface="Avenir Medium" panose="02000503020000020003" pitchFamily="2" charset="0"/>
              </a:rPr>
              <a:t>THE AUTHORITY IN PLUMBING SYSTEM DESIGN AND ENGINEERING</a:t>
            </a:r>
          </a:p>
        </p:txBody>
      </p:sp>
      <p:pic>
        <p:nvPicPr>
          <p:cNvPr id="12" name="Picture 11">
            <a:extLst>
              <a:ext uri="{FF2B5EF4-FFF2-40B4-BE49-F238E27FC236}">
                <a16:creationId xmlns:a16="http://schemas.microsoft.com/office/drawing/2014/main" id="{B49C507F-2775-A040-B75E-084EEA6CD45D}"/>
              </a:ext>
            </a:extLst>
          </p:cNvPr>
          <p:cNvPicPr>
            <a:picLocks noChangeAspect="1"/>
          </p:cNvPicPr>
          <p:nvPr userDrawn="1"/>
        </p:nvPicPr>
        <p:blipFill>
          <a:blip r:embed="rId9">
            <a:alphaModFix amt="14000"/>
          </a:blip>
          <a:stretch>
            <a:fillRect/>
          </a:stretch>
        </p:blipFill>
        <p:spPr>
          <a:xfrm>
            <a:off x="6564489" y="-636412"/>
            <a:ext cx="8229600" cy="6845300"/>
          </a:xfrm>
          <a:prstGeom prst="rect">
            <a:avLst/>
          </a:prstGeom>
        </p:spPr>
      </p:pic>
      <p:sp>
        <p:nvSpPr>
          <p:cNvPr id="7" name="Title Placeholder 6">
            <a:extLst>
              <a:ext uri="{FF2B5EF4-FFF2-40B4-BE49-F238E27FC236}">
                <a16:creationId xmlns:a16="http://schemas.microsoft.com/office/drawing/2014/main" id="{D127067B-F749-984F-AE14-6742322FB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897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F87C7F1-DE38-F748-AF39-A9693E426A91}"/>
              </a:ext>
            </a:extLst>
          </p:cNvPr>
          <p:cNvPicPr>
            <a:picLocks noChangeAspect="1"/>
          </p:cNvPicPr>
          <p:nvPr userDrawn="1"/>
        </p:nvPicPr>
        <p:blipFill>
          <a:blip r:embed="rId10">
            <a:alphaModFix amt="80000"/>
          </a:blip>
          <a:stretch>
            <a:fillRect/>
          </a:stretch>
        </p:blipFill>
        <p:spPr>
          <a:xfrm>
            <a:off x="178365" y="6050315"/>
            <a:ext cx="1569840" cy="614010"/>
          </a:xfrm>
          <a:prstGeom prst="rect">
            <a:avLst/>
          </a:prstGeom>
        </p:spPr>
      </p:pic>
    </p:spTree>
    <p:extLst>
      <p:ext uri="{BB962C8B-B14F-4D97-AF65-F5344CB8AC3E}">
        <p14:creationId xmlns:p14="http://schemas.microsoft.com/office/powerpoint/2010/main" val="68494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9B5CF-17A6-B835-741A-2BFFB542B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F11E27-5544-97A4-5972-600A0BD60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B7B71-51C3-844A-A65E-2456067C5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7EC3-9BE0-4E43-85D8-98DF9882D108}" type="datetimeFigureOut">
              <a:rPr lang="en-US" smtClean="0"/>
              <a:t>6/1/22</a:t>
            </a:fld>
            <a:endParaRPr lang="en-US"/>
          </a:p>
        </p:txBody>
      </p:sp>
      <p:sp>
        <p:nvSpPr>
          <p:cNvPr id="5" name="Footer Placeholder 4">
            <a:extLst>
              <a:ext uri="{FF2B5EF4-FFF2-40B4-BE49-F238E27FC236}">
                <a16:creationId xmlns:a16="http://schemas.microsoft.com/office/drawing/2014/main" id="{E28084E6-1C87-3BC9-473C-3247E2A6D6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7F7674-B391-C990-3479-B2415D8A0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FB2C5-1825-054B-88E6-865CDFF893BE}" type="slidenum">
              <a:rPr lang="en-US" smtClean="0"/>
              <a:t>‹#›</a:t>
            </a:fld>
            <a:endParaRPr lang="en-US"/>
          </a:p>
        </p:txBody>
      </p:sp>
    </p:spTree>
    <p:extLst>
      <p:ext uri="{BB962C8B-B14F-4D97-AF65-F5344CB8AC3E}">
        <p14:creationId xmlns:p14="http://schemas.microsoft.com/office/powerpoint/2010/main" val="176660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pe.org/membership-global-community/join/member-renew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3" Type="http://schemas.openxmlformats.org/officeDocument/2006/relationships/diagramLayout" Target="../diagrams/layout1.xml"/><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jpg"/><Relationship Id="rId2" Type="http://schemas.openxmlformats.org/officeDocument/2006/relationships/diagramData" Target="../diagrams/data1.xml"/><Relationship Id="rId16" Type="http://schemas.openxmlformats.org/officeDocument/2006/relationships/image" Target="../media/image26.jp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21.jpg"/><Relationship Id="rId5" Type="http://schemas.openxmlformats.org/officeDocument/2006/relationships/diagramColors" Target="../diagrams/colors1.xml"/><Relationship Id="rId15" Type="http://schemas.openxmlformats.org/officeDocument/2006/relationships/image" Target="../media/image25.jpg"/><Relationship Id="rId10" Type="http://schemas.openxmlformats.org/officeDocument/2006/relationships/image" Target="../media/image20.jpg"/><Relationship Id="rId4" Type="http://schemas.openxmlformats.org/officeDocument/2006/relationships/diagramQuickStyle" Target="../diagrams/quickStyle1.xml"/><Relationship Id="rId9" Type="http://schemas.openxmlformats.org/officeDocument/2006/relationships/image" Target="../media/image19.jpg"/><Relationship Id="rId14" Type="http://schemas.openxmlformats.org/officeDocument/2006/relationships/image" Target="../media/image2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44.xml.rels><?xml version="1.0" encoding="UTF-8" standalone="yes"?>
<Relationships xmlns="http://schemas.openxmlformats.org/package/2006/relationships"><Relationship Id="rId8" Type="http://schemas.openxmlformats.org/officeDocument/2006/relationships/hyperlink" Target="https://www.aspe.org/eastern-michigan/" TargetMode="External"/><Relationship Id="rId13" Type="http://schemas.openxmlformats.org/officeDocument/2006/relationships/hyperlink" Target="https://www.aspesf.org/about" TargetMode="External"/><Relationship Id="rId18" Type="http://schemas.openxmlformats.org/officeDocument/2006/relationships/hyperlink" Target="https://kc-aspe.org/index.php" TargetMode="External"/><Relationship Id="rId3" Type="http://schemas.openxmlformats.org/officeDocument/2006/relationships/hyperlink" Target="https://baltimoreaspe.com/" TargetMode="External"/><Relationship Id="rId7" Type="http://schemas.openxmlformats.org/officeDocument/2006/relationships/hyperlink" Target="https://indyaspe.org/" TargetMode="External"/><Relationship Id="rId12" Type="http://schemas.openxmlformats.org/officeDocument/2006/relationships/hyperlink" Target="https://wcf-aspe.com/" TargetMode="External"/><Relationship Id="rId17" Type="http://schemas.openxmlformats.org/officeDocument/2006/relationships/hyperlink" Target="https://aspehouston.com/" TargetMode="External"/><Relationship Id="rId2" Type="http://schemas.openxmlformats.org/officeDocument/2006/relationships/notesSlide" Target="../notesSlides/notesSlide31.xml"/><Relationship Id="rId16" Type="http://schemas.openxmlformats.org/officeDocument/2006/relationships/hyperlink" Target="https://dfwaspe.org/" TargetMode="External"/><Relationship Id="rId20" Type="http://schemas.openxmlformats.org/officeDocument/2006/relationships/hyperlink" Target="https://sites.google.com/site/aspeomahachapter/home" TargetMode="External"/><Relationship Id="rId1" Type="http://schemas.openxmlformats.org/officeDocument/2006/relationships/slideLayout" Target="../slideLayouts/slideLayout6.xml"/><Relationship Id="rId6" Type="http://schemas.openxmlformats.org/officeDocument/2006/relationships/hyperlink" Target="https://aspedc.org/" TargetMode="External"/><Relationship Id="rId11" Type="http://schemas.openxmlformats.org/officeDocument/2006/relationships/hyperlink" Target="https://aspemiami.com/" TargetMode="External"/><Relationship Id="rId5" Type="http://schemas.openxmlformats.org/officeDocument/2006/relationships/hyperlink" Target="https://montrealaspe.org/" TargetMode="External"/><Relationship Id="rId15" Type="http://schemas.openxmlformats.org/officeDocument/2006/relationships/hyperlink" Target="https://centraltexasaspe.org/" TargetMode="External"/><Relationship Id="rId10" Type="http://schemas.openxmlformats.org/officeDocument/2006/relationships/hyperlink" Target="https://cf-aspe.com/" TargetMode="External"/><Relationship Id="rId19" Type="http://schemas.openxmlformats.org/officeDocument/2006/relationships/hyperlink" Target="https://aspe-ok.org/" TargetMode="External"/><Relationship Id="rId4" Type="http://schemas.openxmlformats.org/officeDocument/2006/relationships/hyperlink" Target="https://hamptonroadsaspe.org/" TargetMode="External"/><Relationship Id="rId9" Type="http://schemas.openxmlformats.org/officeDocument/2006/relationships/hyperlink" Target="https://aspe-atl.com/" TargetMode="External"/><Relationship Id="rId14" Type="http://schemas.openxmlformats.org/officeDocument/2006/relationships/hyperlink" Target="https://aspe-ar.org/index.ph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education.aspe.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aspe.org/membership-global-community/membership/membership-faqs/" TargetMode="External"/><Relationship Id="rId3" Type="http://schemas.openxmlformats.org/officeDocument/2006/relationships/hyperlink" Target="https://www.aspe.org/membership-global-community/join/" TargetMode="External"/><Relationship Id="rId7" Type="http://schemas.openxmlformats.org/officeDocument/2006/relationships/hyperlink" Target="https://www.aspe.org/pip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aspe.org/education-credentialing/aboutceuprovider/" TargetMode="External"/><Relationship Id="rId5" Type="http://schemas.openxmlformats.org/officeDocument/2006/relationships/hyperlink" Target="https://www.aspe.org/medgas/" TargetMode="External"/><Relationship Id="rId4" Type="http://schemas.openxmlformats.org/officeDocument/2006/relationships/hyperlink" Target="https://www.aspe.org/aspe-merchandise/"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ducation.aspe.org/" TargetMode="External"/><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www.aspe.org/education-credentialing/cpdt/" TargetMode="External"/><Relationship Id="rId4" Type="http://schemas.openxmlformats.org/officeDocument/2006/relationships/hyperlink" Target="https://www.aspe.org/education-credentialing/cpd/"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aspe.org/pipelin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mailto:ralbrecht@aspe.org" TargetMode="External"/><Relationship Id="rId4" Type="http://schemas.openxmlformats.org/officeDocument/2006/relationships/hyperlink" Target="mailto:gpienta@aspe.org"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mailto:nsaucedo@aspe.org" TargetMode="External"/><Relationship Id="rId3" Type="http://schemas.openxmlformats.org/officeDocument/2006/relationships/hyperlink" Target="file:///Volumes/SharesNew/WShare/Public%20Relations/How%20To%20Documents/How%20to%20WOA/How_to_WOA%20Update/How_to_WOA_2022.pdf" TargetMode="External"/><Relationship Id="rId7" Type="http://schemas.openxmlformats.org/officeDocument/2006/relationships/hyperlink" Target="file:///Volumes/SharesNew/WShare/Public%20Relations/Value%20of%20ASPE/TheValueofASPE_2022.ppt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expo.aspe.org/" TargetMode="External"/><Relationship Id="rId5" Type="http://schemas.openxmlformats.org/officeDocument/2006/relationships/hyperlink" Target="https://www.aspe.org/membership-global-community/membership/chapter-officers/" TargetMode="External"/><Relationship Id="rId4" Type="http://schemas.openxmlformats.org/officeDocument/2006/relationships/hyperlink" Target="http://aspe.org/" TargetMode="External"/><Relationship Id="rId9" Type="http://schemas.openxmlformats.org/officeDocument/2006/relationships/hyperlink" Target="http://linkedin.com/showcase/women-of-aspe"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expo.aspe.org/"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9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expo.aspe.org/"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94.xml.rels><?xml version="1.0" encoding="UTF-8" standalone="yes"?>
<Relationships xmlns="http://schemas.openxmlformats.org/package/2006/relationships"><Relationship Id="rId3" Type="http://schemas.openxmlformats.org/officeDocument/2006/relationships/hyperlink" Target="https://s23.a2zinc.net/Clients/TaffyEvents/ASPE2022/public/exhibitors.asp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9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98.xml.rels><?xml version="1.0" encoding="UTF-8" standalone="yes"?>
<Relationships xmlns="http://schemas.openxmlformats.org/package/2006/relationships"><Relationship Id="rId3" Type="http://schemas.openxmlformats.org/officeDocument/2006/relationships/hyperlink" Target="https://expo.aspe.org/"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7AC9-3825-4E47-9859-8D7085130130}"/>
              </a:ext>
            </a:extLst>
          </p:cNvPr>
          <p:cNvSpPr>
            <a:spLocks noGrp="1"/>
          </p:cNvSpPr>
          <p:nvPr>
            <p:ph type="ctrTitle"/>
          </p:nvPr>
        </p:nvSpPr>
        <p:spPr>
          <a:xfrm>
            <a:off x="694944" y="1122363"/>
            <a:ext cx="10814304" cy="2387600"/>
          </a:xfrm>
        </p:spPr>
        <p:txBody>
          <a:bodyPr/>
          <a:lstStyle/>
          <a:p>
            <a:r>
              <a:rPr lang="en-US" sz="4000" dirty="0">
                <a:solidFill>
                  <a:schemeClr val="bg1"/>
                </a:solidFill>
              </a:rPr>
              <a:t>American Society of Plumbing Engineers</a:t>
            </a:r>
            <a:br>
              <a:rPr lang="en-US" sz="4000" dirty="0"/>
            </a:br>
            <a:br>
              <a:rPr lang="en-US" dirty="0"/>
            </a:br>
            <a:r>
              <a:rPr lang="en-US" b="1" dirty="0"/>
              <a:t>2022 Region Meetings</a:t>
            </a:r>
          </a:p>
        </p:txBody>
      </p:sp>
      <p:sp>
        <p:nvSpPr>
          <p:cNvPr id="3" name="Subtitle 2">
            <a:extLst>
              <a:ext uri="{FF2B5EF4-FFF2-40B4-BE49-F238E27FC236}">
                <a16:creationId xmlns:a16="http://schemas.microsoft.com/office/drawing/2014/main" id="{EE89CF63-E70E-A642-B0EC-71726072F203}"/>
              </a:ext>
            </a:extLst>
          </p:cNvPr>
          <p:cNvSpPr>
            <a:spLocks noGrp="1"/>
          </p:cNvSpPr>
          <p:nvPr>
            <p:ph type="subTitle" idx="1"/>
          </p:nvPr>
        </p:nvSpPr>
        <p:spPr>
          <a:xfrm>
            <a:off x="524256" y="3509963"/>
            <a:ext cx="11131296" cy="2135187"/>
          </a:xfrm>
        </p:spPr>
        <p:txBody>
          <a:bodyPr/>
          <a:lstStyle/>
          <a:p>
            <a:r>
              <a:rPr lang="en-US" b="0" dirty="0">
                <a:solidFill>
                  <a:srgbClr val="009B16"/>
                </a:solidFill>
                <a:latin typeface="Avenir Book" panose="02000503020000020003" pitchFamily="2" charset="0"/>
              </a:rPr>
              <a:t>Updates for Chapter Leaders from the Society’s Board of Directors and Staff</a:t>
            </a:r>
          </a:p>
        </p:txBody>
      </p:sp>
    </p:spTree>
    <p:extLst>
      <p:ext uri="{BB962C8B-B14F-4D97-AF65-F5344CB8AC3E}">
        <p14:creationId xmlns:p14="http://schemas.microsoft.com/office/powerpoint/2010/main" val="6114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9086" y="267246"/>
            <a:ext cx="10504714" cy="1473835"/>
          </a:xfrm>
        </p:spPr>
        <p:txBody>
          <a:bodyPr>
            <a:normAutofit/>
          </a:bodyPr>
          <a:lstStyle/>
          <a:p>
            <a:pPr algn="ctr"/>
            <a:r>
              <a:rPr lang="en-US" sz="4000" b="1" dirty="0">
                <a:solidFill>
                  <a:srgbClr val="009B16"/>
                </a:solidFill>
              </a:rPr>
              <a:t>Multi-Year Membership Renewal</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866900"/>
            <a:ext cx="10606088" cy="3436338"/>
          </a:xfrm>
        </p:spPr>
        <p:txBody>
          <a:bodyPr>
            <a:normAutofit/>
          </a:bodyPr>
          <a:lstStyle/>
          <a:p>
            <a:pPr>
              <a:spcBef>
                <a:spcPts val="1600"/>
              </a:spcBef>
            </a:pPr>
            <a:r>
              <a:rPr lang="en-US" sz="2400" dirty="0">
                <a:latin typeface="Avenir Light" panose="020B0402020203020204" pitchFamily="34" charset="77"/>
                <a:ea typeface="Calibri" charset="0"/>
                <a:cs typeface="Calibri" charset="0"/>
              </a:rPr>
              <a:t>Program is available to new and current members.</a:t>
            </a:r>
          </a:p>
          <a:p>
            <a:pPr>
              <a:spcBef>
                <a:spcPts val="1600"/>
              </a:spcBef>
            </a:pPr>
            <a:r>
              <a:rPr lang="en-US" sz="2400" dirty="0">
                <a:latin typeface="Avenir Light" panose="020B0402020203020204" pitchFamily="34" charset="77"/>
                <a:ea typeface="Calibri" charset="0"/>
                <a:cs typeface="Calibri" charset="0"/>
              </a:rPr>
              <a:t>Renew for two years to receive 5% off dues payment and pay $361.</a:t>
            </a:r>
          </a:p>
          <a:p>
            <a:pPr>
              <a:spcBef>
                <a:spcPts val="1600"/>
              </a:spcBef>
            </a:pPr>
            <a:r>
              <a:rPr lang="en-US" sz="2400" dirty="0">
                <a:latin typeface="Avenir Light" panose="020B0402020203020204" pitchFamily="34" charset="77"/>
                <a:ea typeface="Calibri" charset="0"/>
                <a:cs typeface="Calibri" charset="0"/>
              </a:rPr>
              <a:t>Renew for three years to receive 10% off dues payment and pay $513.</a:t>
            </a:r>
          </a:p>
          <a:p>
            <a:pPr>
              <a:spcBef>
                <a:spcPts val="1600"/>
              </a:spcBef>
            </a:pPr>
            <a:r>
              <a:rPr lang="en-US" sz="2400" dirty="0">
                <a:latin typeface="Avenir Light" panose="020B0402020203020204" pitchFamily="34" charset="77"/>
                <a:ea typeface="Calibri" charset="0"/>
                <a:cs typeface="Calibri" charset="0"/>
              </a:rPr>
              <a:t>To date, 401 members are taking advantage of this initiative.</a:t>
            </a:r>
          </a:p>
        </p:txBody>
      </p:sp>
    </p:spTree>
    <p:extLst>
      <p:ext uri="{BB962C8B-B14F-4D97-AF65-F5344CB8AC3E}">
        <p14:creationId xmlns:p14="http://schemas.microsoft.com/office/powerpoint/2010/main" val="22593529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E662-3450-AE44-B4CE-1B58A7C8B9E1}"/>
              </a:ext>
            </a:extLst>
          </p:cNvPr>
          <p:cNvSpPr>
            <a:spLocks noGrp="1"/>
          </p:cNvSpPr>
          <p:nvPr>
            <p:ph type="title"/>
          </p:nvPr>
        </p:nvSpPr>
        <p:spPr>
          <a:xfrm>
            <a:off x="1028699" y="663889"/>
            <a:ext cx="10134601" cy="712237"/>
          </a:xfrm>
        </p:spPr>
        <p:txBody>
          <a:bodyPr>
            <a:normAutofit/>
          </a:bodyPr>
          <a:lstStyle/>
          <a:p>
            <a:pPr algn="ctr"/>
            <a:r>
              <a:rPr lang="en-US" sz="4000" dirty="0">
                <a:solidFill>
                  <a:srgbClr val="009B16"/>
                </a:solidFill>
              </a:rPr>
              <a:t>Symposium / Convention &amp; Expo</a:t>
            </a:r>
          </a:p>
        </p:txBody>
      </p:sp>
      <p:sp>
        <p:nvSpPr>
          <p:cNvPr id="3" name="Content Placeholder 2">
            <a:extLst>
              <a:ext uri="{FF2B5EF4-FFF2-40B4-BE49-F238E27FC236}">
                <a16:creationId xmlns:a16="http://schemas.microsoft.com/office/drawing/2014/main" id="{4253F9B2-4D11-234F-872F-094BC650622F}"/>
              </a:ext>
            </a:extLst>
          </p:cNvPr>
          <p:cNvSpPr>
            <a:spLocks noGrp="1"/>
          </p:cNvSpPr>
          <p:nvPr>
            <p:ph idx="1"/>
          </p:nvPr>
        </p:nvSpPr>
        <p:spPr>
          <a:xfrm>
            <a:off x="952500" y="2129150"/>
            <a:ext cx="10401300" cy="4155496"/>
          </a:xfrm>
        </p:spPr>
        <p:txBody>
          <a:bodyPr>
            <a:normAutofit/>
          </a:bodyPr>
          <a:lstStyle/>
          <a:p>
            <a:pPr marL="0" indent="0">
              <a:spcBef>
                <a:spcPts val="1600"/>
              </a:spcBef>
              <a:buNone/>
            </a:pPr>
            <a:r>
              <a:rPr lang="en-US" b="1" dirty="0">
                <a:solidFill>
                  <a:schemeClr val="accent4">
                    <a:lumMod val="60000"/>
                    <a:lumOff val="40000"/>
                  </a:schemeClr>
                </a:solidFill>
                <a:latin typeface="Avenir Heavy" panose="02000503020000020003" pitchFamily="2" charset="0"/>
              </a:rPr>
              <a:t>2023 Technical Symposium  </a:t>
            </a:r>
            <a:r>
              <a:rPr lang="en-US" sz="2000" dirty="0">
                <a:latin typeface="Avenir Light" panose="020B0402020203020204" pitchFamily="34" charset="77"/>
              </a:rPr>
              <a:t>Bellevue, WA | September 28 - October 1</a:t>
            </a:r>
          </a:p>
          <a:p>
            <a:pPr marL="0" indent="0">
              <a:spcBef>
                <a:spcPts val="1600"/>
              </a:spcBef>
              <a:buNone/>
            </a:pPr>
            <a:r>
              <a:rPr lang="en-US" b="1" dirty="0">
                <a:solidFill>
                  <a:srgbClr val="1C6FA9"/>
                </a:solidFill>
                <a:latin typeface="Avenir Heavy" panose="02000503020000020003" pitchFamily="2" charset="0"/>
              </a:rPr>
              <a:t>2024 Convention &amp; Expo </a:t>
            </a:r>
            <a:r>
              <a:rPr lang="en-US" b="1" dirty="0">
                <a:solidFill>
                  <a:srgbClr val="1C6FA9"/>
                </a:solidFill>
                <a:latin typeface="Avenir Light" panose="020B0402020203020204" pitchFamily="34" charset="77"/>
              </a:rPr>
              <a:t> </a:t>
            </a:r>
            <a:r>
              <a:rPr lang="en-US" sz="2000" dirty="0">
                <a:latin typeface="Avenir Light" panose="020B0402020203020204" pitchFamily="34" charset="77"/>
              </a:rPr>
              <a:t>Columbus, OH | October 18-23</a:t>
            </a:r>
          </a:p>
          <a:p>
            <a:pPr marL="0" indent="0">
              <a:spcBef>
                <a:spcPts val="1600"/>
              </a:spcBef>
              <a:buNone/>
            </a:pPr>
            <a:r>
              <a:rPr lang="en-US" b="1" dirty="0">
                <a:solidFill>
                  <a:schemeClr val="accent4">
                    <a:lumMod val="60000"/>
                    <a:lumOff val="40000"/>
                  </a:schemeClr>
                </a:solidFill>
                <a:latin typeface="Avenir Heavy" panose="02000503020000020003" pitchFamily="2" charset="0"/>
              </a:rPr>
              <a:t>2025 Technical Symposium  </a:t>
            </a:r>
            <a:r>
              <a:rPr lang="en-US" sz="2000" dirty="0">
                <a:latin typeface="Avenir Light" panose="020B0402020203020204" pitchFamily="34" charset="77"/>
              </a:rPr>
              <a:t>Orlando, FL | September 25-28</a:t>
            </a:r>
          </a:p>
          <a:p>
            <a:pPr marL="0" indent="0">
              <a:spcBef>
                <a:spcPts val="1600"/>
              </a:spcBef>
              <a:buNone/>
            </a:pPr>
            <a:r>
              <a:rPr lang="en-US" b="1" dirty="0">
                <a:solidFill>
                  <a:srgbClr val="1C6FA9"/>
                </a:solidFill>
                <a:latin typeface="Avenir Heavy" panose="02000503020000020003" pitchFamily="2" charset="0"/>
              </a:rPr>
              <a:t>2026 Convention &amp; Expo  </a:t>
            </a:r>
            <a:r>
              <a:rPr lang="en-US" b="1" dirty="0">
                <a:solidFill>
                  <a:srgbClr val="1C6FA9"/>
                </a:solidFill>
                <a:latin typeface="Avenir Light" panose="020B0402020203020204" pitchFamily="34" charset="77"/>
              </a:rPr>
              <a:t> </a:t>
            </a:r>
            <a:r>
              <a:rPr lang="en-US" sz="2000" b="1" dirty="0">
                <a:latin typeface="Avenir Light" panose="020B0402020203020204" pitchFamily="34" charset="77"/>
              </a:rPr>
              <a:t>TBD</a:t>
            </a:r>
            <a:endParaRPr lang="en-US" sz="2000" dirty="0">
              <a:latin typeface="Avenir Light" panose="020B0402020203020204" pitchFamily="34" charset="77"/>
            </a:endParaRPr>
          </a:p>
        </p:txBody>
      </p:sp>
    </p:spTree>
    <p:extLst>
      <p:ext uri="{BB962C8B-B14F-4D97-AF65-F5344CB8AC3E}">
        <p14:creationId xmlns:p14="http://schemas.microsoft.com/office/powerpoint/2010/main" val="1378776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28841" y="2672867"/>
            <a:ext cx="10044679" cy="998145"/>
          </a:xfrm>
        </p:spPr>
        <p:txBody>
          <a:bodyPr>
            <a:normAutofit/>
          </a:bodyPr>
          <a:lstStyle/>
          <a:p>
            <a:pPr algn="l"/>
            <a:r>
              <a:rPr lang="en-US" sz="5400" dirty="0">
                <a:solidFill>
                  <a:srgbClr val="1C6FA9"/>
                </a:solidFill>
              </a:rPr>
              <a:t>Affiliate Relations</a:t>
            </a:r>
          </a:p>
        </p:txBody>
      </p:sp>
      <p:pic>
        <p:nvPicPr>
          <p:cNvPr id="4" name="Picture 3" descr="Logo&#10;&#10;Description automatically generated with medium confidence">
            <a:extLst>
              <a:ext uri="{FF2B5EF4-FFF2-40B4-BE49-F238E27FC236}">
                <a16:creationId xmlns:a16="http://schemas.microsoft.com/office/drawing/2014/main" id="{434D9AD3-2FA6-3E49-A6A4-20C9D7A57C62}"/>
              </a:ext>
            </a:extLst>
          </p:cNvPr>
          <p:cNvPicPr>
            <a:picLocks noChangeAspect="1"/>
          </p:cNvPicPr>
          <p:nvPr/>
        </p:nvPicPr>
        <p:blipFill>
          <a:blip r:embed="rId2"/>
          <a:stretch>
            <a:fillRect/>
          </a:stretch>
        </p:blipFill>
        <p:spPr>
          <a:xfrm>
            <a:off x="7990114" y="598628"/>
            <a:ext cx="3418114" cy="3723303"/>
          </a:xfrm>
          <a:prstGeom prst="rect">
            <a:avLst/>
          </a:prstGeom>
        </p:spPr>
      </p:pic>
    </p:spTree>
    <p:extLst>
      <p:ext uri="{BB962C8B-B14F-4D97-AF65-F5344CB8AC3E}">
        <p14:creationId xmlns:p14="http://schemas.microsoft.com/office/powerpoint/2010/main" val="6620775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00515"/>
            <a:ext cx="10401300"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635620" y="1720159"/>
            <a:ext cx="10718180" cy="4139571"/>
          </a:xfrm>
        </p:spPr>
        <p:txBody>
          <a:bodyPr>
            <a:normAutofit/>
          </a:bodyPr>
          <a:lstStyle/>
          <a:p>
            <a:pPr marL="0" lvl="0" indent="0">
              <a:spcBef>
                <a:spcPts val="0"/>
              </a:spcBef>
              <a:buNone/>
              <a:defRPr/>
            </a:pPr>
            <a:r>
              <a:rPr lang="en-US" sz="2400" dirty="0">
                <a:solidFill>
                  <a:srgbClr val="1C6FA9"/>
                </a:solidFill>
                <a:latin typeface="Avenir Book" panose="02000503020000020003" pitchFamily="2" charset="0"/>
                <a:ea typeface="Calibri" charset="0"/>
                <a:cs typeface="Calibri" charset="0"/>
              </a:rPr>
              <a:t>Affiliate Sponsor Program:</a:t>
            </a:r>
          </a:p>
          <a:p>
            <a:pPr>
              <a:lnSpc>
                <a:spcPct val="140000"/>
              </a:lnSpc>
              <a:spcBef>
                <a:spcPts val="0"/>
              </a:spcBef>
            </a:pPr>
            <a:r>
              <a:rPr lang="en-US" sz="2000" dirty="0">
                <a:latin typeface="Avenir Book" panose="02000503020000020003" pitchFamily="2" charset="0"/>
                <a:ea typeface="Calibri" charset="0"/>
                <a:cs typeface="Calibri" charset="0"/>
              </a:rPr>
              <a:t>Continues to be an integral part of our Affiliate Program.</a:t>
            </a:r>
          </a:p>
          <a:p>
            <a:pPr>
              <a:lnSpc>
                <a:spcPct val="140000"/>
              </a:lnSpc>
              <a:spcBef>
                <a:spcPts val="0"/>
              </a:spcBef>
            </a:pPr>
            <a:r>
              <a:rPr lang="en-US" sz="2000" dirty="0">
                <a:latin typeface="Avenir Book" panose="02000503020000020003" pitchFamily="2" charset="0"/>
                <a:ea typeface="Calibri" charset="0"/>
                <a:cs typeface="Calibri" charset="0"/>
              </a:rPr>
              <a:t>Staff continues to add to the benefits of being an Affiliate Sponsor.</a:t>
            </a:r>
          </a:p>
          <a:p>
            <a:pPr lvl="1">
              <a:lnSpc>
                <a:spcPct val="140000"/>
              </a:lnSpc>
              <a:spcBef>
                <a:spcPts val="0"/>
              </a:spcBef>
              <a:buFont typeface="Courier New" panose="02070309020205020404" pitchFamily="49" charset="0"/>
              <a:buChar char="o"/>
            </a:pPr>
            <a:r>
              <a:rPr lang="en-US" sz="2000" dirty="0">
                <a:latin typeface="Avenir Book" panose="02000503020000020003" pitchFamily="2" charset="0"/>
                <a:ea typeface="Calibri" charset="0"/>
                <a:cs typeface="Calibri" charset="0"/>
              </a:rPr>
              <a:t>Sponsor profiles on aspe.org allow for additional information about our supporters, including video and social media links.</a:t>
            </a:r>
          </a:p>
          <a:p>
            <a:pPr>
              <a:lnSpc>
                <a:spcPct val="140000"/>
              </a:lnSpc>
              <a:spcBef>
                <a:spcPts val="0"/>
              </a:spcBef>
            </a:pPr>
            <a:r>
              <a:rPr lang="en-US" sz="2000" dirty="0">
                <a:solidFill>
                  <a:srgbClr val="C00000"/>
                </a:solidFill>
                <a:latin typeface="Avenir Book" panose="02000503020000020003" pitchFamily="2" charset="0"/>
                <a:ea typeface="Calibri" charset="0"/>
                <a:cs typeface="Calibri" charset="0"/>
              </a:rPr>
              <a:t>Delta Commercial </a:t>
            </a:r>
            <a:r>
              <a:rPr lang="en-US" sz="2000" dirty="0">
                <a:latin typeface="Avenir Book" panose="02000503020000020003" pitchFamily="2" charset="0"/>
                <a:ea typeface="Calibri" charset="0"/>
                <a:cs typeface="Calibri" charset="0"/>
              </a:rPr>
              <a:t>continues to be the Exclusive Sponsor for the Women of ASPE.</a:t>
            </a:r>
          </a:p>
          <a:p>
            <a:pPr>
              <a:lnSpc>
                <a:spcPct val="140000"/>
              </a:lnSpc>
              <a:spcBef>
                <a:spcPts val="0"/>
              </a:spcBef>
            </a:pPr>
            <a:r>
              <a:rPr lang="en-US" sz="2000" dirty="0">
                <a:solidFill>
                  <a:srgbClr val="1C6FA9"/>
                </a:solidFill>
                <a:latin typeface="Avenir Book" panose="02000503020000020003" pitchFamily="2" charset="0"/>
                <a:ea typeface="Calibri" charset="0"/>
                <a:cs typeface="Calibri" charset="0"/>
              </a:rPr>
              <a:t>Zurn</a:t>
            </a:r>
            <a:r>
              <a:rPr lang="en-US" sz="2000" dirty="0">
                <a:latin typeface="Avenir Book" panose="02000503020000020003" pitchFamily="2" charset="0"/>
                <a:ea typeface="Calibri" charset="0"/>
                <a:cs typeface="Calibri" charset="0"/>
              </a:rPr>
              <a:t> continues to be the Exclusive Sponsor for ASPE Young Professionals.</a:t>
            </a:r>
          </a:p>
          <a:p>
            <a:pPr marL="0" indent="0">
              <a:lnSpc>
                <a:spcPct val="140000"/>
              </a:lnSpc>
              <a:spcBef>
                <a:spcPts val="0"/>
              </a:spcBef>
              <a:buNone/>
            </a:pPr>
            <a:endParaRPr lang="en-US" sz="2000" dirty="0">
              <a:latin typeface="Avenir Book" panose="02000503020000020003" pitchFamily="2" charset="0"/>
              <a:ea typeface="Calibri" charset="0"/>
              <a:cs typeface="Calibri" charset="0"/>
            </a:endParaRPr>
          </a:p>
          <a:p>
            <a:endParaRPr lang="en-US" sz="2000" dirty="0"/>
          </a:p>
        </p:txBody>
      </p:sp>
      <p:pic>
        <p:nvPicPr>
          <p:cNvPr id="11" name="Picture 10">
            <a:extLst>
              <a:ext uri="{FF2B5EF4-FFF2-40B4-BE49-F238E27FC236}">
                <a16:creationId xmlns:a16="http://schemas.microsoft.com/office/drawing/2014/main" id="{3E9923A7-41FD-8D4A-956C-7984E941902A}"/>
              </a:ext>
            </a:extLst>
          </p:cNvPr>
          <p:cNvPicPr>
            <a:picLocks noChangeAspect="1"/>
          </p:cNvPicPr>
          <p:nvPr/>
        </p:nvPicPr>
        <p:blipFill rotWithShape="1">
          <a:blip r:embed="rId3"/>
          <a:srcRect b="28198"/>
          <a:stretch/>
        </p:blipFill>
        <p:spPr>
          <a:xfrm>
            <a:off x="10349880" y="3909559"/>
            <a:ext cx="1206500" cy="333189"/>
          </a:xfrm>
          <a:prstGeom prst="rect">
            <a:avLst/>
          </a:prstGeom>
        </p:spPr>
      </p:pic>
      <p:pic>
        <p:nvPicPr>
          <p:cNvPr id="17" name="Picture 16" descr="Logo&#10;&#10;Description automatically generated">
            <a:extLst>
              <a:ext uri="{FF2B5EF4-FFF2-40B4-BE49-F238E27FC236}">
                <a16:creationId xmlns:a16="http://schemas.microsoft.com/office/drawing/2014/main" id="{E3E4FF96-2317-A540-B488-7435A5804518}"/>
              </a:ext>
            </a:extLst>
          </p:cNvPr>
          <p:cNvPicPr>
            <a:picLocks noChangeAspect="1"/>
          </p:cNvPicPr>
          <p:nvPr/>
        </p:nvPicPr>
        <p:blipFill>
          <a:blip r:embed="rId4"/>
          <a:stretch>
            <a:fillRect/>
          </a:stretch>
        </p:blipFill>
        <p:spPr>
          <a:xfrm>
            <a:off x="9566275" y="4242748"/>
            <a:ext cx="933450" cy="394058"/>
          </a:xfrm>
          <a:prstGeom prst="rect">
            <a:avLst/>
          </a:prstGeom>
        </p:spPr>
      </p:pic>
    </p:spTree>
    <p:extLst>
      <p:ext uri="{BB962C8B-B14F-4D97-AF65-F5344CB8AC3E}">
        <p14:creationId xmlns:p14="http://schemas.microsoft.com/office/powerpoint/2010/main" val="3125266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27675"/>
            <a:ext cx="10273797"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952500" y="1782079"/>
            <a:ext cx="10193192" cy="4129486"/>
          </a:xfrm>
        </p:spPr>
        <p:txBody>
          <a:bodyPr>
            <a:normAutofit/>
          </a:bodyPr>
          <a:lstStyle/>
          <a:p>
            <a:pPr marL="0" indent="0">
              <a:spcBef>
                <a:spcPts val="0"/>
              </a:spcBef>
              <a:buNone/>
            </a:pPr>
            <a:r>
              <a:rPr lang="en-US" sz="2400" dirty="0">
                <a:solidFill>
                  <a:srgbClr val="1C6FA9"/>
                </a:solidFill>
                <a:latin typeface="Avenir Book" panose="02000503020000020003" pitchFamily="2" charset="0"/>
                <a:ea typeface="Calibri" charset="0"/>
                <a:cs typeface="Calibri" charset="0"/>
              </a:rPr>
              <a:t>ASPE Pipeline:</a:t>
            </a:r>
          </a:p>
          <a:p>
            <a:pPr lvl="1">
              <a:lnSpc>
                <a:spcPct val="140000"/>
              </a:lnSpc>
              <a:spcBef>
                <a:spcPts val="0"/>
              </a:spcBef>
            </a:pPr>
            <a:r>
              <a:rPr lang="en-US" sz="2000" dirty="0">
                <a:latin typeface="Avenir Book" panose="02000503020000020003" pitchFamily="2" charset="0"/>
                <a:ea typeface="Calibri" charset="0"/>
                <a:cs typeface="Calibri" charset="0"/>
              </a:rPr>
              <a:t>The ASPE Digital Footprint</a:t>
            </a:r>
          </a:p>
          <a:p>
            <a:pPr lvl="1">
              <a:lnSpc>
                <a:spcPct val="140000"/>
              </a:lnSpc>
              <a:spcBef>
                <a:spcPts val="0"/>
              </a:spcBef>
            </a:pPr>
            <a:r>
              <a:rPr lang="en-US" sz="2000" dirty="0">
                <a:latin typeface="Avenir Book" panose="02000503020000020003" pitchFamily="2" charset="0"/>
                <a:ea typeface="Calibri" charset="0"/>
                <a:cs typeface="Calibri" charset="0"/>
              </a:rPr>
              <a:t>The place for ASPE News and technical information</a:t>
            </a:r>
          </a:p>
          <a:p>
            <a:pPr lvl="1">
              <a:lnSpc>
                <a:spcPct val="140000"/>
              </a:lnSpc>
              <a:spcBef>
                <a:spcPts val="0"/>
              </a:spcBef>
            </a:pPr>
            <a:r>
              <a:rPr lang="en-US" sz="2000" dirty="0">
                <a:latin typeface="Avenir Book" panose="02000503020000020003" pitchFamily="2" charset="0"/>
                <a:ea typeface="Calibri" charset="0"/>
                <a:cs typeface="Calibri" charset="0"/>
              </a:rPr>
              <a:t>Several advertising opportunities continue to be available.</a:t>
            </a:r>
          </a:p>
          <a:p>
            <a:pPr lvl="1">
              <a:lnSpc>
                <a:spcPct val="140000"/>
              </a:lnSpc>
              <a:spcBef>
                <a:spcPts val="0"/>
              </a:spcBef>
            </a:pPr>
            <a:r>
              <a:rPr lang="en-US" sz="2000" dirty="0">
                <a:latin typeface="Avenir Book" panose="02000503020000020003" pitchFamily="2" charset="0"/>
                <a:ea typeface="Calibri" charset="0"/>
                <a:cs typeface="Calibri" charset="0"/>
              </a:rPr>
              <a:t>Staff continues to work on format and layout</a:t>
            </a:r>
          </a:p>
          <a:p>
            <a:pPr marL="0" indent="0">
              <a:spcBef>
                <a:spcPts val="0"/>
              </a:spcBef>
              <a:buNone/>
            </a:pPr>
            <a:endParaRPr lang="en-US" sz="2000" dirty="0">
              <a:solidFill>
                <a:srgbClr val="1C6FA9"/>
              </a:solidFill>
              <a:latin typeface="Avenir Book" panose="02000503020000020003" pitchFamily="2" charset="0"/>
              <a:ea typeface="Calibri" charset="0"/>
              <a:cs typeface="Calibri" charset="0"/>
            </a:endParaRPr>
          </a:p>
          <a:p>
            <a:pPr marL="0" indent="0">
              <a:spcBef>
                <a:spcPts val="0"/>
              </a:spcBef>
              <a:buNone/>
            </a:pPr>
            <a:r>
              <a:rPr lang="en-US" sz="2400" dirty="0">
                <a:solidFill>
                  <a:srgbClr val="1C6FA9"/>
                </a:solidFill>
                <a:latin typeface="Avenir Book" panose="02000503020000020003" pitchFamily="2" charset="0"/>
                <a:ea typeface="Calibri" charset="0"/>
                <a:cs typeface="Calibri" charset="0"/>
              </a:rPr>
              <a:t>ASPE Convention &amp; Expo:</a:t>
            </a:r>
          </a:p>
          <a:p>
            <a:pPr lvl="1">
              <a:lnSpc>
                <a:spcPct val="140000"/>
              </a:lnSpc>
              <a:spcBef>
                <a:spcPts val="0"/>
              </a:spcBef>
            </a:pPr>
            <a:r>
              <a:rPr lang="en-US" sz="2000" dirty="0">
                <a:latin typeface="Avenir Book" panose="02000503020000020003" pitchFamily="2" charset="0"/>
                <a:ea typeface="Calibri" charset="0"/>
                <a:cs typeface="Calibri" charset="0"/>
              </a:rPr>
              <a:t>Sponsorship activity continues to be strong.</a:t>
            </a:r>
          </a:p>
          <a:p>
            <a:pPr lvl="1">
              <a:lnSpc>
                <a:spcPct val="140000"/>
              </a:lnSpc>
              <a:spcBef>
                <a:spcPts val="0"/>
              </a:spcBef>
            </a:pPr>
            <a:r>
              <a:rPr lang="en-US" sz="2000" dirty="0">
                <a:latin typeface="Avenir Book" panose="02000503020000020003" pitchFamily="2" charset="0"/>
                <a:ea typeface="Calibri" charset="0"/>
                <a:cs typeface="Calibri" charset="0"/>
              </a:rPr>
              <a:t>Product Showcase and Innovation Theatre continue to be popular.</a:t>
            </a:r>
          </a:p>
          <a:p>
            <a:pPr lvl="1">
              <a:lnSpc>
                <a:spcPct val="140000"/>
              </a:lnSpc>
              <a:spcBef>
                <a:spcPts val="0"/>
              </a:spcBef>
            </a:pPr>
            <a:r>
              <a:rPr lang="en-US" sz="2000" dirty="0">
                <a:solidFill>
                  <a:srgbClr val="1C6FA9"/>
                </a:solidFill>
                <a:latin typeface="Avenir Book" panose="02000503020000020003" pitchFamily="2" charset="0"/>
                <a:ea typeface="Calibri" charset="0"/>
                <a:cs typeface="Calibri" charset="0"/>
              </a:rPr>
              <a:t>NIBCO </a:t>
            </a:r>
            <a:r>
              <a:rPr lang="en-US" sz="2000" dirty="0">
                <a:latin typeface="Avenir Book" panose="02000503020000020003" pitchFamily="2" charset="0"/>
                <a:ea typeface="Calibri" charset="0"/>
                <a:cs typeface="Calibri" charset="0"/>
              </a:rPr>
              <a:t>is the sponsor of the Sunday Night Party at the Crane Bay Event Center.</a:t>
            </a:r>
          </a:p>
        </p:txBody>
      </p:sp>
    </p:spTree>
    <p:extLst>
      <p:ext uri="{BB962C8B-B14F-4D97-AF65-F5344CB8AC3E}">
        <p14:creationId xmlns:p14="http://schemas.microsoft.com/office/powerpoint/2010/main" val="35512206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1028700" y="2184919"/>
            <a:ext cx="10270025" cy="1325563"/>
          </a:xfrm>
        </p:spPr>
        <p:txBody>
          <a:bodyPr>
            <a:normAutofit/>
          </a:bodyPr>
          <a:lstStyle/>
          <a:p>
            <a:pPr algn="ctr"/>
            <a:r>
              <a:rPr lang="en-US" sz="5400" dirty="0">
                <a:solidFill>
                  <a:srgbClr val="1C6FA9"/>
                </a:solidFill>
              </a:rPr>
              <a:t>Thank You!</a:t>
            </a:r>
          </a:p>
        </p:txBody>
      </p:sp>
    </p:spTree>
    <p:extLst>
      <p:ext uri="{BB962C8B-B14F-4D97-AF65-F5344CB8AC3E}">
        <p14:creationId xmlns:p14="http://schemas.microsoft.com/office/powerpoint/2010/main" val="17559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3643" y="76821"/>
            <a:ext cx="10504714" cy="1473835"/>
          </a:xfrm>
        </p:spPr>
        <p:txBody>
          <a:bodyPr>
            <a:normAutofit/>
          </a:bodyPr>
          <a:lstStyle/>
          <a:p>
            <a:r>
              <a:rPr lang="en-US" sz="4000" b="1" dirty="0">
                <a:solidFill>
                  <a:srgbClr val="009B16"/>
                </a:solidFill>
              </a:rPr>
              <a:t>Multiple Chapter Affiliation</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829388"/>
            <a:ext cx="10646515" cy="3910955"/>
          </a:xfrm>
        </p:spPr>
        <p:txBody>
          <a:bodyPr>
            <a:noAutofit/>
          </a:bodyPr>
          <a:lstStyle/>
          <a:p>
            <a:pPr>
              <a:spcBef>
                <a:spcPts val="1600"/>
              </a:spcBef>
            </a:pPr>
            <a:r>
              <a:rPr lang="en-US" sz="2000" dirty="0">
                <a:latin typeface="Avenir Light" panose="020B0402020203020204" pitchFamily="34" charset="77"/>
                <a:cs typeface="Calibri" charset="0"/>
              </a:rPr>
              <a:t>Program is available to new and current members. </a:t>
            </a:r>
          </a:p>
          <a:p>
            <a:pPr>
              <a:spcBef>
                <a:spcPts val="1600"/>
              </a:spcBef>
            </a:pPr>
            <a:r>
              <a:rPr lang="en-US" sz="2000" dirty="0">
                <a:latin typeface="Avenir Light" panose="020B0402020203020204" pitchFamily="34" charset="77"/>
                <a:cs typeface="Calibri" charset="0"/>
              </a:rPr>
              <a:t>A new addition is that Members can get involved as a multiple chapter member via the online process. </a:t>
            </a:r>
          </a:p>
          <a:p>
            <a:pPr>
              <a:spcBef>
                <a:spcPts val="1600"/>
              </a:spcBef>
            </a:pPr>
            <a:r>
              <a:rPr lang="en-US" sz="2000" dirty="0">
                <a:latin typeface="Avenir Light" panose="020B0402020203020204" pitchFamily="34" charset="77"/>
                <a:cs typeface="Calibri" charset="0"/>
              </a:rPr>
              <a:t>Home Chapter affiliation is the standard dues rate of $190.</a:t>
            </a:r>
          </a:p>
          <a:p>
            <a:pPr>
              <a:spcBef>
                <a:spcPts val="1600"/>
              </a:spcBef>
            </a:pPr>
            <a:r>
              <a:rPr lang="en-US" sz="2000" dirty="0">
                <a:latin typeface="Avenir Light" panose="020B0402020203020204" pitchFamily="34" charset="77"/>
                <a:cs typeface="Calibri" charset="0"/>
              </a:rPr>
              <a:t>Additional Chapter affiliations are $80 per Chapter.</a:t>
            </a:r>
          </a:p>
          <a:p>
            <a:pPr>
              <a:spcBef>
                <a:spcPts val="1600"/>
              </a:spcBef>
            </a:pPr>
            <a:r>
              <a:rPr lang="en-US" sz="2000" dirty="0">
                <a:latin typeface="Avenir Light" panose="020B0402020203020204" pitchFamily="34" charset="77"/>
                <a:cs typeface="Calibri" charset="0"/>
              </a:rPr>
              <a:t>No limit to the number of Chapters with which a member can affiliate.</a:t>
            </a:r>
          </a:p>
          <a:p>
            <a:pPr>
              <a:spcBef>
                <a:spcPts val="1600"/>
              </a:spcBef>
            </a:pPr>
            <a:r>
              <a:rPr lang="en-US" sz="2000" dirty="0">
                <a:latin typeface="Avenir Light" panose="020B0402020203020204" pitchFamily="34" charset="77"/>
                <a:cs typeface="Calibri" charset="0"/>
              </a:rPr>
              <a:t>Board participation is allowed for any Chapters with which the member is affiliated.</a:t>
            </a:r>
          </a:p>
          <a:p>
            <a:pPr>
              <a:spcBef>
                <a:spcPts val="1600"/>
              </a:spcBef>
            </a:pPr>
            <a:r>
              <a:rPr lang="en-US" sz="2000" dirty="0">
                <a:latin typeface="Avenir Light" panose="020B0402020203020204" pitchFamily="34" charset="77"/>
                <a:cs typeface="Calibri" charset="0"/>
              </a:rPr>
              <a:t>Participation as a Delegate is only allowed with the Home Chapter.</a:t>
            </a:r>
          </a:p>
          <a:p>
            <a:pPr>
              <a:spcBef>
                <a:spcPts val="1600"/>
              </a:spcBef>
            </a:pPr>
            <a:r>
              <a:rPr lang="en-US" sz="2000" dirty="0">
                <a:latin typeface="Avenir Light" panose="020B0402020203020204" pitchFamily="34" charset="77"/>
                <a:cs typeface="Calibri" charset="0"/>
              </a:rPr>
              <a:t>To date, 43 members have multiple Chapter affiliation.</a:t>
            </a:r>
          </a:p>
        </p:txBody>
      </p:sp>
    </p:spTree>
    <p:extLst>
      <p:ext uri="{BB962C8B-B14F-4D97-AF65-F5344CB8AC3E}">
        <p14:creationId xmlns:p14="http://schemas.microsoft.com/office/powerpoint/2010/main" val="413294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0" y="357987"/>
            <a:ext cx="12192000" cy="1325563"/>
          </a:xfrm>
        </p:spPr>
        <p:txBody>
          <a:bodyPr>
            <a:normAutofit/>
          </a:bodyPr>
          <a:lstStyle/>
          <a:p>
            <a:pPr algn="ctr"/>
            <a:r>
              <a:rPr lang="en-US" sz="4000" dirty="0">
                <a:solidFill>
                  <a:srgbClr val="009B16"/>
                </a:solidFill>
              </a:rPr>
              <a:t>Early Renewal Discount for First-Year Members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866900"/>
            <a:ext cx="11384756" cy="3224998"/>
          </a:xfrm>
        </p:spPr>
        <p:txBody>
          <a:bodyPr>
            <a:noAutofit/>
          </a:bodyPr>
          <a:lstStyle/>
          <a:p>
            <a:pPr>
              <a:spcBef>
                <a:spcPts val="1800"/>
              </a:spcBef>
            </a:pPr>
            <a:r>
              <a:rPr lang="en-US" sz="2000" dirty="0">
                <a:latin typeface="Avenir Light" panose="020B0402020203020204" pitchFamily="34" charset="77"/>
                <a:ea typeface="Calibri" charset="0"/>
                <a:cs typeface="Calibri" charset="0"/>
              </a:rPr>
              <a:t>Renew by the end of the eighth month of membership and receive a reduced dues </a:t>
            </a:r>
            <a:br>
              <a:rPr lang="en-US" sz="2000" dirty="0">
                <a:latin typeface="Avenir Light" panose="020B0402020203020204" pitchFamily="34" charset="77"/>
                <a:ea typeface="Calibri" charset="0"/>
                <a:cs typeface="Calibri" charset="0"/>
              </a:rPr>
            </a:br>
            <a:r>
              <a:rPr lang="en-US" sz="2000" dirty="0">
                <a:latin typeface="Avenir Light" panose="020B0402020203020204" pitchFamily="34" charset="77"/>
                <a:ea typeface="Calibri" charset="0"/>
                <a:cs typeface="Calibri" charset="0"/>
              </a:rPr>
              <a:t>amount of $170.</a:t>
            </a:r>
          </a:p>
          <a:p>
            <a:pPr>
              <a:spcBef>
                <a:spcPts val="1800"/>
              </a:spcBef>
            </a:pPr>
            <a:r>
              <a:rPr lang="en-US" sz="2000" dirty="0">
                <a:latin typeface="Avenir Light" panose="020B0402020203020204" pitchFamily="34" charset="77"/>
                <a:ea typeface="Calibri" charset="0"/>
                <a:cs typeface="Calibri" charset="0"/>
              </a:rPr>
              <a:t>Only 125 members per quarter can take advantage of the offer.</a:t>
            </a:r>
          </a:p>
          <a:p>
            <a:pPr>
              <a:spcBef>
                <a:spcPts val="1800"/>
              </a:spcBef>
            </a:pPr>
            <a:r>
              <a:rPr lang="en-US" sz="2000" dirty="0">
                <a:latin typeface="Avenir Light" panose="020B0402020203020204" pitchFamily="34" charset="77"/>
                <a:ea typeface="Calibri" charset="0"/>
                <a:cs typeface="Calibri" charset="0"/>
              </a:rPr>
              <a:t>Renewal </a:t>
            </a:r>
            <a:r>
              <a:rPr lang="en-US" sz="2000" u="sng" dirty="0">
                <a:latin typeface="Avenir Light" panose="020B0402020203020204" pitchFamily="34" charset="77"/>
                <a:ea typeface="Calibri" charset="0"/>
                <a:cs typeface="Calibri" charset="0"/>
              </a:rPr>
              <a:t>must</a:t>
            </a:r>
            <a:r>
              <a:rPr lang="en-US" sz="2000" dirty="0">
                <a:latin typeface="Avenir Light" panose="020B0402020203020204" pitchFamily="34" charset="77"/>
                <a:ea typeface="Calibri" charset="0"/>
                <a:cs typeface="Calibri" charset="0"/>
              </a:rPr>
              <a:t> be done online at </a:t>
            </a:r>
            <a:br>
              <a:rPr lang="en-US" sz="2000" dirty="0">
                <a:latin typeface="Avenir Light" panose="020B0402020203020204" pitchFamily="34" charset="77"/>
                <a:ea typeface="Calibri" charset="0"/>
                <a:cs typeface="Calibri" charset="0"/>
              </a:rPr>
            </a:br>
            <a:r>
              <a:rPr lang="en-US" sz="2000" dirty="0" err="1">
                <a:solidFill>
                  <a:srgbClr val="00B0F0"/>
                </a:solidFill>
                <a:latin typeface="Avenir Light" panose="020B0402020203020204" pitchFamily="34" charset="77"/>
                <a:ea typeface="Calibri" charset="0"/>
                <a:cs typeface="Calibri" charset="0"/>
                <a:hlinkClick r:id="rId3"/>
              </a:rPr>
              <a:t>aspe.org</a:t>
            </a:r>
            <a:r>
              <a:rPr lang="en-US" sz="2000" dirty="0">
                <a:solidFill>
                  <a:srgbClr val="00B0F0"/>
                </a:solidFill>
                <a:latin typeface="Avenir Light" panose="020B0402020203020204" pitchFamily="34" charset="77"/>
                <a:ea typeface="Calibri" charset="0"/>
                <a:cs typeface="Calibri" charset="0"/>
                <a:hlinkClick r:id="rId3"/>
              </a:rPr>
              <a:t>/membership-global-community/join/member-renewal/</a:t>
            </a:r>
            <a:r>
              <a:rPr lang="en-US" sz="2000" dirty="0">
                <a:latin typeface="Avenir Light" panose="020B0402020203020204" pitchFamily="34" charset="77"/>
                <a:ea typeface="Calibri" charset="0"/>
                <a:cs typeface="Calibri" charset="0"/>
                <a:hlinkClick r:id="rId3"/>
              </a:rPr>
              <a:t>.</a:t>
            </a:r>
            <a:endParaRPr lang="en-US" sz="2000" dirty="0">
              <a:latin typeface="Avenir Light" panose="020B0402020203020204" pitchFamily="34" charset="77"/>
              <a:ea typeface="Calibri" charset="0"/>
              <a:cs typeface="Calibri" charset="0"/>
            </a:endParaRPr>
          </a:p>
          <a:p>
            <a:pPr>
              <a:spcBef>
                <a:spcPts val="1800"/>
              </a:spcBef>
            </a:pPr>
            <a:r>
              <a:rPr lang="en-US" sz="2000" dirty="0">
                <a:latin typeface="Avenir Light" panose="020B0402020203020204" pitchFamily="34" charset="77"/>
                <a:ea typeface="Calibri" charset="0"/>
                <a:cs typeface="Calibri" charset="0"/>
              </a:rPr>
              <a:t>Over the past year, 0 members have participated in this initiative.</a:t>
            </a:r>
          </a:p>
        </p:txBody>
      </p:sp>
    </p:spTree>
    <p:extLst>
      <p:ext uri="{BB962C8B-B14F-4D97-AF65-F5344CB8AC3E}">
        <p14:creationId xmlns:p14="http://schemas.microsoft.com/office/powerpoint/2010/main" val="335003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FCEE475-C92F-C083-0693-27CC3B3B6E86}"/>
              </a:ext>
            </a:extLst>
          </p:cNvPr>
          <p:cNvSpPr txBox="1">
            <a:spLocks/>
          </p:cNvSpPr>
          <p:nvPr/>
        </p:nvSpPr>
        <p:spPr>
          <a:xfrm>
            <a:off x="838200" y="1825625"/>
            <a:ext cx="10515600" cy="4089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Beginning on July 1, 2022, membership dues will increase as follows:</a:t>
            </a:r>
          </a:p>
          <a:p>
            <a:pPr lvl="1"/>
            <a:r>
              <a:rPr lang="en-US" dirty="0"/>
              <a:t>Full, Affiliate, Associate, Governmental &amp; Special - $190.00 will now be $200.00</a:t>
            </a:r>
          </a:p>
          <a:p>
            <a:pPr lvl="1"/>
            <a:r>
              <a:rPr lang="en-US" dirty="0"/>
              <a:t>Student Membership - $30.00 will now be $40.00</a:t>
            </a:r>
          </a:p>
          <a:p>
            <a:pPr lvl="1"/>
            <a:endParaRPr lang="en-US" dirty="0"/>
          </a:p>
          <a:p>
            <a:r>
              <a:rPr lang="en-US" dirty="0"/>
              <a:t>2013 was the last time membership dues was increased.</a:t>
            </a:r>
          </a:p>
        </p:txBody>
      </p:sp>
      <p:sp>
        <p:nvSpPr>
          <p:cNvPr id="3" name="Title 1">
            <a:extLst>
              <a:ext uri="{FF2B5EF4-FFF2-40B4-BE49-F238E27FC236}">
                <a16:creationId xmlns:a16="http://schemas.microsoft.com/office/drawing/2014/main" id="{691A07AD-F4B6-E0EF-D84B-C2476B86BEA5}"/>
              </a:ext>
            </a:extLst>
          </p:cNvPr>
          <p:cNvSpPr txBox="1">
            <a:spLocks/>
          </p:cNvSpPr>
          <p:nvPr/>
        </p:nvSpPr>
        <p:spPr>
          <a:xfrm>
            <a:off x="838200" y="392835"/>
            <a:ext cx="10515600" cy="1325563"/>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r>
              <a:rPr lang="en-US" sz="4000" b="1" dirty="0">
                <a:solidFill>
                  <a:srgbClr val="009B16"/>
                </a:solidFill>
              </a:rPr>
              <a:t>Membership Dues Increase</a:t>
            </a:r>
          </a:p>
        </p:txBody>
      </p:sp>
    </p:spTree>
    <p:extLst>
      <p:ext uri="{BB962C8B-B14F-4D97-AF65-F5344CB8AC3E}">
        <p14:creationId xmlns:p14="http://schemas.microsoft.com/office/powerpoint/2010/main" val="282227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5524" y="2433489"/>
            <a:ext cx="9144000" cy="1572521"/>
          </a:xfrm>
        </p:spPr>
        <p:txBody>
          <a:bodyPr>
            <a:noAutofit/>
          </a:bodyPr>
          <a:lstStyle/>
          <a:p>
            <a:pPr algn="l"/>
            <a:r>
              <a:rPr lang="en-US" sz="5400" dirty="0"/>
              <a:t>2023 ASPE Chapter Leadership Summit Proposal</a:t>
            </a:r>
          </a:p>
        </p:txBody>
      </p:sp>
      <p:sp>
        <p:nvSpPr>
          <p:cNvPr id="3" name="Subtitle 2">
            <a:extLst>
              <a:ext uri="{FF2B5EF4-FFF2-40B4-BE49-F238E27FC236}">
                <a16:creationId xmlns:a16="http://schemas.microsoft.com/office/drawing/2014/main" id="{F1860478-7DF8-2548-BDB5-A89D0D2DEF64}"/>
              </a:ext>
            </a:extLst>
          </p:cNvPr>
          <p:cNvSpPr>
            <a:spLocks noGrp="1"/>
          </p:cNvSpPr>
          <p:nvPr>
            <p:ph type="subTitle" idx="1"/>
          </p:nvPr>
        </p:nvSpPr>
        <p:spPr>
          <a:xfrm>
            <a:off x="974381" y="4042222"/>
            <a:ext cx="10958088" cy="1655762"/>
          </a:xfrm>
        </p:spPr>
        <p:txBody>
          <a:bodyPr/>
          <a:lstStyle/>
          <a:p>
            <a:pPr algn="l"/>
            <a:r>
              <a:rPr lang="en-US" sz="1800" b="0" dirty="0">
                <a:solidFill>
                  <a:srgbClr val="D4D4D4"/>
                </a:solidFill>
                <a:latin typeface="Avenir Medium" panose="02000503020000020003" pitchFamily="2" charset="0"/>
              </a:rPr>
              <a:t>The Westin O’Hare Hotel &amp; Resort  | 6100 N. River Road, Rosemont, IL 60018</a:t>
            </a:r>
          </a:p>
          <a:p>
            <a:pPr algn="l"/>
            <a:r>
              <a:rPr lang="en-US" sz="3200" b="0" dirty="0">
                <a:solidFill>
                  <a:srgbClr val="009B16"/>
                </a:solidFill>
                <a:latin typeface="Avenir Book" panose="02000503020000020003" pitchFamily="2" charset="0"/>
              </a:rPr>
              <a:t>June 23 – 25, 2023</a:t>
            </a:r>
          </a:p>
        </p:txBody>
      </p:sp>
    </p:spTree>
    <p:extLst>
      <p:ext uri="{BB962C8B-B14F-4D97-AF65-F5344CB8AC3E}">
        <p14:creationId xmlns:p14="http://schemas.microsoft.com/office/powerpoint/2010/main" val="372200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A441-17A5-5B40-8B8A-C0353E7071CA}"/>
              </a:ext>
            </a:extLst>
          </p:cNvPr>
          <p:cNvSpPr>
            <a:spLocks noGrp="1"/>
          </p:cNvSpPr>
          <p:nvPr>
            <p:ph type="title"/>
          </p:nvPr>
        </p:nvSpPr>
        <p:spPr>
          <a:xfrm>
            <a:off x="838200" y="331672"/>
            <a:ext cx="10515600" cy="1325563"/>
          </a:xfrm>
        </p:spPr>
        <p:txBody>
          <a:bodyPr>
            <a:normAutofit/>
          </a:bodyPr>
          <a:lstStyle/>
          <a:p>
            <a:r>
              <a:rPr lang="en-US" sz="4000" dirty="0">
                <a:solidFill>
                  <a:srgbClr val="009B16"/>
                </a:solidFill>
              </a:rPr>
              <a:t>2023 ASPE Chapter Leadership Summit</a:t>
            </a:r>
          </a:p>
        </p:txBody>
      </p:sp>
      <p:sp>
        <p:nvSpPr>
          <p:cNvPr id="3" name="Content Placeholder 2">
            <a:extLst>
              <a:ext uri="{FF2B5EF4-FFF2-40B4-BE49-F238E27FC236}">
                <a16:creationId xmlns:a16="http://schemas.microsoft.com/office/drawing/2014/main" id="{EE250986-5C48-FB45-8FB2-9A8B3514572B}"/>
              </a:ext>
            </a:extLst>
          </p:cNvPr>
          <p:cNvSpPr>
            <a:spLocks noGrp="1"/>
          </p:cNvSpPr>
          <p:nvPr>
            <p:ph idx="1"/>
          </p:nvPr>
        </p:nvSpPr>
        <p:spPr>
          <a:xfrm>
            <a:off x="952500" y="1425731"/>
            <a:ext cx="10566400" cy="4321174"/>
          </a:xfrm>
        </p:spPr>
        <p:txBody>
          <a:bodyPr>
            <a:normAutofit lnSpcReduction="10000"/>
          </a:bodyPr>
          <a:lstStyle/>
          <a:p>
            <a:pPr defTabSz="57150">
              <a:lnSpc>
                <a:spcPct val="120000"/>
              </a:lnSpc>
              <a:spcBef>
                <a:spcPts val="0"/>
              </a:spcBef>
            </a:pPr>
            <a:r>
              <a:rPr lang="en-US" sz="2000" dirty="0">
                <a:latin typeface="Avenir Light" panose="020B0402020203020204" pitchFamily="34" charset="77"/>
              </a:rPr>
              <a:t>The American Society of Plumbing Engineers has 61 Chapters and 3 Satellites, each led by a volunteer leadership board. Over 600 engineering professionals make up the volunteer Chapter leader community and are dedicated to the success of their Chapter.</a:t>
            </a:r>
          </a:p>
          <a:p>
            <a:pPr>
              <a:lnSpc>
                <a:spcPct val="120000"/>
              </a:lnSpc>
              <a:spcBef>
                <a:spcPts val="0"/>
              </a:spcBef>
            </a:pPr>
            <a:r>
              <a:rPr lang="en-US" sz="2000" dirty="0">
                <a:latin typeface="Avenir Light" panose="020B0402020203020204" pitchFamily="34" charset="77"/>
              </a:rPr>
              <a:t>For 2023, the meeting will be called the ASPE Chapter Leadership Summit.</a:t>
            </a:r>
          </a:p>
          <a:p>
            <a:pPr>
              <a:lnSpc>
                <a:spcPct val="120000"/>
              </a:lnSpc>
              <a:spcBef>
                <a:spcPts val="0"/>
              </a:spcBef>
            </a:pPr>
            <a:r>
              <a:rPr lang="en-US" sz="2000" dirty="0">
                <a:latin typeface="Avenir Light" panose="020B0402020203020204" pitchFamily="34" charset="77"/>
              </a:rPr>
              <a:t>Only one meeting will be held, in conjunction with the Society Board of Directors 3rd Quarter meeting in Chicago. This will replace the five regional Presidents’ meetings.</a:t>
            </a:r>
          </a:p>
          <a:p>
            <a:pPr>
              <a:lnSpc>
                <a:spcPct val="120000"/>
              </a:lnSpc>
              <a:spcBef>
                <a:spcPts val="0"/>
              </a:spcBef>
            </a:pPr>
            <a:r>
              <a:rPr lang="en-US" sz="2000" dirty="0">
                <a:latin typeface="Avenir Light" panose="020B0402020203020204" pitchFamily="34" charset="77"/>
              </a:rPr>
              <a:t>As usual, Chapter leaders will still be responsible for their air and hotel accommodations for the event.</a:t>
            </a:r>
          </a:p>
          <a:p>
            <a:pPr>
              <a:lnSpc>
                <a:spcPct val="120000"/>
              </a:lnSpc>
              <a:spcBef>
                <a:spcPts val="0"/>
              </a:spcBef>
            </a:pPr>
            <a:r>
              <a:rPr lang="en-US" sz="2000" dirty="0">
                <a:latin typeface="Avenir Light" panose="020B0402020203020204" pitchFamily="34" charset="77"/>
              </a:rPr>
              <a:t>Society will cover A/V expenses, food &amp; beverage, and other expenses accrued during the summit.</a:t>
            </a:r>
          </a:p>
          <a:p>
            <a:pPr>
              <a:lnSpc>
                <a:spcPct val="120000"/>
              </a:lnSpc>
              <a:spcBef>
                <a:spcPts val="0"/>
              </a:spcBef>
            </a:pPr>
            <a:r>
              <a:rPr lang="en-US" sz="2000" dirty="0">
                <a:latin typeface="Avenir Light" panose="020B0402020203020204" pitchFamily="34" charset="77"/>
              </a:rPr>
              <a:t>For 2023, the region Host Chapter will not receive the $1,000 stipend that is typically given to help each Region offset the costs of hosting the meeting.</a:t>
            </a:r>
          </a:p>
          <a:p>
            <a:endParaRPr lang="en-US" sz="2000" dirty="0">
              <a:latin typeface="Avenir Light" panose="020B0402020203020204" pitchFamily="34" charset="77"/>
            </a:endParaRPr>
          </a:p>
        </p:txBody>
      </p:sp>
    </p:spTree>
    <p:extLst>
      <p:ext uri="{BB962C8B-B14F-4D97-AF65-F5344CB8AC3E}">
        <p14:creationId xmlns:p14="http://schemas.microsoft.com/office/powerpoint/2010/main" val="177807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0F58-B4D6-9944-AE6E-C8529352528E}"/>
              </a:ext>
            </a:extLst>
          </p:cNvPr>
          <p:cNvSpPr>
            <a:spLocks noGrp="1"/>
          </p:cNvSpPr>
          <p:nvPr>
            <p:ph type="title"/>
          </p:nvPr>
        </p:nvSpPr>
        <p:spPr>
          <a:xfrm>
            <a:off x="838200" y="0"/>
            <a:ext cx="10515600" cy="1325563"/>
          </a:xfrm>
        </p:spPr>
        <p:txBody>
          <a:bodyPr>
            <a:normAutofit/>
          </a:bodyPr>
          <a:lstStyle/>
          <a:p>
            <a:pPr algn="r"/>
            <a:r>
              <a:rPr lang="en-US" sz="1800" dirty="0">
                <a:solidFill>
                  <a:srgbClr val="009B16"/>
                </a:solidFill>
              </a:rPr>
              <a:t>2023 ASPE Chapter Leadership Summit (continued)</a:t>
            </a:r>
          </a:p>
        </p:txBody>
      </p:sp>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a:xfrm>
            <a:off x="952500" y="1880937"/>
            <a:ext cx="10301896" cy="4089753"/>
          </a:xfrm>
        </p:spPr>
        <p:txBody>
          <a:bodyPr>
            <a:normAutofit/>
          </a:bodyPr>
          <a:lstStyle/>
          <a:p>
            <a:pPr marL="0" indent="0">
              <a:buNone/>
            </a:pPr>
            <a:r>
              <a:rPr lang="en-US" dirty="0">
                <a:solidFill>
                  <a:srgbClr val="1C6FA9"/>
                </a:solidFill>
                <a:latin typeface="Avenir Book" panose="02000503020000020003" pitchFamily="2" charset="0"/>
              </a:rPr>
              <a:t>Advantages to the Society</a:t>
            </a:r>
          </a:p>
          <a:p>
            <a:pPr marL="285750" lvl="1" indent="-285750">
              <a:lnSpc>
                <a:spcPts val="2420"/>
              </a:lnSpc>
              <a:spcBef>
                <a:spcPts val="1000"/>
              </a:spcBef>
              <a:spcAft>
                <a:spcPts val="1000"/>
              </a:spcAft>
              <a:tabLst>
                <a:tab pos="228600" algn="l"/>
                <a:tab pos="457200" algn="l"/>
              </a:tabLst>
            </a:pPr>
            <a:r>
              <a:rPr lang="en-US" sz="2000" dirty="0">
                <a:latin typeface="Avenir Light" panose="020B0402020203020204" pitchFamily="34" charset="77"/>
              </a:rPr>
              <a:t>Having one meeting will allow attendees to receive a uniform and concise message surrounding Society’s activities, allows for a better networking opportunity among Chapter leaders across all Regions, and provides the Society Board and Staff the chance to interact with Chapter leaders who are instrumental in carrying out the vision, goals, and objectives of the Society.</a:t>
            </a:r>
          </a:p>
          <a:p>
            <a:endParaRPr lang="en-US" dirty="0"/>
          </a:p>
        </p:txBody>
      </p:sp>
    </p:spTree>
    <p:extLst>
      <p:ext uri="{BB962C8B-B14F-4D97-AF65-F5344CB8AC3E}">
        <p14:creationId xmlns:p14="http://schemas.microsoft.com/office/powerpoint/2010/main" val="198887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a:xfrm>
            <a:off x="952500" y="1866900"/>
            <a:ext cx="10515600" cy="3144727"/>
          </a:xfrm>
        </p:spPr>
        <p:txBody>
          <a:bodyPr/>
          <a:lstStyle/>
          <a:p>
            <a:pPr marL="0" indent="0">
              <a:buNone/>
            </a:pPr>
            <a:r>
              <a:rPr lang="en-US" dirty="0">
                <a:solidFill>
                  <a:srgbClr val="1C6FA9"/>
                </a:solidFill>
                <a:latin typeface="Avenir Book" panose="02000503020000020003" pitchFamily="2" charset="0"/>
              </a:rPr>
              <a:t>Advantages to a prospective hosting Chapter: </a:t>
            </a:r>
          </a:p>
          <a:p>
            <a:pPr marL="457200" lvl="1">
              <a:spcBef>
                <a:spcPts val="1600"/>
              </a:spcBef>
            </a:pPr>
            <a:r>
              <a:rPr lang="en-US" sz="2000" dirty="0">
                <a:latin typeface="Avenir Light" panose="020B0402020203020204" pitchFamily="34" charset="77"/>
              </a:rPr>
              <a:t>Will not have to find a location to host the Region meeting.</a:t>
            </a:r>
          </a:p>
          <a:p>
            <a:pPr marL="457200" lvl="1">
              <a:spcBef>
                <a:spcPts val="1600"/>
              </a:spcBef>
            </a:pPr>
            <a:r>
              <a:rPr lang="en-US" sz="2000" dirty="0">
                <a:latin typeface="Avenir Light" panose="020B0402020203020204" pitchFamily="34" charset="77"/>
              </a:rPr>
              <a:t>Will not have to have a fundraiser to host the Region meeting.</a:t>
            </a:r>
          </a:p>
          <a:p>
            <a:pPr marL="457200" lvl="1">
              <a:spcBef>
                <a:spcPts val="1600"/>
              </a:spcBef>
            </a:pPr>
            <a:r>
              <a:rPr lang="en-US" sz="2000" dirty="0">
                <a:latin typeface="Avenir Light" panose="020B0402020203020204" pitchFamily="34" charset="77"/>
              </a:rPr>
              <a:t>Will not have to negotiate for food and beverage at the host location.</a:t>
            </a:r>
          </a:p>
          <a:p>
            <a:pPr marL="457200" lvl="1">
              <a:spcBef>
                <a:spcPts val="1600"/>
              </a:spcBef>
            </a:pPr>
            <a:r>
              <a:rPr lang="en-US" sz="2000" dirty="0">
                <a:latin typeface="Avenir Light" panose="020B0402020203020204" pitchFamily="34" charset="77"/>
              </a:rPr>
              <a:t>Will not have to find a Saturday night dinner venue.</a:t>
            </a:r>
          </a:p>
          <a:p>
            <a:pPr lvl="1"/>
            <a:endParaRPr lang="en-US" dirty="0"/>
          </a:p>
        </p:txBody>
      </p:sp>
      <p:sp>
        <p:nvSpPr>
          <p:cNvPr id="6" name="Title 1">
            <a:extLst>
              <a:ext uri="{FF2B5EF4-FFF2-40B4-BE49-F238E27FC236}">
                <a16:creationId xmlns:a16="http://schemas.microsoft.com/office/drawing/2014/main" id="{B0330FA4-B476-1780-A2A1-EEA491A97123}"/>
              </a:ext>
            </a:extLst>
          </p:cNvPr>
          <p:cNvSpPr txBox="1">
            <a:spLocks/>
          </p:cNvSpPr>
          <p:nvPr/>
        </p:nvSpPr>
        <p:spPr>
          <a:xfrm>
            <a:off x="990600" y="2422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pPr algn="r"/>
            <a:r>
              <a:rPr lang="en-US" sz="1800" dirty="0">
                <a:solidFill>
                  <a:srgbClr val="009B16"/>
                </a:solidFill>
              </a:rPr>
              <a:t>2023 ASPE Chapter Leadership Summit (continued)</a:t>
            </a:r>
          </a:p>
        </p:txBody>
      </p:sp>
    </p:spTree>
    <p:extLst>
      <p:ext uri="{BB962C8B-B14F-4D97-AF65-F5344CB8AC3E}">
        <p14:creationId xmlns:p14="http://schemas.microsoft.com/office/powerpoint/2010/main" val="168651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909A1C-0B79-7BA9-3A7D-DF58F7CF24E7}"/>
              </a:ext>
            </a:extLst>
          </p:cNvPr>
          <p:cNvSpPr>
            <a:spLocks noGrp="1"/>
          </p:cNvSpPr>
          <p:nvPr>
            <p:ph type="title"/>
          </p:nvPr>
        </p:nvSpPr>
        <p:spPr>
          <a:xfrm>
            <a:off x="838200" y="0"/>
            <a:ext cx="10515600" cy="1325563"/>
          </a:xfrm>
        </p:spPr>
        <p:txBody>
          <a:bodyPr>
            <a:normAutofit/>
          </a:bodyPr>
          <a:lstStyle/>
          <a:p>
            <a:pPr algn="r"/>
            <a:r>
              <a:rPr lang="en-US" sz="1800" dirty="0">
                <a:solidFill>
                  <a:srgbClr val="009B16"/>
                </a:solidFill>
              </a:rPr>
              <a:t>2023 ASPE Chapter Leadership Summit (continued)</a:t>
            </a:r>
          </a:p>
        </p:txBody>
      </p:sp>
      <p:sp>
        <p:nvSpPr>
          <p:cNvPr id="3" name="Content Placeholder 2">
            <a:extLst>
              <a:ext uri="{FF2B5EF4-FFF2-40B4-BE49-F238E27FC236}">
                <a16:creationId xmlns:a16="http://schemas.microsoft.com/office/drawing/2014/main" id="{9DBB07FB-EDB0-AA48-A486-D6F2F18F170B}"/>
              </a:ext>
            </a:extLst>
          </p:cNvPr>
          <p:cNvSpPr>
            <a:spLocks noGrp="1"/>
          </p:cNvSpPr>
          <p:nvPr>
            <p:ph idx="1"/>
          </p:nvPr>
        </p:nvSpPr>
        <p:spPr>
          <a:xfrm>
            <a:off x="952500" y="1866900"/>
            <a:ext cx="10973929" cy="3655595"/>
          </a:xfrm>
        </p:spPr>
        <p:txBody>
          <a:bodyPr>
            <a:noAutofit/>
          </a:bodyPr>
          <a:lstStyle/>
          <a:p>
            <a:pPr marL="0" indent="0">
              <a:lnSpc>
                <a:spcPct val="120000"/>
              </a:lnSpc>
              <a:spcBef>
                <a:spcPts val="0"/>
              </a:spcBef>
              <a:buNone/>
            </a:pPr>
            <a:r>
              <a:rPr lang="en-US" dirty="0">
                <a:solidFill>
                  <a:srgbClr val="1C6FA9"/>
                </a:solidFill>
                <a:latin typeface="Avenir Book" panose="02000503020000020003" pitchFamily="2" charset="0"/>
              </a:rPr>
              <a:t>Advantages of participation by attendees:</a:t>
            </a:r>
          </a:p>
          <a:p>
            <a:pPr marL="228600" lvl="1">
              <a:lnSpc>
                <a:spcPts val="2420"/>
              </a:lnSpc>
              <a:spcBef>
                <a:spcPts val="1000"/>
              </a:spcBef>
              <a:tabLst>
                <a:tab pos="228600" algn="l"/>
                <a:tab pos="457200" algn="l"/>
              </a:tabLst>
            </a:pPr>
            <a:r>
              <a:rPr lang="en-US" sz="2000" dirty="0">
                <a:latin typeface="Avenir Light" panose="020B0402020203020204" pitchFamily="34" charset="77"/>
              </a:rPr>
              <a:t>Will have the benefit of the Society BOD and Staff onsite to answer questions.</a:t>
            </a:r>
          </a:p>
          <a:p>
            <a:pPr marL="228600" lvl="1">
              <a:lnSpc>
                <a:spcPts val="2420"/>
              </a:lnSpc>
              <a:spcBef>
                <a:spcPts val="1000"/>
              </a:spcBef>
              <a:tabLst>
                <a:tab pos="228600" algn="l"/>
                <a:tab pos="457200" algn="l"/>
              </a:tabLst>
            </a:pPr>
            <a:r>
              <a:rPr lang="en-US" sz="2000" dirty="0">
                <a:latin typeface="Avenir Light" panose="020B0402020203020204" pitchFamily="34" charset="77"/>
              </a:rPr>
              <a:t>Will have the opportunity to develop a better working relationship with the BOD and Staff.</a:t>
            </a:r>
          </a:p>
          <a:p>
            <a:pPr marL="228600" lvl="1">
              <a:lnSpc>
                <a:spcPts val="2420"/>
              </a:lnSpc>
              <a:spcBef>
                <a:spcPts val="1000"/>
              </a:spcBef>
              <a:tabLst>
                <a:tab pos="228600" algn="l"/>
                <a:tab pos="457200" algn="l"/>
              </a:tabLst>
            </a:pPr>
            <a:r>
              <a:rPr lang="en-US" sz="2000" dirty="0">
                <a:latin typeface="Avenir Light" panose="020B0402020203020204" pitchFamily="34" charset="77"/>
              </a:rPr>
              <a:t>May be an incentive for future Chapter Board Officers to volunteer.</a:t>
            </a:r>
          </a:p>
          <a:p>
            <a:pPr marL="228600" lvl="1">
              <a:lnSpc>
                <a:spcPts val="2420"/>
              </a:lnSpc>
              <a:spcBef>
                <a:spcPts val="1000"/>
              </a:spcBef>
              <a:tabLst>
                <a:tab pos="228600" algn="l"/>
                <a:tab pos="457200" algn="l"/>
              </a:tabLst>
            </a:pPr>
            <a:r>
              <a:rPr lang="en-US" sz="2000" dirty="0">
                <a:latin typeface="Avenir Light" panose="020B0402020203020204" pitchFamily="34" charset="77"/>
              </a:rPr>
              <a:t>Will give attendees the opportunity to visit the Society office and learn more about Staff responsibilities.</a:t>
            </a:r>
          </a:p>
          <a:p>
            <a:pPr marL="228600" lvl="1">
              <a:lnSpc>
                <a:spcPts val="2420"/>
              </a:lnSpc>
              <a:spcBef>
                <a:spcPts val="1000"/>
              </a:spcBef>
              <a:tabLst>
                <a:tab pos="228600" algn="l"/>
                <a:tab pos="457200" algn="l"/>
              </a:tabLst>
            </a:pPr>
            <a:r>
              <a:rPr lang="en-US" sz="2000" dirty="0">
                <a:latin typeface="Avenir Light" panose="020B0402020203020204" pitchFamily="34" charset="77"/>
              </a:rPr>
              <a:t>Improved interaction of all attendees as you are captive in one location for the allotted time. </a:t>
            </a:r>
          </a:p>
        </p:txBody>
      </p:sp>
    </p:spTree>
    <p:extLst>
      <p:ext uri="{BB962C8B-B14F-4D97-AF65-F5344CB8AC3E}">
        <p14:creationId xmlns:p14="http://schemas.microsoft.com/office/powerpoint/2010/main" val="278248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DC3291-07D2-A56F-9DDB-F675E662C731}"/>
              </a:ext>
            </a:extLst>
          </p:cNvPr>
          <p:cNvSpPr>
            <a:spLocks noGrp="1"/>
          </p:cNvSpPr>
          <p:nvPr>
            <p:ph type="title"/>
          </p:nvPr>
        </p:nvSpPr>
        <p:spPr>
          <a:xfrm>
            <a:off x="838200" y="0"/>
            <a:ext cx="10515600" cy="1325563"/>
          </a:xfrm>
        </p:spPr>
        <p:txBody>
          <a:bodyPr>
            <a:normAutofit/>
          </a:bodyPr>
          <a:lstStyle/>
          <a:p>
            <a:pPr algn="r"/>
            <a:r>
              <a:rPr lang="en-US" sz="1800" dirty="0">
                <a:solidFill>
                  <a:srgbClr val="009B16"/>
                </a:solidFill>
              </a:rPr>
              <a:t>2023 ASPE Chapter Leadership Summit (continued)</a:t>
            </a:r>
          </a:p>
        </p:txBody>
      </p:sp>
      <p:sp>
        <p:nvSpPr>
          <p:cNvPr id="3" name="Content Placeholder 2">
            <a:extLst>
              <a:ext uri="{FF2B5EF4-FFF2-40B4-BE49-F238E27FC236}">
                <a16:creationId xmlns:a16="http://schemas.microsoft.com/office/drawing/2014/main" id="{FA4D5449-01BE-C449-8F2B-BC06CBE13AE6}"/>
              </a:ext>
            </a:extLst>
          </p:cNvPr>
          <p:cNvSpPr>
            <a:spLocks noGrp="1"/>
          </p:cNvSpPr>
          <p:nvPr>
            <p:ph idx="1"/>
          </p:nvPr>
        </p:nvSpPr>
        <p:spPr>
          <a:xfrm>
            <a:off x="1138237" y="1690688"/>
            <a:ext cx="10515600" cy="4089753"/>
          </a:xfrm>
        </p:spPr>
        <p:txBody>
          <a:bodyPr/>
          <a:lstStyle/>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CCCCD857-5632-E54F-AE14-1B480636FAEB}"/>
              </a:ext>
            </a:extLst>
          </p:cNvPr>
          <p:cNvGraphicFramePr>
            <a:graphicFrameLocks noGrp="1"/>
          </p:cNvGraphicFramePr>
          <p:nvPr>
            <p:extLst>
              <p:ext uri="{D42A27DB-BD31-4B8C-83A1-F6EECF244321}">
                <p14:modId xmlns:p14="http://schemas.microsoft.com/office/powerpoint/2010/main" val="3948842686"/>
              </p:ext>
            </p:extLst>
          </p:nvPr>
        </p:nvGraphicFramePr>
        <p:xfrm>
          <a:off x="661404" y="1255977"/>
          <a:ext cx="10831515" cy="4462029"/>
        </p:xfrm>
        <a:graphic>
          <a:graphicData uri="http://schemas.openxmlformats.org/drawingml/2006/table">
            <a:tbl>
              <a:tblPr firstRow="1">
                <a:tableStyleId>{C4B1156A-380E-4F78-BDF5-A606A8083BF9}</a:tableStyleId>
              </a:tblPr>
              <a:tblGrid>
                <a:gridCol w="3085406">
                  <a:extLst>
                    <a:ext uri="{9D8B030D-6E8A-4147-A177-3AD203B41FA5}">
                      <a16:colId xmlns:a16="http://schemas.microsoft.com/office/drawing/2014/main" val="1121958795"/>
                    </a:ext>
                  </a:extLst>
                </a:gridCol>
                <a:gridCol w="4427034">
                  <a:extLst>
                    <a:ext uri="{9D8B030D-6E8A-4147-A177-3AD203B41FA5}">
                      <a16:colId xmlns:a16="http://schemas.microsoft.com/office/drawing/2014/main" val="3151564886"/>
                    </a:ext>
                  </a:extLst>
                </a:gridCol>
                <a:gridCol w="3319075">
                  <a:extLst>
                    <a:ext uri="{9D8B030D-6E8A-4147-A177-3AD203B41FA5}">
                      <a16:colId xmlns:a16="http://schemas.microsoft.com/office/drawing/2014/main" val="196074765"/>
                    </a:ext>
                  </a:extLst>
                </a:gridCol>
              </a:tblGrid>
              <a:tr h="365760">
                <a:tc>
                  <a:txBody>
                    <a:bodyPr/>
                    <a:lstStyle/>
                    <a:p>
                      <a:pPr algn="ctr"/>
                      <a:r>
                        <a:rPr lang="en-US" sz="1800" b="1" i="0" dirty="0">
                          <a:solidFill>
                            <a:schemeClr val="bg1"/>
                          </a:solidFill>
                          <a:effectLst/>
                          <a:latin typeface="Avenir Light" panose="020B0402020203020204" pitchFamily="34" charset="77"/>
                        </a:rPr>
                        <a:t>DAY/TIME</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EVENT</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LOCATION</a:t>
                      </a:r>
                    </a:p>
                  </a:txBody>
                  <a:tcPr marL="32271" marR="32271" marT="0" marB="0" anchor="ctr">
                    <a:solidFill>
                      <a:srgbClr val="1C6FA9"/>
                    </a:solidFill>
                  </a:tcPr>
                </a:tc>
                <a:extLst>
                  <a:ext uri="{0D108BD9-81ED-4DB2-BD59-A6C34878D82A}">
                    <a16:rowId xmlns:a16="http://schemas.microsoft.com/office/drawing/2014/main" val="1858207947"/>
                  </a:ext>
                </a:extLst>
              </a:tr>
              <a:tr h="365760">
                <a:tc>
                  <a:txBody>
                    <a:bodyPr/>
                    <a:lstStyle/>
                    <a:p>
                      <a:pPr algn="ctr"/>
                      <a:r>
                        <a:rPr lang="en-US" sz="1400" b="1" i="0" dirty="0">
                          <a:effectLst/>
                          <a:latin typeface="Avenir Light" panose="020B0402020203020204" pitchFamily="34" charset="77"/>
                        </a:rPr>
                        <a:t>Thursday, June 22 </a:t>
                      </a:r>
                      <a:r>
                        <a:rPr lang="en-US" sz="1400" b="0" i="0" dirty="0">
                          <a:effectLst/>
                          <a:latin typeface="Avenir Light" panose="020B0402020203020204" pitchFamily="34" charset="77"/>
                        </a:rPr>
                        <a:t>| 12:00-5:00pm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722204488"/>
                  </a:ext>
                </a:extLst>
              </a:tr>
              <a:tr h="365760">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8:00am-5:00pm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704339092"/>
                  </a:ext>
                </a:extLst>
              </a:tr>
              <a:tr h="733993">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8:00am-3:00pm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 Tour </a:t>
                      </a:r>
                    </a:p>
                    <a:p>
                      <a:pPr algn="ctr"/>
                      <a:r>
                        <a:rPr lang="en-US" sz="1400" b="0" i="0" dirty="0">
                          <a:effectLst/>
                          <a:latin typeface="Avenir Light" panose="020B0402020203020204" pitchFamily="34" charset="77"/>
                        </a:rPr>
                        <a:t>(open to Chapter Leaders and hosted </a:t>
                      </a:r>
                      <a:br>
                        <a:rPr lang="en-US" sz="1400" b="0" i="0" dirty="0">
                          <a:effectLst/>
                          <a:latin typeface="Avenir Light" panose="020B0402020203020204" pitchFamily="34" charset="77"/>
                        </a:rPr>
                      </a:br>
                      <a:r>
                        <a:rPr lang="en-US" sz="1400" b="0" i="0" dirty="0">
                          <a:effectLst/>
                          <a:latin typeface="Avenir Light" panose="020B0402020203020204" pitchFamily="34" charset="77"/>
                        </a:rPr>
                        <a:t>by ASPE Staff throughout the day)</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a:t>
                      </a:r>
                      <a:br>
                        <a:rPr lang="en-US" sz="1400" b="0" i="0" dirty="0">
                          <a:effectLst/>
                          <a:latin typeface="Avenir Light" panose="020B0402020203020204" pitchFamily="34" charset="77"/>
                        </a:rPr>
                      </a:b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203629461"/>
                  </a:ext>
                </a:extLst>
              </a:tr>
              <a:tr h="365760">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7:00-8:00pm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Conference Welcome Reception</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solidFill>
                            <a:schemeClr val="tx1"/>
                          </a:solidFill>
                          <a:effectLst/>
                          <a:latin typeface="Avenir Light" panose="020B0402020203020204" pitchFamily="34" charset="77"/>
                        </a:rPr>
                        <a:t>ASPE Office or TBD</a:t>
                      </a:r>
                    </a:p>
                  </a:txBody>
                  <a:tcPr marL="32271" marR="32271" marT="0" marB="0" anchor="ctr"/>
                </a:tc>
                <a:extLst>
                  <a:ext uri="{0D108BD9-81ED-4DB2-BD59-A6C34878D82A}">
                    <a16:rowId xmlns:a16="http://schemas.microsoft.com/office/drawing/2014/main" val="3046121770"/>
                  </a:ext>
                </a:extLst>
              </a:tr>
              <a:tr h="365760">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Society Board Presentation to Chapter Leaders</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879491364"/>
                  </a:ext>
                </a:extLst>
              </a:tr>
              <a:tr h="1167716">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1:00pm-5:00pm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Region 1 Meeting</a:t>
                      </a:r>
                    </a:p>
                    <a:p>
                      <a:pPr algn="ctr"/>
                      <a:r>
                        <a:rPr lang="en-US" sz="1400" b="0" i="0" dirty="0">
                          <a:effectLst/>
                          <a:latin typeface="Avenir Light" panose="020B0402020203020204" pitchFamily="34" charset="77"/>
                        </a:rPr>
                        <a:t>Region 2 Meeting</a:t>
                      </a:r>
                    </a:p>
                    <a:p>
                      <a:pPr algn="ctr"/>
                      <a:r>
                        <a:rPr lang="en-US" sz="1400" b="0" i="0" dirty="0">
                          <a:effectLst/>
                          <a:latin typeface="Avenir Light" panose="020B0402020203020204" pitchFamily="34" charset="77"/>
                        </a:rPr>
                        <a:t>Region 3 Meeting</a:t>
                      </a:r>
                    </a:p>
                    <a:p>
                      <a:pPr algn="ctr"/>
                      <a:r>
                        <a:rPr lang="en-US" sz="1400" b="0" i="0" dirty="0">
                          <a:effectLst/>
                          <a:latin typeface="Avenir Light" panose="020B0402020203020204" pitchFamily="34" charset="77"/>
                        </a:rPr>
                        <a:t>Region 4 Meeting</a:t>
                      </a:r>
                    </a:p>
                    <a:p>
                      <a:pPr algn="ctr"/>
                      <a:r>
                        <a:rPr lang="en-US" sz="1400" b="0" i="0" dirty="0">
                          <a:effectLst/>
                          <a:latin typeface="Avenir Light" panose="020B0402020203020204" pitchFamily="34" charset="77"/>
                        </a:rPr>
                        <a:t>Region 5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A Meeting Room</a:t>
                      </a:r>
                    </a:p>
                    <a:p>
                      <a:pPr algn="ctr"/>
                      <a:r>
                        <a:rPr lang="en-US" sz="1400" b="0" i="0" dirty="0">
                          <a:effectLst/>
                          <a:latin typeface="Avenir Light" panose="020B0402020203020204" pitchFamily="34" charset="77"/>
                        </a:rPr>
                        <a:t>Madison Meeting Room</a:t>
                      </a:r>
                    </a:p>
                    <a:p>
                      <a:pPr algn="ctr"/>
                      <a:r>
                        <a:rPr lang="en-US" sz="1400" b="0" i="0" dirty="0">
                          <a:effectLst/>
                          <a:latin typeface="Avenir Light" panose="020B0402020203020204" pitchFamily="34" charset="77"/>
                        </a:rPr>
                        <a:t>Dearborn Meeting Room </a:t>
                      </a:r>
                    </a:p>
                    <a:p>
                      <a:pPr algn="ctr"/>
                      <a:r>
                        <a:rPr lang="en-US" sz="1400" b="0" i="0" dirty="0">
                          <a:effectLst/>
                          <a:latin typeface="Avenir Light" panose="020B0402020203020204" pitchFamily="34" charset="77"/>
                        </a:rPr>
                        <a:t>Division Meeting Room</a:t>
                      </a:r>
                    </a:p>
                    <a:p>
                      <a:pPr algn="ctr"/>
                      <a:r>
                        <a:rPr lang="en-US" sz="1400" b="0" i="0" dirty="0">
                          <a:effectLst/>
                          <a:latin typeface="Avenir Light" panose="020B0402020203020204" pitchFamily="34" charset="77"/>
                        </a:rPr>
                        <a:t>Higgins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312556263"/>
                  </a:ext>
                </a:extLst>
              </a:tr>
              <a:tr h="365760">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6:00-8:00pm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 Dinner</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B/C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874120585"/>
                  </a:ext>
                </a:extLst>
              </a:tr>
              <a:tr h="365760">
                <a:tc>
                  <a:txBody>
                    <a:bodyPr/>
                    <a:lstStyle/>
                    <a:p>
                      <a:pPr algn="ctr"/>
                      <a:r>
                        <a:rPr lang="en-US" sz="1400" b="1" i="0" dirty="0">
                          <a:effectLst/>
                          <a:latin typeface="Avenir Light" panose="020B0402020203020204" pitchFamily="34" charset="77"/>
                        </a:rPr>
                        <a:t>Sunday, June 25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Closing Event</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2220035260"/>
                  </a:ext>
                </a:extLst>
              </a:tr>
            </a:tbl>
          </a:graphicData>
        </a:graphic>
      </p:graphicFrame>
      <p:sp>
        <p:nvSpPr>
          <p:cNvPr id="7" name="Rectangle 2">
            <a:extLst>
              <a:ext uri="{FF2B5EF4-FFF2-40B4-BE49-F238E27FC236}">
                <a16:creationId xmlns:a16="http://schemas.microsoft.com/office/drawing/2014/main" id="{357B3623-C138-D04B-BCBC-3DD28DBF356B}"/>
              </a:ext>
            </a:extLst>
          </p:cNvPr>
          <p:cNvSpPr>
            <a:spLocks noChangeArrowheads="1"/>
          </p:cNvSpPr>
          <p:nvPr/>
        </p:nvSpPr>
        <p:spPr bwMode="auto">
          <a:xfrm>
            <a:off x="25336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dirty="0">
                <a:ln>
                  <a:noFill/>
                </a:ln>
                <a:solidFill>
                  <a:schemeClr val="tx1"/>
                </a:solidFill>
                <a:effectLst/>
                <a:latin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427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A769-3C88-C825-F975-CB6503AB23B0}"/>
              </a:ext>
            </a:extLst>
          </p:cNvPr>
          <p:cNvSpPr txBox="1">
            <a:spLocks/>
          </p:cNvSpPr>
          <p:nvPr/>
        </p:nvSpPr>
        <p:spPr>
          <a:xfrm>
            <a:off x="890415" y="3183076"/>
            <a:ext cx="3105632" cy="2193112"/>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pPr algn="l"/>
            <a:r>
              <a:rPr lang="en-US" dirty="0">
                <a:solidFill>
                  <a:srgbClr val="077C13"/>
                </a:solidFill>
              </a:rPr>
              <a:t>ASPE</a:t>
            </a:r>
            <a:br>
              <a:rPr lang="en-US" dirty="0">
                <a:solidFill>
                  <a:srgbClr val="077C13"/>
                </a:solidFill>
              </a:rPr>
            </a:br>
            <a:r>
              <a:rPr lang="en-US" dirty="0">
                <a:solidFill>
                  <a:srgbClr val="077C13"/>
                </a:solidFill>
              </a:rPr>
              <a:t>Board of </a:t>
            </a:r>
            <a:br>
              <a:rPr lang="en-US" dirty="0">
                <a:solidFill>
                  <a:srgbClr val="077C13"/>
                </a:solidFill>
              </a:rPr>
            </a:br>
            <a:r>
              <a:rPr lang="en-US" dirty="0">
                <a:solidFill>
                  <a:srgbClr val="077C13"/>
                </a:solidFill>
              </a:rPr>
              <a:t>Directors</a:t>
            </a:r>
          </a:p>
        </p:txBody>
      </p:sp>
      <p:pic>
        <p:nvPicPr>
          <p:cNvPr id="3" name="Picture 2" descr="A person in a suit and tie&#10;&#10;Description automatically generated with medium confidence">
            <a:extLst>
              <a:ext uri="{FF2B5EF4-FFF2-40B4-BE49-F238E27FC236}">
                <a16:creationId xmlns:a16="http://schemas.microsoft.com/office/drawing/2014/main" id="{4EBB3536-9075-9723-E36F-F926EAE64526}"/>
              </a:ext>
            </a:extLst>
          </p:cNvPr>
          <p:cNvPicPr>
            <a:picLocks noChangeAspect="1"/>
          </p:cNvPicPr>
          <p:nvPr/>
        </p:nvPicPr>
        <p:blipFill>
          <a:blip r:embed="rId2"/>
          <a:stretch>
            <a:fillRect/>
          </a:stretch>
        </p:blipFill>
        <p:spPr>
          <a:xfrm>
            <a:off x="7053096" y="4484683"/>
            <a:ext cx="1302406" cy="1094021"/>
          </a:xfrm>
          <a:prstGeom prst="rect">
            <a:avLst/>
          </a:prstGeom>
        </p:spPr>
      </p:pic>
      <p:pic>
        <p:nvPicPr>
          <p:cNvPr id="4" name="Picture 3" descr="A picture containing outdoor, person, tree&#10;&#10;Description automatically generated">
            <a:extLst>
              <a:ext uri="{FF2B5EF4-FFF2-40B4-BE49-F238E27FC236}">
                <a16:creationId xmlns:a16="http://schemas.microsoft.com/office/drawing/2014/main" id="{D6DF4C61-A365-26D2-5D7E-A564867A351E}"/>
              </a:ext>
            </a:extLst>
          </p:cNvPr>
          <p:cNvPicPr>
            <a:picLocks noChangeAspect="1"/>
          </p:cNvPicPr>
          <p:nvPr/>
        </p:nvPicPr>
        <p:blipFill>
          <a:blip r:embed="rId3"/>
          <a:stretch>
            <a:fillRect/>
          </a:stretch>
        </p:blipFill>
        <p:spPr>
          <a:xfrm>
            <a:off x="4650431" y="2684660"/>
            <a:ext cx="1302406" cy="1094021"/>
          </a:xfrm>
          <a:prstGeom prst="rect">
            <a:avLst/>
          </a:prstGeom>
        </p:spPr>
      </p:pic>
      <p:pic>
        <p:nvPicPr>
          <p:cNvPr id="5" name="Picture 4" descr="A picture containing outdoor, person, tree, person&#10;&#10;Description automatically generated">
            <a:extLst>
              <a:ext uri="{FF2B5EF4-FFF2-40B4-BE49-F238E27FC236}">
                <a16:creationId xmlns:a16="http://schemas.microsoft.com/office/drawing/2014/main" id="{384ED74B-3F50-AB68-B958-5B6E6C8EEE20}"/>
              </a:ext>
            </a:extLst>
          </p:cNvPr>
          <p:cNvPicPr>
            <a:picLocks noChangeAspect="1"/>
          </p:cNvPicPr>
          <p:nvPr/>
        </p:nvPicPr>
        <p:blipFill>
          <a:blip r:embed="rId4"/>
          <a:stretch>
            <a:fillRect/>
          </a:stretch>
        </p:blipFill>
        <p:spPr>
          <a:xfrm>
            <a:off x="7155549" y="762535"/>
            <a:ext cx="1302406" cy="1094021"/>
          </a:xfrm>
          <a:prstGeom prst="rect">
            <a:avLst/>
          </a:prstGeom>
        </p:spPr>
      </p:pic>
      <p:pic>
        <p:nvPicPr>
          <p:cNvPr id="6" name="Picture 5" descr="A person with a beard&#10;&#10;Description automatically generated with medium confidence">
            <a:extLst>
              <a:ext uri="{FF2B5EF4-FFF2-40B4-BE49-F238E27FC236}">
                <a16:creationId xmlns:a16="http://schemas.microsoft.com/office/drawing/2014/main" id="{611A0176-337E-B4F9-B5B8-2D9D535FEF0F}"/>
              </a:ext>
            </a:extLst>
          </p:cNvPr>
          <p:cNvPicPr>
            <a:picLocks noChangeAspect="1"/>
          </p:cNvPicPr>
          <p:nvPr/>
        </p:nvPicPr>
        <p:blipFill>
          <a:blip r:embed="rId5"/>
          <a:stretch>
            <a:fillRect/>
          </a:stretch>
        </p:blipFill>
        <p:spPr>
          <a:xfrm>
            <a:off x="7875178" y="2694341"/>
            <a:ext cx="1302406" cy="1094021"/>
          </a:xfrm>
          <a:prstGeom prst="rect">
            <a:avLst/>
          </a:prstGeom>
        </p:spPr>
      </p:pic>
      <p:pic>
        <p:nvPicPr>
          <p:cNvPr id="7" name="Picture 6" descr="A person wearing glasses&#10;&#10;Description automatically generated with low confidence">
            <a:extLst>
              <a:ext uri="{FF2B5EF4-FFF2-40B4-BE49-F238E27FC236}">
                <a16:creationId xmlns:a16="http://schemas.microsoft.com/office/drawing/2014/main" id="{E4407F10-C7F5-03D4-4EA3-F63B89D1BDD1}"/>
              </a:ext>
            </a:extLst>
          </p:cNvPr>
          <p:cNvPicPr>
            <a:picLocks noChangeAspect="1"/>
          </p:cNvPicPr>
          <p:nvPr/>
        </p:nvPicPr>
        <p:blipFill>
          <a:blip r:embed="rId6"/>
          <a:stretch>
            <a:fillRect/>
          </a:stretch>
        </p:blipFill>
        <p:spPr>
          <a:xfrm>
            <a:off x="8753799" y="762535"/>
            <a:ext cx="1302406" cy="1094021"/>
          </a:xfrm>
          <a:prstGeom prst="rect">
            <a:avLst/>
          </a:prstGeom>
        </p:spPr>
      </p:pic>
      <p:pic>
        <p:nvPicPr>
          <p:cNvPr id="8" name="Picture 7" descr="A person with a beard and mustache&#10;&#10;Description automatically generated with low confidence">
            <a:extLst>
              <a:ext uri="{FF2B5EF4-FFF2-40B4-BE49-F238E27FC236}">
                <a16:creationId xmlns:a16="http://schemas.microsoft.com/office/drawing/2014/main" id="{B444B0D9-FFD9-EA6D-94CB-DA322CD6B35D}"/>
              </a:ext>
            </a:extLst>
          </p:cNvPr>
          <p:cNvPicPr>
            <a:picLocks noChangeAspect="1"/>
          </p:cNvPicPr>
          <p:nvPr/>
        </p:nvPicPr>
        <p:blipFill>
          <a:blip r:embed="rId7"/>
          <a:stretch>
            <a:fillRect/>
          </a:stretch>
        </p:blipFill>
        <p:spPr>
          <a:xfrm>
            <a:off x="10300890" y="4484681"/>
            <a:ext cx="1302406" cy="1094021"/>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4D437DE6-5BC5-2779-F82F-2DCA010EB47F}"/>
              </a:ext>
            </a:extLst>
          </p:cNvPr>
          <p:cNvPicPr>
            <a:picLocks noChangeAspect="1"/>
          </p:cNvPicPr>
          <p:nvPr/>
        </p:nvPicPr>
        <p:blipFill>
          <a:blip r:embed="rId8"/>
          <a:stretch>
            <a:fillRect/>
          </a:stretch>
        </p:blipFill>
        <p:spPr>
          <a:xfrm>
            <a:off x="6280120" y="2694341"/>
            <a:ext cx="1302406" cy="1094021"/>
          </a:xfrm>
          <a:prstGeom prst="rect">
            <a:avLst/>
          </a:prstGeom>
        </p:spPr>
      </p:pic>
      <p:pic>
        <p:nvPicPr>
          <p:cNvPr id="10" name="Picture 9" descr="A picture containing person, person, outdoor, clothing&#10;&#10;Description automatically generated">
            <a:extLst>
              <a:ext uri="{FF2B5EF4-FFF2-40B4-BE49-F238E27FC236}">
                <a16:creationId xmlns:a16="http://schemas.microsoft.com/office/drawing/2014/main" id="{2EF789C8-6CAF-D0DA-1ABF-FCBEC0F5618D}"/>
              </a:ext>
            </a:extLst>
          </p:cNvPr>
          <p:cNvPicPr>
            <a:picLocks noChangeAspect="1"/>
          </p:cNvPicPr>
          <p:nvPr/>
        </p:nvPicPr>
        <p:blipFill>
          <a:blip r:embed="rId9"/>
          <a:stretch>
            <a:fillRect/>
          </a:stretch>
        </p:blipFill>
        <p:spPr>
          <a:xfrm>
            <a:off x="5557299" y="757700"/>
            <a:ext cx="1302406" cy="1094021"/>
          </a:xfrm>
          <a:prstGeom prst="rect">
            <a:avLst/>
          </a:prstGeom>
        </p:spPr>
      </p:pic>
      <p:pic>
        <p:nvPicPr>
          <p:cNvPr id="11" name="Picture 10" descr="A person in a suit&#10;&#10;Description automatically generated with low confidence">
            <a:extLst>
              <a:ext uri="{FF2B5EF4-FFF2-40B4-BE49-F238E27FC236}">
                <a16:creationId xmlns:a16="http://schemas.microsoft.com/office/drawing/2014/main" id="{75A38E5E-693D-6950-3308-08E51E54C1FC}"/>
              </a:ext>
            </a:extLst>
          </p:cNvPr>
          <p:cNvPicPr>
            <a:picLocks noChangeAspect="1"/>
          </p:cNvPicPr>
          <p:nvPr/>
        </p:nvPicPr>
        <p:blipFill>
          <a:blip r:embed="rId10"/>
          <a:stretch>
            <a:fillRect/>
          </a:stretch>
        </p:blipFill>
        <p:spPr>
          <a:xfrm>
            <a:off x="8661395" y="4484682"/>
            <a:ext cx="1302406" cy="1094021"/>
          </a:xfrm>
          <a:prstGeom prst="rect">
            <a:avLst/>
          </a:prstGeom>
        </p:spPr>
      </p:pic>
      <p:pic>
        <p:nvPicPr>
          <p:cNvPr id="12" name="Picture 11" descr="A person wearing glasses and a tie&#10;&#10;Description automatically generated with medium confidence">
            <a:extLst>
              <a:ext uri="{FF2B5EF4-FFF2-40B4-BE49-F238E27FC236}">
                <a16:creationId xmlns:a16="http://schemas.microsoft.com/office/drawing/2014/main" id="{14419F35-8F5B-E224-D76F-8E31ACE09BD2}"/>
              </a:ext>
            </a:extLst>
          </p:cNvPr>
          <p:cNvPicPr>
            <a:picLocks noChangeAspect="1"/>
          </p:cNvPicPr>
          <p:nvPr/>
        </p:nvPicPr>
        <p:blipFill>
          <a:blip r:embed="rId11"/>
          <a:stretch>
            <a:fillRect/>
          </a:stretch>
        </p:blipFill>
        <p:spPr>
          <a:xfrm>
            <a:off x="5444797" y="4484683"/>
            <a:ext cx="1302406" cy="1094021"/>
          </a:xfrm>
          <a:prstGeom prst="rect">
            <a:avLst/>
          </a:prstGeom>
        </p:spPr>
      </p:pic>
      <p:pic>
        <p:nvPicPr>
          <p:cNvPr id="13" name="Picture 12" descr="A person in a suit and tie&#10;&#10;Description automatically generated with medium confidence">
            <a:extLst>
              <a:ext uri="{FF2B5EF4-FFF2-40B4-BE49-F238E27FC236}">
                <a16:creationId xmlns:a16="http://schemas.microsoft.com/office/drawing/2014/main" id="{0B68FB05-6D43-4B2A-9D20-B9ECACF475B6}"/>
              </a:ext>
            </a:extLst>
          </p:cNvPr>
          <p:cNvPicPr>
            <a:picLocks noChangeAspect="1"/>
          </p:cNvPicPr>
          <p:nvPr/>
        </p:nvPicPr>
        <p:blipFill>
          <a:blip r:embed="rId12"/>
          <a:stretch>
            <a:fillRect/>
          </a:stretch>
        </p:blipFill>
        <p:spPr>
          <a:xfrm>
            <a:off x="9491276" y="2707311"/>
            <a:ext cx="1302406" cy="1094021"/>
          </a:xfrm>
          <a:prstGeom prst="rect">
            <a:avLst/>
          </a:prstGeom>
        </p:spPr>
      </p:pic>
      <p:pic>
        <p:nvPicPr>
          <p:cNvPr id="14" name="Picture 13" descr="A picture containing person, tree, outdoor, person&#10;&#10;Description automatically generated">
            <a:extLst>
              <a:ext uri="{FF2B5EF4-FFF2-40B4-BE49-F238E27FC236}">
                <a16:creationId xmlns:a16="http://schemas.microsoft.com/office/drawing/2014/main" id="{83CB775C-8A2B-678E-D700-4E08BBF61417}"/>
              </a:ext>
            </a:extLst>
          </p:cNvPr>
          <p:cNvPicPr>
            <a:picLocks noChangeAspect="1"/>
          </p:cNvPicPr>
          <p:nvPr/>
        </p:nvPicPr>
        <p:blipFill>
          <a:blip r:embed="rId13"/>
          <a:stretch>
            <a:fillRect/>
          </a:stretch>
        </p:blipFill>
        <p:spPr>
          <a:xfrm>
            <a:off x="1786472" y="743327"/>
            <a:ext cx="1825610" cy="1533512"/>
          </a:xfrm>
          <a:prstGeom prst="rect">
            <a:avLst/>
          </a:prstGeom>
        </p:spPr>
      </p:pic>
      <p:pic>
        <p:nvPicPr>
          <p:cNvPr id="15" name="Picture 14" descr="A person in a suit and tie&#10;&#10;Description automatically generated with medium confidence">
            <a:extLst>
              <a:ext uri="{FF2B5EF4-FFF2-40B4-BE49-F238E27FC236}">
                <a16:creationId xmlns:a16="http://schemas.microsoft.com/office/drawing/2014/main" id="{0AC9C874-8113-E506-A2AD-D04E29526A03}"/>
              </a:ext>
            </a:extLst>
          </p:cNvPr>
          <p:cNvPicPr>
            <a:picLocks noChangeAspect="1"/>
          </p:cNvPicPr>
          <p:nvPr/>
        </p:nvPicPr>
        <p:blipFill>
          <a:blip r:embed="rId14"/>
          <a:stretch>
            <a:fillRect/>
          </a:stretch>
        </p:blipFill>
        <p:spPr>
          <a:xfrm>
            <a:off x="3959049" y="757700"/>
            <a:ext cx="1302406" cy="1094021"/>
          </a:xfrm>
          <a:prstGeom prst="rect">
            <a:avLst/>
          </a:prstGeom>
        </p:spPr>
      </p:pic>
      <p:pic>
        <p:nvPicPr>
          <p:cNvPr id="17" name="Picture 16" descr="A picture containing person, person, clothing, suit&#10;&#10;Description automatically generated">
            <a:extLst>
              <a:ext uri="{FF2B5EF4-FFF2-40B4-BE49-F238E27FC236}">
                <a16:creationId xmlns:a16="http://schemas.microsoft.com/office/drawing/2014/main" id="{6B1A66A5-BBF5-C075-41B7-9E9DFC246AB0}"/>
              </a:ext>
            </a:extLst>
          </p:cNvPr>
          <p:cNvPicPr>
            <a:picLocks noChangeAspect="1"/>
          </p:cNvPicPr>
          <p:nvPr/>
        </p:nvPicPr>
        <p:blipFill>
          <a:blip r:embed="rId15"/>
          <a:stretch>
            <a:fillRect/>
          </a:stretch>
        </p:blipFill>
        <p:spPr>
          <a:xfrm>
            <a:off x="3828699" y="4484684"/>
            <a:ext cx="1310205" cy="1094021"/>
          </a:xfrm>
          <a:prstGeom prst="rect">
            <a:avLst/>
          </a:prstGeom>
        </p:spPr>
      </p:pic>
      <p:sp>
        <p:nvSpPr>
          <p:cNvPr id="18" name="TextBox 17">
            <a:extLst>
              <a:ext uri="{FF2B5EF4-FFF2-40B4-BE49-F238E27FC236}">
                <a16:creationId xmlns:a16="http://schemas.microsoft.com/office/drawing/2014/main" id="{B4762FDD-A12E-C697-5B53-DF0C12ECAE5C}"/>
              </a:ext>
            </a:extLst>
          </p:cNvPr>
          <p:cNvSpPr txBox="1"/>
          <p:nvPr/>
        </p:nvSpPr>
        <p:spPr>
          <a:xfrm>
            <a:off x="1687684" y="2377286"/>
            <a:ext cx="2023374"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Carol Johnson</a:t>
            </a:r>
            <a:br>
              <a:rPr lang="en-US" sz="1200" dirty="0">
                <a:solidFill>
                  <a:schemeClr val="bg1"/>
                </a:solidFill>
                <a:latin typeface="Avenir Book" panose="02000503020000020003" pitchFamily="2" charset="0"/>
              </a:rPr>
            </a:br>
            <a:r>
              <a:rPr lang="en-US" sz="1200" dirty="0">
                <a:solidFill>
                  <a:schemeClr val="bg1"/>
                </a:solidFill>
                <a:latin typeface="Avenir Book" panose="02000503020000020003" pitchFamily="2" charset="0"/>
              </a:rPr>
              <a:t>CPD, LEED AP, CFI, FASPE</a:t>
            </a:r>
          </a:p>
          <a:p>
            <a:pPr algn="ctr"/>
            <a:r>
              <a:rPr lang="en-US" sz="1200" dirty="0">
                <a:solidFill>
                  <a:schemeClr val="accent4"/>
                </a:solidFill>
                <a:latin typeface="Avenir Book" panose="02000503020000020003" pitchFamily="2" charset="0"/>
              </a:rPr>
              <a:t>President</a:t>
            </a:r>
          </a:p>
        </p:txBody>
      </p:sp>
      <p:sp>
        <p:nvSpPr>
          <p:cNvPr id="19" name="TextBox 18">
            <a:extLst>
              <a:ext uri="{FF2B5EF4-FFF2-40B4-BE49-F238E27FC236}">
                <a16:creationId xmlns:a16="http://schemas.microsoft.com/office/drawing/2014/main" id="{BBBDA4EF-09FB-A0D5-D927-B4F242974C1D}"/>
              </a:ext>
            </a:extLst>
          </p:cNvPr>
          <p:cNvSpPr txBox="1"/>
          <p:nvPr/>
        </p:nvSpPr>
        <p:spPr>
          <a:xfrm>
            <a:off x="3843556" y="1866338"/>
            <a:ext cx="1641795"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Vincent (Vinny) </a:t>
            </a:r>
            <a:r>
              <a:rPr lang="en-US" sz="1000" dirty="0" err="1">
                <a:solidFill>
                  <a:schemeClr val="bg1"/>
                </a:solidFill>
                <a:latin typeface="Avenir Book" panose="02000503020000020003" pitchFamily="2" charset="0"/>
              </a:rPr>
              <a:t>Falkowski</a:t>
            </a:r>
            <a:r>
              <a:rPr lang="en-US" sz="1000" dirty="0">
                <a:solidFill>
                  <a:schemeClr val="bg1"/>
                </a:solidFill>
                <a:latin typeface="Avenir Book" panose="02000503020000020003" pitchFamily="2" charset="0"/>
              </a:rPr>
              <a:t> PE, PMP, CCM</a:t>
            </a:r>
          </a:p>
          <a:p>
            <a:pPr algn="ctr"/>
            <a:r>
              <a:rPr lang="en-US" sz="1000" dirty="0">
                <a:solidFill>
                  <a:schemeClr val="accent4"/>
                </a:solidFill>
                <a:latin typeface="Avenir Book" panose="02000503020000020003" pitchFamily="2" charset="0"/>
              </a:rPr>
              <a:t>VP, Technical</a:t>
            </a:r>
          </a:p>
        </p:txBody>
      </p:sp>
      <p:sp>
        <p:nvSpPr>
          <p:cNvPr id="20" name="TextBox 19">
            <a:extLst>
              <a:ext uri="{FF2B5EF4-FFF2-40B4-BE49-F238E27FC236}">
                <a16:creationId xmlns:a16="http://schemas.microsoft.com/office/drawing/2014/main" id="{01601134-8F91-E591-BE4F-417A9D1F0D8F}"/>
              </a:ext>
            </a:extLst>
          </p:cNvPr>
          <p:cNvSpPr txBox="1"/>
          <p:nvPr/>
        </p:nvSpPr>
        <p:spPr>
          <a:xfrm>
            <a:off x="5652900" y="1864220"/>
            <a:ext cx="1111202" cy="553998"/>
          </a:xfrm>
          <a:prstGeom prst="rect">
            <a:avLst/>
          </a:prstGeom>
          <a:noFill/>
        </p:spPr>
        <p:txBody>
          <a:bodyPr wrap="none" rtlCol="0">
            <a:spAutoFit/>
          </a:bodyPr>
          <a:lstStyle/>
          <a:p>
            <a:pPr algn="ctr"/>
            <a:r>
              <a:rPr lang="en-US" sz="1000" dirty="0">
                <a:solidFill>
                  <a:schemeClr val="bg1"/>
                </a:solidFill>
                <a:latin typeface="Avenir Book" panose="02000503020000020003" pitchFamily="2" charset="0"/>
              </a:rPr>
              <a:t>Jim Zebrowski</a:t>
            </a:r>
            <a:br>
              <a:rPr lang="en-US" sz="1000" dirty="0">
                <a:solidFill>
                  <a:schemeClr val="bg1"/>
                </a:solidFill>
                <a:latin typeface="Avenir Book" panose="02000503020000020003" pitchFamily="2" charset="0"/>
              </a:rPr>
            </a:br>
            <a:r>
              <a:rPr lang="en-US" sz="1000" dirty="0">
                <a:solidFill>
                  <a:schemeClr val="bg1"/>
                </a:solidFill>
                <a:latin typeface="Avenir Book" panose="02000503020000020003" pitchFamily="2" charset="0"/>
              </a:rPr>
              <a:t>PE, CPD, FASPE</a:t>
            </a:r>
          </a:p>
          <a:p>
            <a:pPr algn="ctr"/>
            <a:r>
              <a:rPr lang="en-US" sz="1000" dirty="0">
                <a:solidFill>
                  <a:schemeClr val="accent4"/>
                </a:solidFill>
                <a:latin typeface="Avenir Book" panose="02000503020000020003" pitchFamily="2" charset="0"/>
              </a:rPr>
              <a:t>VP, Education</a:t>
            </a:r>
          </a:p>
        </p:txBody>
      </p:sp>
      <p:sp>
        <p:nvSpPr>
          <p:cNvPr id="21" name="TextBox 20">
            <a:extLst>
              <a:ext uri="{FF2B5EF4-FFF2-40B4-BE49-F238E27FC236}">
                <a16:creationId xmlns:a16="http://schemas.microsoft.com/office/drawing/2014/main" id="{8E79BD90-0901-8002-E766-C44C8EA0D804}"/>
              </a:ext>
            </a:extLst>
          </p:cNvPr>
          <p:cNvSpPr txBox="1"/>
          <p:nvPr/>
        </p:nvSpPr>
        <p:spPr>
          <a:xfrm>
            <a:off x="6997520" y="1863345"/>
            <a:ext cx="1641795"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Brianne N. Hall, PE, CPD, LEED AP BD+C, GGP</a:t>
            </a:r>
          </a:p>
          <a:p>
            <a:pPr algn="ctr"/>
            <a:r>
              <a:rPr lang="en-US" sz="1000" dirty="0">
                <a:solidFill>
                  <a:schemeClr val="accent4"/>
                </a:solidFill>
                <a:latin typeface="Avenir Book" panose="02000503020000020003" pitchFamily="2" charset="0"/>
              </a:rPr>
              <a:t>VP, Legislative</a:t>
            </a:r>
          </a:p>
        </p:txBody>
      </p:sp>
      <p:sp>
        <p:nvSpPr>
          <p:cNvPr id="22" name="TextBox 21">
            <a:extLst>
              <a:ext uri="{FF2B5EF4-FFF2-40B4-BE49-F238E27FC236}">
                <a16:creationId xmlns:a16="http://schemas.microsoft.com/office/drawing/2014/main" id="{A940C7D4-9404-EC30-3C51-54F93A4E6F3A}"/>
              </a:ext>
            </a:extLst>
          </p:cNvPr>
          <p:cNvSpPr txBox="1"/>
          <p:nvPr/>
        </p:nvSpPr>
        <p:spPr>
          <a:xfrm>
            <a:off x="8656120" y="1864220"/>
            <a:ext cx="1518385"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Jason S.A. McDonald CPD</a:t>
            </a:r>
          </a:p>
          <a:p>
            <a:pPr algn="ctr"/>
            <a:r>
              <a:rPr lang="en-US" sz="1000" dirty="0">
                <a:solidFill>
                  <a:schemeClr val="accent4"/>
                </a:solidFill>
                <a:latin typeface="Avenir Book" panose="02000503020000020003" pitchFamily="2" charset="0"/>
              </a:rPr>
              <a:t>VP, Membership</a:t>
            </a:r>
          </a:p>
        </p:txBody>
      </p:sp>
      <p:sp>
        <p:nvSpPr>
          <p:cNvPr id="23" name="TextBox 22">
            <a:extLst>
              <a:ext uri="{FF2B5EF4-FFF2-40B4-BE49-F238E27FC236}">
                <a16:creationId xmlns:a16="http://schemas.microsoft.com/office/drawing/2014/main" id="{A3964DD2-93B1-48ED-C1D4-1814EC43CD0D}"/>
              </a:ext>
            </a:extLst>
          </p:cNvPr>
          <p:cNvSpPr txBox="1"/>
          <p:nvPr/>
        </p:nvSpPr>
        <p:spPr>
          <a:xfrm>
            <a:off x="4650431" y="3776796"/>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Blair </a:t>
            </a:r>
            <a:r>
              <a:rPr lang="en-US" sz="1000" dirty="0" err="1">
                <a:solidFill>
                  <a:schemeClr val="bg1"/>
                </a:solidFill>
                <a:latin typeface="Avenir Book" panose="02000503020000020003" pitchFamily="2" charset="0"/>
              </a:rPr>
              <a:t>Minyard</a:t>
            </a:r>
            <a:endParaRPr lang="en-US" sz="1000" dirty="0">
              <a:solidFill>
                <a:schemeClr val="bg1"/>
              </a:solidFill>
              <a:latin typeface="Avenir Book" panose="02000503020000020003" pitchFamily="2" charset="0"/>
            </a:endParaRPr>
          </a:p>
          <a:p>
            <a:pPr algn="ctr"/>
            <a:r>
              <a:rPr lang="en-US" sz="1000" dirty="0">
                <a:solidFill>
                  <a:schemeClr val="bg1"/>
                </a:solidFill>
                <a:latin typeface="Avenir Book" panose="02000503020000020003" pitchFamily="2" charset="0"/>
              </a:rPr>
              <a:t>PE, CPD, CDT</a:t>
            </a:r>
          </a:p>
          <a:p>
            <a:pPr algn="ctr"/>
            <a:r>
              <a:rPr lang="en-US" sz="1000" dirty="0">
                <a:solidFill>
                  <a:schemeClr val="accent4"/>
                </a:solidFill>
                <a:latin typeface="Avenir Book" panose="02000503020000020003" pitchFamily="2" charset="0"/>
              </a:rPr>
              <a:t>Treasurer</a:t>
            </a:r>
          </a:p>
        </p:txBody>
      </p:sp>
      <p:sp>
        <p:nvSpPr>
          <p:cNvPr id="24" name="TextBox 23">
            <a:extLst>
              <a:ext uri="{FF2B5EF4-FFF2-40B4-BE49-F238E27FC236}">
                <a16:creationId xmlns:a16="http://schemas.microsoft.com/office/drawing/2014/main" id="{AEE2DE36-D501-6C67-17C1-ED580C916F28}"/>
              </a:ext>
            </a:extLst>
          </p:cNvPr>
          <p:cNvSpPr txBox="1"/>
          <p:nvPr/>
        </p:nvSpPr>
        <p:spPr>
          <a:xfrm>
            <a:off x="6273978" y="3776796"/>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Thomas P. Sharp</a:t>
            </a:r>
          </a:p>
          <a:p>
            <a:pPr algn="ctr"/>
            <a:r>
              <a:rPr lang="en-US" sz="1000" dirty="0">
                <a:solidFill>
                  <a:schemeClr val="bg1"/>
                </a:solidFill>
                <a:latin typeface="Avenir Book" panose="02000503020000020003" pitchFamily="2" charset="0"/>
              </a:rPr>
              <a:t>Vice President, </a:t>
            </a:r>
            <a:r>
              <a:rPr lang="en-US" sz="1000" dirty="0">
                <a:solidFill>
                  <a:schemeClr val="accent4"/>
                </a:solidFill>
                <a:latin typeface="Avenir Book" panose="02000503020000020003" pitchFamily="2" charset="0"/>
              </a:rPr>
              <a:t>Affiliate</a:t>
            </a:r>
          </a:p>
        </p:txBody>
      </p:sp>
      <p:sp>
        <p:nvSpPr>
          <p:cNvPr id="25" name="TextBox 24">
            <a:extLst>
              <a:ext uri="{FF2B5EF4-FFF2-40B4-BE49-F238E27FC236}">
                <a16:creationId xmlns:a16="http://schemas.microsoft.com/office/drawing/2014/main" id="{F9B957E2-E8BA-90E9-C5D8-13747E98E6D7}"/>
              </a:ext>
            </a:extLst>
          </p:cNvPr>
          <p:cNvSpPr txBox="1"/>
          <p:nvPr/>
        </p:nvSpPr>
        <p:spPr>
          <a:xfrm>
            <a:off x="7817610" y="3788361"/>
            <a:ext cx="1412873"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Nicholas </a:t>
            </a:r>
            <a:r>
              <a:rPr lang="en-US" sz="1000" dirty="0" err="1">
                <a:solidFill>
                  <a:schemeClr val="bg1"/>
                </a:solidFill>
                <a:latin typeface="Avenir Book" panose="02000503020000020003" pitchFamily="2" charset="0"/>
              </a:rPr>
              <a:t>Hipp</a:t>
            </a:r>
            <a:endParaRPr lang="en-US" sz="1000" dirty="0">
              <a:solidFill>
                <a:schemeClr val="bg1"/>
              </a:solidFill>
              <a:latin typeface="Avenir Book" panose="02000503020000020003" pitchFamily="2" charset="0"/>
            </a:endParaRPr>
          </a:p>
          <a:p>
            <a:pPr algn="ctr"/>
            <a:r>
              <a:rPr lang="en-US" sz="1000" dirty="0">
                <a:solidFill>
                  <a:schemeClr val="bg1"/>
                </a:solidFill>
                <a:latin typeface="Avenir Book" panose="02000503020000020003" pitchFamily="2" charset="0"/>
              </a:rPr>
              <a:t>CPD</a:t>
            </a:r>
          </a:p>
          <a:p>
            <a:pPr algn="ctr"/>
            <a:r>
              <a:rPr lang="en-US" sz="1000" dirty="0">
                <a:solidFill>
                  <a:srgbClr val="1C6FA9"/>
                </a:solidFill>
                <a:latin typeface="Avenir Book" panose="02000503020000020003" pitchFamily="2" charset="0"/>
              </a:rPr>
              <a:t>AYP </a:t>
            </a:r>
            <a:r>
              <a:rPr lang="en-US" sz="1000" dirty="0">
                <a:solidFill>
                  <a:schemeClr val="accent4"/>
                </a:solidFill>
                <a:latin typeface="Avenir Book" panose="02000503020000020003" pitchFamily="2" charset="0"/>
              </a:rPr>
              <a:t>Liaison</a:t>
            </a:r>
          </a:p>
        </p:txBody>
      </p:sp>
      <p:sp>
        <p:nvSpPr>
          <p:cNvPr id="26" name="TextBox 25">
            <a:extLst>
              <a:ext uri="{FF2B5EF4-FFF2-40B4-BE49-F238E27FC236}">
                <a16:creationId xmlns:a16="http://schemas.microsoft.com/office/drawing/2014/main" id="{C539414E-73A1-1D20-3411-1A5F7BBF1709}"/>
              </a:ext>
            </a:extLst>
          </p:cNvPr>
          <p:cNvSpPr txBox="1"/>
          <p:nvPr/>
        </p:nvSpPr>
        <p:spPr>
          <a:xfrm>
            <a:off x="9325719" y="3792885"/>
            <a:ext cx="1633520" cy="707886"/>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Billy Smith</a:t>
            </a:r>
          </a:p>
          <a:p>
            <a:pPr algn="ctr"/>
            <a:r>
              <a:rPr lang="en-US" sz="1000" dirty="0">
                <a:solidFill>
                  <a:schemeClr val="bg1"/>
                </a:solidFill>
                <a:latin typeface="Avenir Book" panose="02000503020000020003" pitchFamily="2" charset="0"/>
              </a:rPr>
              <a:t>FASPE</a:t>
            </a:r>
          </a:p>
          <a:p>
            <a:pPr algn="ctr"/>
            <a:r>
              <a:rPr lang="en-US" sz="1000" dirty="0">
                <a:solidFill>
                  <a:schemeClr val="accent4"/>
                </a:solidFill>
                <a:latin typeface="Avenir Book" panose="02000503020000020003" pitchFamily="2" charset="0"/>
              </a:rPr>
              <a:t>Executive Director/CEO &amp; Secretary</a:t>
            </a:r>
          </a:p>
        </p:txBody>
      </p:sp>
      <p:sp>
        <p:nvSpPr>
          <p:cNvPr id="27" name="TextBox 26">
            <a:extLst>
              <a:ext uri="{FF2B5EF4-FFF2-40B4-BE49-F238E27FC236}">
                <a16:creationId xmlns:a16="http://schemas.microsoft.com/office/drawing/2014/main" id="{0AC6696C-C3B2-1ED6-37C3-4D8A6AF0C21C}"/>
              </a:ext>
            </a:extLst>
          </p:cNvPr>
          <p:cNvSpPr txBox="1"/>
          <p:nvPr/>
        </p:nvSpPr>
        <p:spPr>
          <a:xfrm>
            <a:off x="3828855" y="5593435"/>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Donald Keith</a:t>
            </a:r>
          </a:p>
          <a:p>
            <a:pPr algn="ctr"/>
            <a:r>
              <a:rPr lang="en-US" sz="1000" dirty="0">
                <a:solidFill>
                  <a:schemeClr val="bg1"/>
                </a:solidFill>
                <a:latin typeface="Avenir Book" panose="02000503020000020003" pitchFamily="2" charset="0"/>
              </a:rPr>
              <a:t>CPD, FASPE</a:t>
            </a:r>
          </a:p>
          <a:p>
            <a:pPr algn="ctr"/>
            <a:r>
              <a:rPr lang="en-US" sz="1000" dirty="0">
                <a:solidFill>
                  <a:schemeClr val="accent4"/>
                </a:solidFill>
                <a:latin typeface="Avenir Book" panose="02000503020000020003" pitchFamily="2" charset="0"/>
              </a:rPr>
              <a:t>Region 1 Director</a:t>
            </a:r>
          </a:p>
        </p:txBody>
      </p:sp>
      <p:sp>
        <p:nvSpPr>
          <p:cNvPr id="28" name="TextBox 27">
            <a:extLst>
              <a:ext uri="{FF2B5EF4-FFF2-40B4-BE49-F238E27FC236}">
                <a16:creationId xmlns:a16="http://schemas.microsoft.com/office/drawing/2014/main" id="{86429E42-1707-8526-DD7E-056B6E09BE8A}"/>
              </a:ext>
            </a:extLst>
          </p:cNvPr>
          <p:cNvSpPr txBox="1"/>
          <p:nvPr/>
        </p:nvSpPr>
        <p:spPr>
          <a:xfrm>
            <a:off x="5444797" y="5592736"/>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Steve J. </a:t>
            </a:r>
            <a:r>
              <a:rPr lang="en-US" sz="1000" dirty="0" err="1">
                <a:solidFill>
                  <a:schemeClr val="bg1"/>
                </a:solidFill>
                <a:latin typeface="Avenir Book" panose="02000503020000020003" pitchFamily="2" charset="0"/>
              </a:rPr>
              <a:t>Kormanik</a:t>
            </a:r>
            <a:r>
              <a:rPr lang="en-US" sz="1000" dirty="0">
                <a:solidFill>
                  <a:schemeClr val="bg1"/>
                </a:solidFill>
                <a:latin typeface="Avenir Book" panose="02000503020000020003" pitchFamily="2" charset="0"/>
              </a:rPr>
              <a:t> CPD, GPD</a:t>
            </a:r>
          </a:p>
          <a:p>
            <a:pPr algn="ctr"/>
            <a:r>
              <a:rPr lang="en-US" sz="1000" dirty="0">
                <a:solidFill>
                  <a:schemeClr val="accent4"/>
                </a:solidFill>
                <a:latin typeface="Avenir Book" panose="02000503020000020003" pitchFamily="2" charset="0"/>
              </a:rPr>
              <a:t>Region 2 Director</a:t>
            </a:r>
          </a:p>
        </p:txBody>
      </p:sp>
      <p:sp>
        <p:nvSpPr>
          <p:cNvPr id="29" name="TextBox 28">
            <a:extLst>
              <a:ext uri="{FF2B5EF4-FFF2-40B4-BE49-F238E27FC236}">
                <a16:creationId xmlns:a16="http://schemas.microsoft.com/office/drawing/2014/main" id="{21816A14-2AF7-91A2-A001-BF9F54284FD9}"/>
              </a:ext>
            </a:extLst>
          </p:cNvPr>
          <p:cNvSpPr txBox="1"/>
          <p:nvPr/>
        </p:nvSpPr>
        <p:spPr>
          <a:xfrm>
            <a:off x="7049984" y="5578702"/>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Curtis A. Ray, Jr. CPD, FASPE</a:t>
            </a:r>
          </a:p>
          <a:p>
            <a:pPr algn="ctr"/>
            <a:r>
              <a:rPr lang="en-US" sz="1000" dirty="0">
                <a:solidFill>
                  <a:schemeClr val="accent4"/>
                </a:solidFill>
                <a:latin typeface="Avenir Book" panose="02000503020000020003" pitchFamily="2" charset="0"/>
              </a:rPr>
              <a:t>Region 3 Director</a:t>
            </a:r>
          </a:p>
        </p:txBody>
      </p:sp>
      <p:sp>
        <p:nvSpPr>
          <p:cNvPr id="30" name="TextBox 29">
            <a:extLst>
              <a:ext uri="{FF2B5EF4-FFF2-40B4-BE49-F238E27FC236}">
                <a16:creationId xmlns:a16="http://schemas.microsoft.com/office/drawing/2014/main" id="{43C602F8-9902-A3C1-C216-77207CA8A0DF}"/>
              </a:ext>
            </a:extLst>
          </p:cNvPr>
          <p:cNvSpPr txBox="1"/>
          <p:nvPr/>
        </p:nvSpPr>
        <p:spPr>
          <a:xfrm>
            <a:off x="8613450" y="5578702"/>
            <a:ext cx="139829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Duane D. Lease </a:t>
            </a:r>
          </a:p>
          <a:p>
            <a:pPr algn="ctr"/>
            <a:r>
              <a:rPr lang="en-US" sz="1000" dirty="0">
                <a:solidFill>
                  <a:schemeClr val="bg1"/>
                </a:solidFill>
                <a:latin typeface="Avenir Book" panose="02000503020000020003" pitchFamily="2" charset="0"/>
              </a:rPr>
              <a:t>PE</a:t>
            </a:r>
          </a:p>
          <a:p>
            <a:pPr algn="ctr"/>
            <a:r>
              <a:rPr lang="en-US" sz="1000" dirty="0">
                <a:solidFill>
                  <a:schemeClr val="accent4"/>
                </a:solidFill>
                <a:latin typeface="Avenir Book" panose="02000503020000020003" pitchFamily="2" charset="0"/>
              </a:rPr>
              <a:t>Region 4 Director</a:t>
            </a:r>
          </a:p>
        </p:txBody>
      </p:sp>
      <p:sp>
        <p:nvSpPr>
          <p:cNvPr id="31" name="TextBox 30">
            <a:extLst>
              <a:ext uri="{FF2B5EF4-FFF2-40B4-BE49-F238E27FC236}">
                <a16:creationId xmlns:a16="http://schemas.microsoft.com/office/drawing/2014/main" id="{2847055A-2CAC-89D9-0079-963A4C61BE1A}"/>
              </a:ext>
            </a:extLst>
          </p:cNvPr>
          <p:cNvSpPr txBox="1"/>
          <p:nvPr/>
        </p:nvSpPr>
        <p:spPr>
          <a:xfrm>
            <a:off x="10298348" y="5578702"/>
            <a:ext cx="1302406" cy="553998"/>
          </a:xfrm>
          <a:prstGeom prst="rect">
            <a:avLst/>
          </a:prstGeom>
          <a:noFill/>
        </p:spPr>
        <p:txBody>
          <a:bodyPr wrap="square" rtlCol="0">
            <a:spAutoFit/>
          </a:bodyPr>
          <a:lstStyle/>
          <a:p>
            <a:pPr algn="ctr"/>
            <a:r>
              <a:rPr lang="en-US" sz="1000" dirty="0">
                <a:solidFill>
                  <a:schemeClr val="bg1"/>
                </a:solidFill>
                <a:latin typeface="Avenir Book" panose="02000503020000020003" pitchFamily="2" charset="0"/>
              </a:rPr>
              <a:t>Bryan Hutton</a:t>
            </a:r>
          </a:p>
          <a:p>
            <a:pPr algn="ctr"/>
            <a:r>
              <a:rPr lang="en-US" sz="1000" dirty="0">
                <a:solidFill>
                  <a:schemeClr val="bg1"/>
                </a:solidFill>
                <a:latin typeface="Avenir Book" panose="02000503020000020003" pitchFamily="2" charset="0"/>
              </a:rPr>
              <a:t>CPD</a:t>
            </a:r>
          </a:p>
          <a:p>
            <a:pPr algn="ctr"/>
            <a:r>
              <a:rPr lang="en-US" sz="1000" dirty="0">
                <a:solidFill>
                  <a:schemeClr val="accent4"/>
                </a:solidFill>
                <a:latin typeface="Avenir Book" panose="02000503020000020003" pitchFamily="2" charset="0"/>
              </a:rPr>
              <a:t>Region 5 Director</a:t>
            </a:r>
          </a:p>
        </p:txBody>
      </p:sp>
    </p:spTree>
    <p:extLst>
      <p:ext uri="{BB962C8B-B14F-4D97-AF65-F5344CB8AC3E}">
        <p14:creationId xmlns:p14="http://schemas.microsoft.com/office/powerpoint/2010/main" val="165124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7176" y="2405960"/>
            <a:ext cx="10317648" cy="914400"/>
          </a:xfrm>
        </p:spPr>
        <p:txBody>
          <a:bodyPr>
            <a:normAutofit/>
          </a:bodyPr>
          <a:lstStyle/>
          <a:p>
            <a:pPr algn="l"/>
            <a:r>
              <a:rPr lang="en-US" sz="5400" dirty="0"/>
              <a:t>Chapter Liability Concerns</a:t>
            </a:r>
          </a:p>
        </p:txBody>
      </p:sp>
    </p:spTree>
    <p:extLst>
      <p:ext uri="{BB962C8B-B14F-4D97-AF65-F5344CB8AC3E}">
        <p14:creationId xmlns:p14="http://schemas.microsoft.com/office/powerpoint/2010/main" val="144826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344769"/>
            <a:ext cx="10515600" cy="1325563"/>
          </a:xfrm>
        </p:spPr>
        <p:txBody>
          <a:bodyPr>
            <a:normAutofit/>
          </a:bodyPr>
          <a:lstStyle/>
          <a:p>
            <a:pPr algn="ctr"/>
            <a:r>
              <a:rPr lang="en-US" sz="4000" dirty="0">
                <a:solidFill>
                  <a:srgbClr val="009B16"/>
                </a:solidFill>
                <a:latin typeface="Avenir Book" panose="02000503020000020003" pitchFamily="2" charset="0"/>
              </a:rPr>
              <a:t>Fraudulent Emails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866900"/>
            <a:ext cx="10515600" cy="4126030"/>
          </a:xfrm>
        </p:spPr>
        <p:txBody>
          <a:bodyPr>
            <a:noAutofit/>
          </a:bodyPr>
          <a:lstStyle/>
          <a:p>
            <a:pPr>
              <a:lnSpc>
                <a:spcPts val="2420"/>
              </a:lnSpc>
              <a:spcAft>
                <a:spcPts val="1000"/>
              </a:spcAft>
              <a:buSzPct val="105000"/>
              <a:tabLst>
                <a:tab pos="228600" algn="l"/>
                <a:tab pos="457200" algn="l"/>
              </a:tabLst>
            </a:pPr>
            <a:r>
              <a:rPr lang="en-US" sz="2000" dirty="0">
                <a:latin typeface="Avenir Light" panose="020B0402020203020204" pitchFamily="34" charset="77"/>
              </a:rPr>
              <a:t>The Society has provided a letter for all Chapters about fraudulent email issues and how to ensure that each Chapter can avoid these types of issues in the future. The letter can be found on the Region Meetings webpage.</a:t>
            </a:r>
          </a:p>
          <a:p>
            <a:pPr>
              <a:lnSpc>
                <a:spcPts val="2420"/>
              </a:lnSpc>
              <a:spcAft>
                <a:spcPts val="1000"/>
              </a:spcAft>
              <a:buSzPct val="105000"/>
              <a:tabLst>
                <a:tab pos="228600" algn="l"/>
                <a:tab pos="457200" algn="l"/>
              </a:tabLst>
            </a:pPr>
            <a:r>
              <a:rPr lang="en-US" sz="2000" dirty="0">
                <a:latin typeface="Avenir Light" panose="020B0402020203020204" pitchFamily="34" charset="77"/>
              </a:rPr>
              <a:t>Take special precaution as to being diligent in verbally discussing and focusing on all emails requesting any amount of funds to be forwarded at any time or reason.</a:t>
            </a:r>
          </a:p>
        </p:txBody>
      </p:sp>
    </p:spTree>
    <p:extLst>
      <p:ext uri="{BB962C8B-B14F-4D97-AF65-F5344CB8AC3E}">
        <p14:creationId xmlns:p14="http://schemas.microsoft.com/office/powerpoint/2010/main" val="415722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E673-EAA7-4349-981F-7E3CF1B5FCB6}"/>
              </a:ext>
            </a:extLst>
          </p:cNvPr>
          <p:cNvSpPr>
            <a:spLocks noGrp="1"/>
          </p:cNvSpPr>
          <p:nvPr>
            <p:ph type="title"/>
          </p:nvPr>
        </p:nvSpPr>
        <p:spPr>
          <a:xfrm>
            <a:off x="838200" y="363531"/>
            <a:ext cx="10515600" cy="1325563"/>
          </a:xfrm>
        </p:spPr>
        <p:txBody>
          <a:bodyPr>
            <a:normAutofit/>
          </a:bodyPr>
          <a:lstStyle/>
          <a:p>
            <a:pPr algn="ctr"/>
            <a:r>
              <a:rPr lang="en-US" sz="4000" dirty="0">
                <a:solidFill>
                  <a:srgbClr val="009B16"/>
                </a:solidFill>
                <a:latin typeface="Avenir Book" panose="02000503020000020003" pitchFamily="2" charset="0"/>
              </a:rPr>
              <a:t>Copyright Infringement </a:t>
            </a:r>
          </a:p>
        </p:txBody>
      </p:sp>
      <p:sp>
        <p:nvSpPr>
          <p:cNvPr id="3" name="Content Placeholder 2">
            <a:extLst>
              <a:ext uri="{FF2B5EF4-FFF2-40B4-BE49-F238E27FC236}">
                <a16:creationId xmlns:a16="http://schemas.microsoft.com/office/drawing/2014/main" id="{69A9E39F-BCFE-A947-9DAB-D87AFDBDFACD}"/>
              </a:ext>
            </a:extLst>
          </p:cNvPr>
          <p:cNvSpPr>
            <a:spLocks noGrp="1"/>
          </p:cNvSpPr>
          <p:nvPr>
            <p:ph idx="1"/>
          </p:nvPr>
        </p:nvSpPr>
        <p:spPr>
          <a:xfrm>
            <a:off x="952500" y="1835478"/>
            <a:ext cx="10515600" cy="4089753"/>
          </a:xfrm>
        </p:spPr>
        <p:txBody>
          <a:bodyPr>
            <a:noAutofit/>
          </a:bodyPr>
          <a:lstStyle/>
          <a:p>
            <a:pPr>
              <a:lnSpc>
                <a:spcPts val="2420"/>
              </a:lnSpc>
              <a:spcAft>
                <a:spcPts val="1000"/>
              </a:spcAft>
              <a:buSzPct val="105000"/>
              <a:tabLst>
                <a:tab pos="228600" algn="l"/>
                <a:tab pos="457200" algn="l"/>
              </a:tabLst>
            </a:pPr>
            <a:r>
              <a:rPr lang="en-US" sz="2000" dirty="0">
                <a:latin typeface="Avenir Light" panose="020B0402020203020204" pitchFamily="34" charset="77"/>
              </a:rPr>
              <a:t>The Society has provided a letter for all Chapters about copyright infringement issues and how to ensure that each Chapter can avoid these types of issues in the future. The letter can be found on the Region Meetings webpage.</a:t>
            </a:r>
          </a:p>
          <a:p>
            <a:pPr>
              <a:lnSpc>
                <a:spcPts val="2420"/>
              </a:lnSpc>
              <a:spcAft>
                <a:spcPts val="1000"/>
              </a:spcAft>
              <a:buSzPct val="105000"/>
              <a:tabLst>
                <a:tab pos="228600" algn="l"/>
                <a:tab pos="457200" algn="l"/>
              </a:tabLst>
            </a:pPr>
            <a:r>
              <a:rPr lang="en-US" sz="2000" dirty="0">
                <a:latin typeface="Avenir Light" panose="020B0402020203020204" pitchFamily="34" charset="77"/>
              </a:rPr>
              <a:t>Take special precaution and be diligent in discussing and distributing any emails, documents, and photographs that are the property of others. </a:t>
            </a:r>
          </a:p>
          <a:p>
            <a:pPr>
              <a:lnSpc>
                <a:spcPts val="2420"/>
              </a:lnSpc>
              <a:spcAft>
                <a:spcPts val="1000"/>
              </a:spcAft>
              <a:buSzPct val="105000"/>
              <a:tabLst>
                <a:tab pos="228600" algn="l"/>
                <a:tab pos="457200" algn="l"/>
              </a:tabLst>
            </a:pPr>
            <a:r>
              <a:rPr lang="en-US" altLang="ja-JP" sz="2000" dirty="0">
                <a:latin typeface="Avenir Light" panose="020B0402020203020204" pitchFamily="34" charset="77"/>
              </a:rPr>
              <a:t>This can turn out to be a very expensive lapse in judgement.</a:t>
            </a:r>
          </a:p>
        </p:txBody>
      </p:sp>
    </p:spTree>
    <p:extLst>
      <p:ext uri="{BB962C8B-B14F-4D97-AF65-F5344CB8AC3E}">
        <p14:creationId xmlns:p14="http://schemas.microsoft.com/office/powerpoint/2010/main" val="144325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8DB3-558A-394C-A08F-33A2F65B2667}"/>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Website Security and Maintenance</a:t>
            </a:r>
          </a:p>
        </p:txBody>
      </p:sp>
      <p:sp>
        <p:nvSpPr>
          <p:cNvPr id="3" name="Content Placeholder 2">
            <a:extLst>
              <a:ext uri="{FF2B5EF4-FFF2-40B4-BE49-F238E27FC236}">
                <a16:creationId xmlns:a16="http://schemas.microsoft.com/office/drawing/2014/main" id="{30E78DEA-8612-D043-94B7-3C36107F57AA}"/>
              </a:ext>
            </a:extLst>
          </p:cNvPr>
          <p:cNvSpPr>
            <a:spLocks noGrp="1"/>
          </p:cNvSpPr>
          <p:nvPr>
            <p:ph idx="1"/>
          </p:nvPr>
        </p:nvSpPr>
        <p:spPr>
          <a:xfrm>
            <a:off x="952500" y="1866900"/>
            <a:ext cx="10308771" cy="4089753"/>
          </a:xfrm>
        </p:spPr>
        <p:txBody>
          <a:bodyPr>
            <a:normAutofit/>
          </a:bodyPr>
          <a:lstStyle/>
          <a:p>
            <a:pPr>
              <a:lnSpc>
                <a:spcPts val="2420"/>
              </a:lnSpc>
              <a:spcAft>
                <a:spcPts val="1000"/>
              </a:spcAft>
              <a:buSzPct val="105000"/>
              <a:tabLst>
                <a:tab pos="228600" algn="l"/>
                <a:tab pos="457200" algn="l"/>
              </a:tabLst>
            </a:pPr>
            <a:r>
              <a:rPr lang="en-US" sz="2000" dirty="0">
                <a:latin typeface="Avenir Light" panose="020B0402020203020204" pitchFamily="34" charset="77"/>
              </a:rPr>
              <a:t>One of the largest concerns today is the hacking of websites to gain valuable information, both professional and personal. </a:t>
            </a:r>
          </a:p>
          <a:p>
            <a:pPr>
              <a:lnSpc>
                <a:spcPts val="2420"/>
              </a:lnSpc>
              <a:spcAft>
                <a:spcPts val="1000"/>
              </a:spcAft>
              <a:buSzPct val="105000"/>
              <a:tabLst>
                <a:tab pos="228600" algn="l"/>
                <a:tab pos="457200" algn="l"/>
              </a:tabLst>
            </a:pPr>
            <a:r>
              <a:rPr lang="en-US" sz="2000" dirty="0">
                <a:latin typeface="Avenir Light" panose="020B0402020203020204" pitchFamily="34" charset="77"/>
              </a:rPr>
              <a:t>Each of our Chapters should take necessary precautions to ensure protection, with the understanding that nothing is absolute as to protection. </a:t>
            </a:r>
          </a:p>
          <a:p>
            <a:pPr>
              <a:lnSpc>
                <a:spcPts val="2420"/>
              </a:lnSpc>
              <a:spcAft>
                <a:spcPts val="1000"/>
              </a:spcAft>
              <a:buSzPct val="105000"/>
              <a:tabLst>
                <a:tab pos="228600" algn="l"/>
                <a:tab pos="457200" algn="l"/>
              </a:tabLst>
            </a:pPr>
            <a:r>
              <a:rPr lang="en-US" sz="2000" dirty="0">
                <a:latin typeface="Avenir Light" panose="020B0402020203020204" pitchFamily="34" charset="77"/>
              </a:rPr>
              <a:t>Following is a list of steps each respective Chapter and Officer could consider for proper protective measures. Some may be cost prohibitive, but all are worth review.</a:t>
            </a:r>
          </a:p>
        </p:txBody>
      </p:sp>
    </p:spTree>
    <p:extLst>
      <p:ext uri="{BB962C8B-B14F-4D97-AF65-F5344CB8AC3E}">
        <p14:creationId xmlns:p14="http://schemas.microsoft.com/office/powerpoint/2010/main" val="78249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0B30-BD90-5D43-8754-BC7131FB3BD5}"/>
              </a:ext>
            </a:extLst>
          </p:cNvPr>
          <p:cNvSpPr>
            <a:spLocks noGrp="1"/>
          </p:cNvSpPr>
          <p:nvPr>
            <p:ph type="title"/>
          </p:nvPr>
        </p:nvSpPr>
        <p:spPr/>
        <p:txBody>
          <a:bodyPr>
            <a:normAutofit/>
          </a:bodyPr>
          <a:lstStyle/>
          <a:p>
            <a:pPr algn="r"/>
            <a:r>
              <a:rPr lang="en-US" sz="1800" dirty="0">
                <a:solidFill>
                  <a:srgbClr val="009B16"/>
                </a:solidFill>
              </a:rPr>
              <a:t>Website Security and Maintenance (continued)</a:t>
            </a:r>
          </a:p>
        </p:txBody>
      </p:sp>
      <p:sp>
        <p:nvSpPr>
          <p:cNvPr id="3" name="Content Placeholder 2">
            <a:extLst>
              <a:ext uri="{FF2B5EF4-FFF2-40B4-BE49-F238E27FC236}">
                <a16:creationId xmlns:a16="http://schemas.microsoft.com/office/drawing/2014/main" id="{E59D620C-1AED-3A4B-94BC-14CF217E5F4B}"/>
              </a:ext>
            </a:extLst>
          </p:cNvPr>
          <p:cNvSpPr>
            <a:spLocks noGrp="1"/>
          </p:cNvSpPr>
          <p:nvPr>
            <p:ph idx="1"/>
          </p:nvPr>
        </p:nvSpPr>
        <p:spPr>
          <a:xfrm>
            <a:off x="952500" y="1584995"/>
            <a:ext cx="10137178" cy="792445"/>
          </a:xfrm>
        </p:spPr>
        <p:txBody>
          <a:bodyPr>
            <a:noAutofit/>
          </a:bodyPr>
          <a:lstStyle/>
          <a:p>
            <a:pPr marL="0" indent="0">
              <a:lnSpc>
                <a:spcPts val="2420"/>
              </a:lnSpc>
              <a:buNone/>
              <a:tabLst>
                <a:tab pos="228600" algn="l"/>
                <a:tab pos="457200" algn="l"/>
              </a:tabLst>
            </a:pPr>
            <a:r>
              <a:rPr lang="en-US" sz="2000" dirty="0">
                <a:solidFill>
                  <a:srgbClr val="1C6FA9"/>
                </a:solidFill>
                <a:latin typeface="Avenir Light" panose="020B0402020203020204" pitchFamily="34" charset="77"/>
              </a:rPr>
              <a:t>More information on the following tips can be found on the Region Meetings webpage under Chapter Liability Concerns. </a:t>
            </a:r>
          </a:p>
          <a:p>
            <a:pPr marL="0" indent="0">
              <a:lnSpc>
                <a:spcPts val="2420"/>
              </a:lnSpc>
              <a:buNone/>
              <a:tabLst>
                <a:tab pos="228600" algn="l"/>
                <a:tab pos="457200" algn="l"/>
              </a:tabLst>
            </a:pPr>
            <a:endParaRPr lang="en-US" sz="1600" dirty="0">
              <a:latin typeface="Avenir Light" panose="020B0402020203020204" pitchFamily="34" charset="77"/>
            </a:endParaRPr>
          </a:p>
        </p:txBody>
      </p:sp>
      <p:sp>
        <p:nvSpPr>
          <p:cNvPr id="4" name="TextBox 3">
            <a:extLst>
              <a:ext uri="{FF2B5EF4-FFF2-40B4-BE49-F238E27FC236}">
                <a16:creationId xmlns:a16="http://schemas.microsoft.com/office/drawing/2014/main" id="{89B12A23-C3F2-1246-9AF2-D54685BA76F6}"/>
              </a:ext>
            </a:extLst>
          </p:cNvPr>
          <p:cNvSpPr txBox="1"/>
          <p:nvPr/>
        </p:nvSpPr>
        <p:spPr>
          <a:xfrm>
            <a:off x="952500" y="2659560"/>
            <a:ext cx="5663106" cy="2451953"/>
          </a:xfrm>
          <a:prstGeom prst="rect">
            <a:avLst/>
          </a:prstGeom>
          <a:noFill/>
        </p:spPr>
        <p:txBody>
          <a:bodyPr wrap="square" numCol="1" spcCol="182880" rtlCol="0">
            <a:spAutoFit/>
          </a:bodyPr>
          <a:lstStyle/>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Use strong passwords – both for </a:t>
            </a:r>
            <a:br>
              <a:rPr lang="en-US" sz="2000" dirty="0">
                <a:solidFill>
                  <a:schemeClr val="bg1"/>
                </a:solidFill>
                <a:latin typeface="Avenir Light" panose="020B0402020203020204" pitchFamily="34" charset="77"/>
              </a:rPr>
            </a:br>
            <a:r>
              <a:rPr lang="en-US" sz="2000" dirty="0">
                <a:solidFill>
                  <a:schemeClr val="bg1"/>
                </a:solidFill>
                <a:latin typeface="Avenir Light" panose="020B0402020203020204" pitchFamily="34" charset="77"/>
              </a:rPr>
              <a:t>the Chapter and personally.</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Install an SSL certificate.</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Use a secure host.</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Install a web application firewall.</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Regularly scan your site for malware.</a:t>
            </a:r>
          </a:p>
        </p:txBody>
      </p:sp>
      <p:sp>
        <p:nvSpPr>
          <p:cNvPr id="5" name="TextBox 4">
            <a:extLst>
              <a:ext uri="{FF2B5EF4-FFF2-40B4-BE49-F238E27FC236}">
                <a16:creationId xmlns:a16="http://schemas.microsoft.com/office/drawing/2014/main" id="{4B4E66F8-8BB5-B440-8579-445C922310A9}"/>
              </a:ext>
            </a:extLst>
          </p:cNvPr>
          <p:cNvSpPr txBox="1"/>
          <p:nvPr/>
        </p:nvSpPr>
        <p:spPr>
          <a:xfrm>
            <a:off x="6076950" y="2659560"/>
            <a:ext cx="5162550" cy="2643544"/>
          </a:xfrm>
          <a:prstGeom prst="rect">
            <a:avLst/>
          </a:prstGeom>
          <a:noFill/>
        </p:spPr>
        <p:txBody>
          <a:bodyPr wrap="square" numCol="1" spcCol="182880" rtlCol="0">
            <a:spAutoFit/>
          </a:bodyPr>
          <a:lstStyle/>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Back up your site.</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Set up a login lockdown feature.</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If possible, enable 2FA.</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Disable directory indexing and browsing.</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Protect the admin directory.</a:t>
            </a:r>
          </a:p>
          <a:p>
            <a:pPr marL="228600" indent="-228600" defTabSz="914400">
              <a:lnSpc>
                <a:spcPts val="2420"/>
              </a:lnSpc>
              <a:spcBef>
                <a:spcPts val="1000"/>
              </a:spcBef>
              <a:buFont typeface="Arial" panose="020B0604020202020204" pitchFamily="34" charset="0"/>
              <a:buChar char="•"/>
              <a:tabLst>
                <a:tab pos="228600" algn="l"/>
                <a:tab pos="457200" algn="l"/>
              </a:tabLst>
            </a:pPr>
            <a:r>
              <a:rPr lang="en-US" sz="2000" dirty="0">
                <a:solidFill>
                  <a:schemeClr val="bg1"/>
                </a:solidFill>
                <a:latin typeface="Avenir Light" panose="020B0402020203020204" pitchFamily="34" charset="77"/>
              </a:rPr>
              <a:t>Continuously monitor and test your site.</a:t>
            </a:r>
          </a:p>
        </p:txBody>
      </p:sp>
    </p:spTree>
    <p:extLst>
      <p:ext uri="{BB962C8B-B14F-4D97-AF65-F5344CB8AC3E}">
        <p14:creationId xmlns:p14="http://schemas.microsoft.com/office/powerpoint/2010/main" val="4123656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02FF-1CD2-3C4B-B9BA-59F61B0CDE1D}"/>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Chapter Officer Personal Protection</a:t>
            </a:r>
          </a:p>
        </p:txBody>
      </p:sp>
      <p:sp>
        <p:nvSpPr>
          <p:cNvPr id="3" name="Content Placeholder 2">
            <a:extLst>
              <a:ext uri="{FF2B5EF4-FFF2-40B4-BE49-F238E27FC236}">
                <a16:creationId xmlns:a16="http://schemas.microsoft.com/office/drawing/2014/main" id="{3C118BD1-8BB7-8343-9906-E8B49B6EBE52}"/>
              </a:ext>
            </a:extLst>
          </p:cNvPr>
          <p:cNvSpPr>
            <a:spLocks noGrp="1"/>
          </p:cNvSpPr>
          <p:nvPr>
            <p:ph idx="1"/>
          </p:nvPr>
        </p:nvSpPr>
        <p:spPr>
          <a:xfrm>
            <a:off x="952500" y="1866900"/>
            <a:ext cx="10301896" cy="4089753"/>
          </a:xfrm>
        </p:spPr>
        <p:txBody>
          <a:bodyPr>
            <a:noAutofit/>
          </a:bodyPr>
          <a:lstStyle/>
          <a:p>
            <a:pPr>
              <a:lnSpc>
                <a:spcPts val="2420"/>
              </a:lnSpc>
              <a:spcAft>
                <a:spcPts val="1000"/>
              </a:spcAft>
              <a:buSzPct val="105000"/>
              <a:tabLst>
                <a:tab pos="228600" algn="l"/>
                <a:tab pos="457200" algn="l"/>
              </a:tabLst>
            </a:pPr>
            <a:r>
              <a:rPr lang="en-US" sz="2000" dirty="0">
                <a:latin typeface="Avenir Light" panose="020B0402020203020204" pitchFamily="34" charset="77"/>
              </a:rPr>
              <a:t>For each ASPE member who volunteers to serve as a Chapter Officer, the Chapter needs to provide a way to contact them on the Chapter website.</a:t>
            </a:r>
          </a:p>
          <a:p>
            <a:pPr>
              <a:lnSpc>
                <a:spcPts val="2420"/>
              </a:lnSpc>
              <a:spcAft>
                <a:spcPts val="1000"/>
              </a:spcAft>
              <a:buSzPct val="105000"/>
              <a:tabLst>
                <a:tab pos="228600" algn="l"/>
                <a:tab pos="457200" algn="l"/>
              </a:tabLst>
            </a:pPr>
            <a:r>
              <a:rPr lang="en-US" sz="2000" dirty="0">
                <a:latin typeface="Avenir Light" panose="020B0402020203020204" pitchFamily="34" charset="77"/>
              </a:rPr>
              <a:t>One of the most proven methods of being proactive in personal information protection is to establish a contact email that is not in any way connected to your personal files or contact information.</a:t>
            </a:r>
          </a:p>
          <a:p>
            <a:pPr>
              <a:lnSpc>
                <a:spcPts val="2420"/>
              </a:lnSpc>
              <a:spcAft>
                <a:spcPts val="1000"/>
              </a:spcAft>
              <a:buSzPct val="105000"/>
              <a:tabLst>
                <a:tab pos="228600" algn="l"/>
                <a:tab pos="457200" algn="l"/>
              </a:tabLst>
            </a:pPr>
            <a:r>
              <a:rPr lang="en-US" sz="2000" dirty="0">
                <a:latin typeface="Avenir Light" panose="020B0402020203020204" pitchFamily="34" charset="77"/>
              </a:rPr>
              <a:t>A suggestion to be strongly considered is to establish something like a specific Gmail account for your volunteer contacts. </a:t>
            </a:r>
          </a:p>
        </p:txBody>
      </p:sp>
    </p:spTree>
    <p:extLst>
      <p:ext uri="{BB962C8B-B14F-4D97-AF65-F5344CB8AC3E}">
        <p14:creationId xmlns:p14="http://schemas.microsoft.com/office/powerpoint/2010/main" val="323719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56276" y="2442176"/>
            <a:ext cx="11150745" cy="826129"/>
          </a:xfrm>
        </p:spPr>
        <p:txBody>
          <a:bodyPr numCol="1" anchor="ctr">
            <a:noAutofit/>
          </a:bodyPr>
          <a:lstStyle/>
          <a:p>
            <a:pPr algn="l"/>
            <a:r>
              <a:rPr lang="en-US" sz="5400" dirty="0"/>
              <a:t>ASPE Connect</a:t>
            </a:r>
          </a:p>
        </p:txBody>
      </p:sp>
    </p:spTree>
    <p:extLst>
      <p:ext uri="{BB962C8B-B14F-4D97-AF65-F5344CB8AC3E}">
        <p14:creationId xmlns:p14="http://schemas.microsoft.com/office/powerpoint/2010/main" val="344643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F74D-4332-5C46-8ED2-496D62AA38DD}"/>
              </a:ext>
            </a:extLst>
          </p:cNvPr>
          <p:cNvSpPr>
            <a:spLocks noGrp="1"/>
          </p:cNvSpPr>
          <p:nvPr>
            <p:ph type="title"/>
          </p:nvPr>
        </p:nvSpPr>
        <p:spPr/>
        <p:txBody>
          <a:bodyPr>
            <a:normAutofit/>
          </a:bodyPr>
          <a:lstStyle/>
          <a:p>
            <a:r>
              <a:rPr lang="en-US" sz="4000" dirty="0">
                <a:solidFill>
                  <a:srgbClr val="009B16"/>
                </a:solidFill>
              </a:rPr>
              <a:t>ASPE Connect Stats</a:t>
            </a:r>
          </a:p>
        </p:txBody>
      </p:sp>
      <p:sp>
        <p:nvSpPr>
          <p:cNvPr id="3" name="Content Placeholder 2">
            <a:extLst>
              <a:ext uri="{FF2B5EF4-FFF2-40B4-BE49-F238E27FC236}">
                <a16:creationId xmlns:a16="http://schemas.microsoft.com/office/drawing/2014/main" id="{E34A2290-985D-7D45-84D9-55BA5605E7EC}"/>
              </a:ext>
            </a:extLst>
          </p:cNvPr>
          <p:cNvSpPr>
            <a:spLocks noGrp="1"/>
          </p:cNvSpPr>
          <p:nvPr>
            <p:ph idx="1"/>
          </p:nvPr>
        </p:nvSpPr>
        <p:spPr>
          <a:xfrm>
            <a:off x="952500" y="1805940"/>
            <a:ext cx="5816289" cy="4089753"/>
          </a:xfrm>
        </p:spPr>
        <p:txBody>
          <a:bodyPr>
            <a:noAutofit/>
          </a:bodyPr>
          <a:lstStyle/>
          <a:p>
            <a:pPr marL="0" indent="0">
              <a:buNone/>
            </a:pPr>
            <a:r>
              <a:rPr lang="en-US" dirty="0">
                <a:solidFill>
                  <a:srgbClr val="1C6FA9"/>
                </a:solidFill>
              </a:rPr>
              <a:t>In 2021:</a:t>
            </a:r>
            <a:endParaRPr lang="en-US" sz="1000" dirty="0">
              <a:solidFill>
                <a:srgbClr val="1C6FA9"/>
              </a:solidFill>
              <a:latin typeface="Avenir Light" panose="020B0402020203020204" pitchFamily="34" charset="77"/>
            </a:endParaRPr>
          </a:p>
          <a:p>
            <a:pPr>
              <a:lnSpc>
                <a:spcPct val="120000"/>
              </a:lnSpc>
            </a:pPr>
            <a:r>
              <a:rPr lang="en-US" sz="2000" dirty="0">
                <a:latin typeface="Avenir Light" panose="020B0402020203020204" pitchFamily="34" charset="77"/>
              </a:rPr>
              <a:t>5,230 members logged into ASPE </a:t>
            </a:r>
            <a:br>
              <a:rPr lang="en-US" sz="2000" dirty="0">
                <a:latin typeface="Avenir Light" panose="020B0402020203020204" pitchFamily="34" charset="77"/>
              </a:rPr>
            </a:br>
            <a:r>
              <a:rPr lang="en-US" sz="2000" dirty="0">
                <a:latin typeface="Avenir Light" panose="020B0402020203020204" pitchFamily="34" charset="77"/>
              </a:rPr>
              <a:t>Connect at least once.</a:t>
            </a:r>
          </a:p>
          <a:p>
            <a:pPr>
              <a:lnSpc>
                <a:spcPct val="120000"/>
              </a:lnSpc>
            </a:pPr>
            <a:r>
              <a:rPr lang="en-US" sz="2000" dirty="0">
                <a:latin typeface="Avenir Light" panose="020B0402020203020204" pitchFamily="34" charset="77"/>
              </a:rPr>
              <a:t>285 new discussion threads were </a:t>
            </a:r>
            <a:br>
              <a:rPr lang="en-US" sz="2000" dirty="0">
                <a:latin typeface="Avenir Light" panose="020B0402020203020204" pitchFamily="34" charset="77"/>
              </a:rPr>
            </a:br>
            <a:r>
              <a:rPr lang="en-US" sz="2000" dirty="0">
                <a:latin typeface="Avenir Light" panose="020B0402020203020204" pitchFamily="34" charset="77"/>
              </a:rPr>
              <a:t>started, and threads received an average </a:t>
            </a:r>
            <a:br>
              <a:rPr lang="en-US" sz="2000" dirty="0">
                <a:latin typeface="Avenir Light" panose="020B0402020203020204" pitchFamily="34" charset="77"/>
              </a:rPr>
            </a:br>
            <a:r>
              <a:rPr lang="en-US" sz="2000" dirty="0">
                <a:latin typeface="Avenir Light" panose="020B0402020203020204" pitchFamily="34" charset="77"/>
              </a:rPr>
              <a:t>reply per thread of 7.3.</a:t>
            </a:r>
          </a:p>
          <a:p>
            <a:pPr>
              <a:lnSpc>
                <a:spcPct val="120000"/>
              </a:lnSpc>
            </a:pPr>
            <a:r>
              <a:rPr lang="en-US" sz="2000" dirty="0">
                <a:latin typeface="Avenir Light" panose="020B0402020203020204" pitchFamily="34" charset="77"/>
              </a:rPr>
              <a:t>6,096 resources were downloaded from </a:t>
            </a:r>
            <a:br>
              <a:rPr lang="en-US" sz="2000" dirty="0">
                <a:latin typeface="Avenir Light" panose="020B0402020203020204" pitchFamily="34" charset="77"/>
              </a:rPr>
            </a:br>
            <a:r>
              <a:rPr lang="en-US" sz="2000" dirty="0">
                <a:latin typeface="Avenir Light" panose="020B0402020203020204" pitchFamily="34" charset="77"/>
              </a:rPr>
              <a:t>the library.</a:t>
            </a:r>
          </a:p>
          <a:p>
            <a:pPr>
              <a:lnSpc>
                <a:spcPct val="120000"/>
              </a:lnSpc>
            </a:pPr>
            <a:r>
              <a:rPr lang="en-US" sz="2000" dirty="0">
                <a:latin typeface="Avenir Light" panose="020B0402020203020204" pitchFamily="34" charset="77"/>
              </a:rPr>
              <a:t>Our email open rate remained high, at 21.4%.</a:t>
            </a:r>
          </a:p>
        </p:txBody>
      </p:sp>
      <p:sp>
        <p:nvSpPr>
          <p:cNvPr id="4" name="TextBox 3">
            <a:extLst>
              <a:ext uri="{FF2B5EF4-FFF2-40B4-BE49-F238E27FC236}">
                <a16:creationId xmlns:a16="http://schemas.microsoft.com/office/drawing/2014/main" id="{69B80F6A-6DF5-0D52-B1CD-8CFF30181A31}"/>
              </a:ext>
            </a:extLst>
          </p:cNvPr>
          <p:cNvSpPr txBox="1"/>
          <p:nvPr/>
        </p:nvSpPr>
        <p:spPr>
          <a:xfrm>
            <a:off x="6348761" y="1805940"/>
            <a:ext cx="5843239" cy="2451953"/>
          </a:xfrm>
          <a:prstGeom prst="rect">
            <a:avLst/>
          </a:prstGeom>
          <a:noFill/>
        </p:spPr>
        <p:txBody>
          <a:bodyPr wrap="square" rtlCol="0">
            <a:spAutoFit/>
          </a:bodyPr>
          <a:lstStyle/>
          <a:p>
            <a:r>
              <a:rPr lang="en-US" sz="2800" dirty="0">
                <a:solidFill>
                  <a:srgbClr val="1C6FA9"/>
                </a:solidFill>
                <a:latin typeface="Avenir" panose="02000503020000020003" pitchFamily="2" charset="0"/>
              </a:rPr>
              <a:t>Year to Date 2022:</a:t>
            </a:r>
            <a:endParaRPr lang="en-US" sz="2000" dirty="0">
              <a:solidFill>
                <a:srgbClr val="1C6FA9"/>
              </a:solidFill>
              <a:latin typeface="Avenir Light" panose="020B0402020203020204" pitchFamily="34" charset="77"/>
            </a:endParaRPr>
          </a:p>
          <a:p>
            <a:pPr marL="228600" indent="-228600">
              <a:lnSpc>
                <a:spcPct val="90000"/>
              </a:lnSpc>
              <a:spcBef>
                <a:spcPts val="1000"/>
              </a:spcBef>
              <a:buFont typeface="Arial" panose="020B0604020202020204" pitchFamily="34" charset="0"/>
              <a:buChar char="•"/>
            </a:pPr>
            <a:r>
              <a:rPr lang="en-US" sz="2000" dirty="0">
                <a:solidFill>
                  <a:schemeClr val="bg1"/>
                </a:solidFill>
                <a:latin typeface="Avenir Light" panose="020B0402020203020204" pitchFamily="34" charset="77"/>
              </a:rPr>
              <a:t>457 new members agreed to terms</a:t>
            </a:r>
          </a:p>
          <a:p>
            <a:pPr marL="228600" indent="-228600">
              <a:lnSpc>
                <a:spcPct val="90000"/>
              </a:lnSpc>
              <a:spcBef>
                <a:spcPts val="1000"/>
              </a:spcBef>
              <a:buFont typeface="Arial" panose="020B0604020202020204" pitchFamily="34" charset="0"/>
              <a:buChar char="•"/>
            </a:pPr>
            <a:r>
              <a:rPr lang="en-US" sz="2000" dirty="0">
                <a:solidFill>
                  <a:schemeClr val="bg1"/>
                </a:solidFill>
                <a:latin typeface="Avenir Light" panose="020B0402020203020204" pitchFamily="34" charset="77"/>
              </a:rPr>
              <a:t>103 new threads</a:t>
            </a:r>
          </a:p>
          <a:p>
            <a:pPr marL="228600" indent="-228600">
              <a:lnSpc>
                <a:spcPct val="90000"/>
              </a:lnSpc>
              <a:spcBef>
                <a:spcPts val="1000"/>
              </a:spcBef>
              <a:buFont typeface="Arial" panose="020B0604020202020204" pitchFamily="34" charset="0"/>
              <a:buChar char="•"/>
            </a:pPr>
            <a:r>
              <a:rPr lang="en-US" sz="2000" dirty="0">
                <a:solidFill>
                  <a:schemeClr val="bg1"/>
                </a:solidFill>
                <a:latin typeface="Avenir Light" panose="020B0402020203020204" pitchFamily="34" charset="77"/>
              </a:rPr>
              <a:t>6.2 average replies per thread</a:t>
            </a:r>
          </a:p>
          <a:p>
            <a:pPr marL="228600" indent="-228600">
              <a:lnSpc>
                <a:spcPct val="90000"/>
              </a:lnSpc>
              <a:spcBef>
                <a:spcPts val="1000"/>
              </a:spcBef>
              <a:buFont typeface="Arial" panose="020B0604020202020204" pitchFamily="34" charset="0"/>
              <a:buChar char="•"/>
            </a:pPr>
            <a:r>
              <a:rPr lang="en-US" sz="2000" dirty="0">
                <a:solidFill>
                  <a:schemeClr val="bg1"/>
                </a:solidFill>
                <a:latin typeface="Avenir Light" panose="020B0402020203020204" pitchFamily="34" charset="77"/>
              </a:rPr>
              <a:t>223 users posted in a discussion thread</a:t>
            </a:r>
          </a:p>
          <a:p>
            <a:endParaRPr lang="en-US" sz="20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261544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F74D-4332-5C46-8ED2-496D62AA38DD}"/>
              </a:ext>
            </a:extLst>
          </p:cNvPr>
          <p:cNvSpPr>
            <a:spLocks noGrp="1"/>
          </p:cNvSpPr>
          <p:nvPr>
            <p:ph type="title"/>
          </p:nvPr>
        </p:nvSpPr>
        <p:spPr/>
        <p:txBody>
          <a:bodyPr>
            <a:normAutofit/>
          </a:bodyPr>
          <a:lstStyle/>
          <a:p>
            <a:r>
              <a:rPr lang="en-US" sz="4000" dirty="0">
                <a:solidFill>
                  <a:srgbClr val="009B16"/>
                </a:solidFill>
              </a:rPr>
              <a:t>ASPE Connect Usage</a:t>
            </a:r>
          </a:p>
        </p:txBody>
      </p:sp>
      <p:sp>
        <p:nvSpPr>
          <p:cNvPr id="6" name="Content Placeholder 5">
            <a:extLst>
              <a:ext uri="{FF2B5EF4-FFF2-40B4-BE49-F238E27FC236}">
                <a16:creationId xmlns:a16="http://schemas.microsoft.com/office/drawing/2014/main" id="{4FD49B30-739A-E368-9C98-E46C1A662F33}"/>
              </a:ext>
            </a:extLst>
          </p:cNvPr>
          <p:cNvSpPr>
            <a:spLocks noGrp="1"/>
          </p:cNvSpPr>
          <p:nvPr>
            <p:ph idx="1"/>
          </p:nvPr>
        </p:nvSpPr>
        <p:spPr>
          <a:xfrm>
            <a:off x="952500" y="1825625"/>
            <a:ext cx="10401300" cy="4089753"/>
          </a:xfrm>
        </p:spPr>
        <p:txBody>
          <a:bodyPr/>
          <a:lstStyle/>
          <a:p>
            <a:pPr marL="0" indent="0">
              <a:buNone/>
            </a:pPr>
            <a:r>
              <a:rPr lang="en-US" dirty="0">
                <a:solidFill>
                  <a:srgbClr val="1C6FA9"/>
                </a:solidFill>
              </a:rPr>
              <a:t>Engagement Benchmark Score: A</a:t>
            </a:r>
          </a:p>
          <a:p>
            <a:pPr>
              <a:lnSpc>
                <a:spcPct val="100000"/>
              </a:lnSpc>
            </a:pPr>
            <a:r>
              <a:rPr lang="en-US" sz="2000" dirty="0">
                <a:latin typeface="Avenir Light" panose="020B0402020203020204" pitchFamily="34" charset="77"/>
              </a:rPr>
              <a:t>Activity (how many users have created content on the community site): B-</a:t>
            </a:r>
          </a:p>
          <a:p>
            <a:pPr>
              <a:lnSpc>
                <a:spcPct val="100000"/>
              </a:lnSpc>
            </a:pPr>
            <a:r>
              <a:rPr lang="en-US" sz="2000" dirty="0">
                <a:latin typeface="Avenir Light" panose="020B0402020203020204" pitchFamily="34" charset="77"/>
              </a:rPr>
              <a:t>Value (all user engagement that the Activity generated): B+</a:t>
            </a:r>
          </a:p>
          <a:p>
            <a:pPr>
              <a:lnSpc>
                <a:spcPct val="100000"/>
              </a:lnSpc>
            </a:pPr>
            <a:r>
              <a:rPr lang="en-US" sz="2000" dirty="0">
                <a:latin typeface="Avenir Light" panose="020B0402020203020204" pitchFamily="34" charset="77"/>
              </a:rPr>
              <a:t>Reach (how many users have performed Activity versus total active members): A</a:t>
            </a:r>
            <a:endParaRPr lang="en-US" sz="2000" dirty="0">
              <a:latin typeface="Avenir Book" panose="02000503020000020003" pitchFamily="2" charset="0"/>
            </a:endParaRPr>
          </a:p>
          <a:p>
            <a:endParaRPr lang="en-US" dirty="0"/>
          </a:p>
        </p:txBody>
      </p:sp>
    </p:spTree>
    <p:extLst>
      <p:ext uri="{BB962C8B-B14F-4D97-AF65-F5344CB8AC3E}">
        <p14:creationId xmlns:p14="http://schemas.microsoft.com/office/powerpoint/2010/main" val="3307319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40D1-2A9C-0840-8B4B-5A8920CA7FD5}"/>
              </a:ext>
            </a:extLst>
          </p:cNvPr>
          <p:cNvSpPr>
            <a:spLocks noGrp="1"/>
          </p:cNvSpPr>
          <p:nvPr>
            <p:ph type="title"/>
          </p:nvPr>
        </p:nvSpPr>
        <p:spPr/>
        <p:txBody>
          <a:bodyPr>
            <a:normAutofit/>
          </a:bodyPr>
          <a:lstStyle/>
          <a:p>
            <a:r>
              <a:rPr lang="en-US" sz="4000" dirty="0">
                <a:solidFill>
                  <a:srgbClr val="009B16"/>
                </a:solidFill>
              </a:rPr>
              <a:t>ASPE Connect Initiatives</a:t>
            </a:r>
          </a:p>
        </p:txBody>
      </p:sp>
      <p:sp>
        <p:nvSpPr>
          <p:cNvPr id="3" name="Content Placeholder 2">
            <a:extLst>
              <a:ext uri="{FF2B5EF4-FFF2-40B4-BE49-F238E27FC236}">
                <a16:creationId xmlns:a16="http://schemas.microsoft.com/office/drawing/2014/main" id="{75CD3649-3F1F-E04B-AD17-8F409FB3D1B6}"/>
              </a:ext>
            </a:extLst>
          </p:cNvPr>
          <p:cNvSpPr>
            <a:spLocks noGrp="1"/>
          </p:cNvSpPr>
          <p:nvPr>
            <p:ph idx="1"/>
          </p:nvPr>
        </p:nvSpPr>
        <p:spPr>
          <a:xfrm>
            <a:off x="952500" y="1866900"/>
            <a:ext cx="10301896" cy="4089753"/>
          </a:xfrm>
        </p:spPr>
        <p:txBody>
          <a:bodyPr>
            <a:noAutofit/>
          </a:bodyPr>
          <a:lstStyle/>
          <a:p>
            <a:pPr>
              <a:lnSpc>
                <a:spcPct val="100000"/>
              </a:lnSpc>
              <a:tabLst>
                <a:tab pos="228600" algn="l"/>
                <a:tab pos="457200" algn="l"/>
              </a:tabLst>
            </a:pPr>
            <a:r>
              <a:rPr lang="en-US" sz="2000" dirty="0">
                <a:latin typeface="Avenir Light" panose="020B0402020203020204" pitchFamily="34" charset="77"/>
              </a:rPr>
              <a:t>Prior to the 2021 ASPE Tech Symposium we started a community for attendees and speakers to share information about sessions and the San Diego area. </a:t>
            </a:r>
          </a:p>
          <a:p>
            <a:pPr>
              <a:lnSpc>
                <a:spcPct val="100000"/>
              </a:lnSpc>
              <a:tabLst>
                <a:tab pos="228600" algn="l"/>
                <a:tab pos="457200" algn="l"/>
              </a:tabLst>
            </a:pPr>
            <a:r>
              <a:rPr lang="en-US" sz="2000" dirty="0">
                <a:latin typeface="Avenir Light" panose="020B0402020203020204" pitchFamily="34" charset="77"/>
              </a:rPr>
              <a:t>At the end of 2021, Staff worked with Higher Logic to redesign ASPE Connect, and it now has a completely refreshed look, with more icons and graphics to make it visually appealing. </a:t>
            </a:r>
          </a:p>
          <a:p>
            <a:pPr>
              <a:lnSpc>
                <a:spcPct val="100000"/>
              </a:lnSpc>
              <a:tabLst>
                <a:tab pos="228600" algn="l"/>
                <a:tab pos="457200" algn="l"/>
              </a:tabLst>
            </a:pPr>
            <a:r>
              <a:rPr lang="en-US" sz="2000" dirty="0">
                <a:latin typeface="Avenir Light" panose="020B0402020203020204" pitchFamily="34" charset="77"/>
              </a:rPr>
              <a:t>We distributed an end-of-the-year post that thanked members for their participation and highlighted some of the top discussion posts and library entries in 2021.</a:t>
            </a:r>
          </a:p>
          <a:p>
            <a:pPr>
              <a:lnSpc>
                <a:spcPct val="100000"/>
              </a:lnSpc>
              <a:tabLst>
                <a:tab pos="228600" algn="l"/>
                <a:tab pos="457200" algn="l"/>
              </a:tabLst>
            </a:pPr>
            <a:r>
              <a:rPr lang="en-US" sz="2000" dirty="0">
                <a:latin typeface="Avenir Light" panose="020B0402020203020204" pitchFamily="34" charset="77"/>
              </a:rPr>
              <a:t>Earlier this year we celebrated our 1,000th unique participant, who was Troy Scott, Minnesota Chapter.</a:t>
            </a:r>
          </a:p>
        </p:txBody>
      </p:sp>
    </p:spTree>
    <p:extLst>
      <p:ext uri="{BB962C8B-B14F-4D97-AF65-F5344CB8AC3E}">
        <p14:creationId xmlns:p14="http://schemas.microsoft.com/office/powerpoint/2010/main" val="374074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078D151-B1BF-4DBD-DC7D-2EEA6A1A65F5}"/>
              </a:ext>
            </a:extLst>
          </p:cNvPr>
          <p:cNvGraphicFramePr/>
          <p:nvPr>
            <p:extLst>
              <p:ext uri="{D42A27DB-BD31-4B8C-83A1-F6EECF244321}">
                <p14:modId xmlns:p14="http://schemas.microsoft.com/office/powerpoint/2010/main" val="1376233560"/>
              </p:ext>
            </p:extLst>
          </p:nvPr>
        </p:nvGraphicFramePr>
        <p:xfrm>
          <a:off x="270176" y="509059"/>
          <a:ext cx="115037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erson smiling for the camera&#10;&#10;Description automatically generated with medium confidence">
            <a:extLst>
              <a:ext uri="{FF2B5EF4-FFF2-40B4-BE49-F238E27FC236}">
                <a16:creationId xmlns:a16="http://schemas.microsoft.com/office/drawing/2014/main" id="{B590F415-3D1D-3909-2A8E-7F26E7778536}"/>
              </a:ext>
            </a:extLst>
          </p:cNvPr>
          <p:cNvPicPr>
            <a:picLocks noChangeAspect="1"/>
          </p:cNvPicPr>
          <p:nvPr/>
        </p:nvPicPr>
        <p:blipFill>
          <a:blip r:embed="rId7"/>
          <a:stretch>
            <a:fillRect/>
          </a:stretch>
        </p:blipFill>
        <p:spPr>
          <a:xfrm>
            <a:off x="626683" y="1980157"/>
            <a:ext cx="1107036" cy="929910"/>
          </a:xfrm>
          <a:prstGeom prst="rect">
            <a:avLst/>
          </a:prstGeom>
          <a:ln>
            <a:solidFill>
              <a:srgbClr val="077C13"/>
            </a:solidFill>
          </a:ln>
        </p:spPr>
      </p:pic>
      <p:pic>
        <p:nvPicPr>
          <p:cNvPr id="4" name="Picture 3" descr="A person in a blue shirt&#10;&#10;Description automatically generated with medium confidence">
            <a:extLst>
              <a:ext uri="{FF2B5EF4-FFF2-40B4-BE49-F238E27FC236}">
                <a16:creationId xmlns:a16="http://schemas.microsoft.com/office/drawing/2014/main" id="{BF6E43DF-5DAB-B317-8430-C04E5C3BC3C5}"/>
              </a:ext>
            </a:extLst>
          </p:cNvPr>
          <p:cNvPicPr>
            <a:picLocks noChangeAspect="1"/>
          </p:cNvPicPr>
          <p:nvPr/>
        </p:nvPicPr>
        <p:blipFill>
          <a:blip r:embed="rId8"/>
          <a:stretch>
            <a:fillRect/>
          </a:stretch>
        </p:blipFill>
        <p:spPr>
          <a:xfrm>
            <a:off x="2729040" y="1607924"/>
            <a:ext cx="1107036" cy="929910"/>
          </a:xfrm>
          <a:prstGeom prst="rect">
            <a:avLst/>
          </a:prstGeom>
          <a:ln>
            <a:solidFill>
              <a:srgbClr val="92D050"/>
            </a:solidFill>
          </a:ln>
        </p:spPr>
      </p:pic>
      <p:pic>
        <p:nvPicPr>
          <p:cNvPr id="5" name="Picture 4" descr="A person smiling for the camera&#10;&#10;Description automatically generated with low confidence">
            <a:extLst>
              <a:ext uri="{FF2B5EF4-FFF2-40B4-BE49-F238E27FC236}">
                <a16:creationId xmlns:a16="http://schemas.microsoft.com/office/drawing/2014/main" id="{C09AE1A0-281B-179C-9EB3-A85CFD97C969}"/>
              </a:ext>
            </a:extLst>
          </p:cNvPr>
          <p:cNvPicPr>
            <a:picLocks noChangeAspect="1"/>
          </p:cNvPicPr>
          <p:nvPr/>
        </p:nvPicPr>
        <p:blipFill>
          <a:blip r:embed="rId9"/>
          <a:stretch>
            <a:fillRect/>
          </a:stretch>
        </p:blipFill>
        <p:spPr>
          <a:xfrm>
            <a:off x="4867954" y="350683"/>
            <a:ext cx="1107036" cy="929910"/>
          </a:xfrm>
          <a:prstGeom prst="rect">
            <a:avLst/>
          </a:prstGeom>
          <a:ln>
            <a:solidFill>
              <a:srgbClr val="175888"/>
            </a:solidFill>
          </a:ln>
        </p:spPr>
      </p:pic>
      <p:pic>
        <p:nvPicPr>
          <p:cNvPr id="6" name="Picture 5" descr="A person wearing glasses&#10;&#10;Description automatically generated with medium confidence">
            <a:extLst>
              <a:ext uri="{FF2B5EF4-FFF2-40B4-BE49-F238E27FC236}">
                <a16:creationId xmlns:a16="http://schemas.microsoft.com/office/drawing/2014/main" id="{7B2E1AE3-A88D-3305-58FA-507CD555EF5A}"/>
              </a:ext>
            </a:extLst>
          </p:cNvPr>
          <p:cNvPicPr>
            <a:picLocks noChangeAspect="1"/>
          </p:cNvPicPr>
          <p:nvPr/>
        </p:nvPicPr>
        <p:blipFill>
          <a:blip r:embed="rId10"/>
          <a:stretch>
            <a:fillRect/>
          </a:stretch>
        </p:blipFill>
        <p:spPr>
          <a:xfrm>
            <a:off x="8209964" y="2753437"/>
            <a:ext cx="1107036" cy="929910"/>
          </a:xfrm>
          <a:prstGeom prst="rect">
            <a:avLst/>
          </a:prstGeom>
          <a:ln>
            <a:solidFill>
              <a:srgbClr val="175888"/>
            </a:solidFill>
          </a:ln>
        </p:spPr>
      </p:pic>
      <p:pic>
        <p:nvPicPr>
          <p:cNvPr id="7" name="Picture 6" descr="A person with long hair&#10;&#10;Description automatically generated with medium confidence">
            <a:extLst>
              <a:ext uri="{FF2B5EF4-FFF2-40B4-BE49-F238E27FC236}">
                <a16:creationId xmlns:a16="http://schemas.microsoft.com/office/drawing/2014/main" id="{E3C6666C-D706-0B09-14F8-5922C27BB3D6}"/>
              </a:ext>
            </a:extLst>
          </p:cNvPr>
          <p:cNvPicPr>
            <a:picLocks noChangeAspect="1"/>
          </p:cNvPicPr>
          <p:nvPr/>
        </p:nvPicPr>
        <p:blipFill>
          <a:blip r:embed="rId11"/>
          <a:stretch>
            <a:fillRect/>
          </a:stretch>
        </p:blipFill>
        <p:spPr>
          <a:xfrm>
            <a:off x="4867954" y="1943790"/>
            <a:ext cx="1107036" cy="929910"/>
          </a:xfrm>
          <a:prstGeom prst="rect">
            <a:avLst/>
          </a:prstGeom>
          <a:ln>
            <a:solidFill>
              <a:srgbClr val="175888"/>
            </a:solidFill>
          </a:ln>
        </p:spPr>
      </p:pic>
      <p:pic>
        <p:nvPicPr>
          <p:cNvPr id="8" name="Picture 7" descr="A picture containing person, outdoor&#10;&#10;Description automatically generated">
            <a:extLst>
              <a:ext uri="{FF2B5EF4-FFF2-40B4-BE49-F238E27FC236}">
                <a16:creationId xmlns:a16="http://schemas.microsoft.com/office/drawing/2014/main" id="{CE0EEAFF-C832-D51E-F5A0-3DC095F11A66}"/>
              </a:ext>
            </a:extLst>
          </p:cNvPr>
          <p:cNvPicPr>
            <a:picLocks noChangeAspect="1"/>
          </p:cNvPicPr>
          <p:nvPr/>
        </p:nvPicPr>
        <p:blipFill>
          <a:blip r:embed="rId12"/>
          <a:stretch>
            <a:fillRect/>
          </a:stretch>
        </p:blipFill>
        <p:spPr>
          <a:xfrm>
            <a:off x="10478350" y="338949"/>
            <a:ext cx="1107036" cy="929910"/>
          </a:xfrm>
          <a:prstGeom prst="rect">
            <a:avLst/>
          </a:prstGeom>
          <a:ln>
            <a:solidFill>
              <a:srgbClr val="466AA5"/>
            </a:solidFill>
          </a:ln>
        </p:spPr>
      </p:pic>
      <p:pic>
        <p:nvPicPr>
          <p:cNvPr id="9" name="Picture 8" descr="A person with blonde hair&#10;&#10;Description automatically generated with low confidence">
            <a:extLst>
              <a:ext uri="{FF2B5EF4-FFF2-40B4-BE49-F238E27FC236}">
                <a16:creationId xmlns:a16="http://schemas.microsoft.com/office/drawing/2014/main" id="{2A9415E2-A3F2-89CC-06B4-73B763286AB0}"/>
              </a:ext>
            </a:extLst>
          </p:cNvPr>
          <p:cNvPicPr>
            <a:picLocks noChangeAspect="1"/>
          </p:cNvPicPr>
          <p:nvPr/>
        </p:nvPicPr>
        <p:blipFill>
          <a:blip r:embed="rId13"/>
          <a:stretch>
            <a:fillRect/>
          </a:stretch>
        </p:blipFill>
        <p:spPr>
          <a:xfrm>
            <a:off x="10100804" y="1575827"/>
            <a:ext cx="1107036" cy="929910"/>
          </a:xfrm>
          <a:prstGeom prst="rect">
            <a:avLst/>
          </a:prstGeom>
          <a:ln>
            <a:solidFill>
              <a:srgbClr val="466AA5"/>
            </a:solidFill>
          </a:ln>
        </p:spPr>
      </p:pic>
      <p:pic>
        <p:nvPicPr>
          <p:cNvPr id="10" name="Picture 9" descr="A person smiling for the camera&#10;&#10;Description automatically generated with medium confidence">
            <a:extLst>
              <a:ext uri="{FF2B5EF4-FFF2-40B4-BE49-F238E27FC236}">
                <a16:creationId xmlns:a16="http://schemas.microsoft.com/office/drawing/2014/main" id="{8A292997-4B6B-3B38-3286-AF6CCC4B72FC}"/>
              </a:ext>
            </a:extLst>
          </p:cNvPr>
          <p:cNvPicPr>
            <a:picLocks noChangeAspect="1"/>
          </p:cNvPicPr>
          <p:nvPr/>
        </p:nvPicPr>
        <p:blipFill>
          <a:blip r:embed="rId14"/>
          <a:stretch>
            <a:fillRect/>
          </a:stretch>
        </p:blipFill>
        <p:spPr>
          <a:xfrm>
            <a:off x="4867954" y="5181853"/>
            <a:ext cx="1107036" cy="929910"/>
          </a:xfrm>
          <a:prstGeom prst="rect">
            <a:avLst/>
          </a:prstGeom>
          <a:ln>
            <a:solidFill>
              <a:srgbClr val="175888"/>
            </a:solidFill>
          </a:ln>
        </p:spPr>
      </p:pic>
      <p:pic>
        <p:nvPicPr>
          <p:cNvPr id="11" name="Picture 10" descr="A person with his hand on his chin&#10;&#10;Description automatically generated with medium confidence">
            <a:extLst>
              <a:ext uri="{FF2B5EF4-FFF2-40B4-BE49-F238E27FC236}">
                <a16:creationId xmlns:a16="http://schemas.microsoft.com/office/drawing/2014/main" id="{D4EFC585-73FD-8CD4-3214-7D3CBE0C6D48}"/>
              </a:ext>
            </a:extLst>
          </p:cNvPr>
          <p:cNvPicPr>
            <a:picLocks noChangeAspect="1"/>
          </p:cNvPicPr>
          <p:nvPr/>
        </p:nvPicPr>
        <p:blipFill>
          <a:blip r:embed="rId15"/>
          <a:stretch>
            <a:fillRect/>
          </a:stretch>
        </p:blipFill>
        <p:spPr>
          <a:xfrm>
            <a:off x="4867954" y="3558162"/>
            <a:ext cx="1107036" cy="929910"/>
          </a:xfrm>
          <a:prstGeom prst="rect">
            <a:avLst/>
          </a:prstGeom>
          <a:ln>
            <a:solidFill>
              <a:srgbClr val="175888"/>
            </a:solidFill>
          </a:ln>
        </p:spPr>
      </p:pic>
      <p:pic>
        <p:nvPicPr>
          <p:cNvPr id="12" name="Picture 11" descr="A person with long hair&#10;&#10;Description automatically generated with medium confidence">
            <a:extLst>
              <a:ext uri="{FF2B5EF4-FFF2-40B4-BE49-F238E27FC236}">
                <a16:creationId xmlns:a16="http://schemas.microsoft.com/office/drawing/2014/main" id="{9D3C7AB6-4398-ABCA-60BE-565B2262BE71}"/>
              </a:ext>
            </a:extLst>
          </p:cNvPr>
          <p:cNvPicPr>
            <a:picLocks noChangeAspect="1"/>
          </p:cNvPicPr>
          <p:nvPr/>
        </p:nvPicPr>
        <p:blipFill>
          <a:blip r:embed="rId11"/>
          <a:stretch>
            <a:fillRect/>
          </a:stretch>
        </p:blipFill>
        <p:spPr>
          <a:xfrm>
            <a:off x="10068052" y="3948535"/>
            <a:ext cx="1107036" cy="929910"/>
          </a:xfrm>
          <a:prstGeom prst="rect">
            <a:avLst/>
          </a:prstGeom>
          <a:ln>
            <a:solidFill>
              <a:srgbClr val="466AA5"/>
            </a:solidFill>
          </a:ln>
        </p:spPr>
      </p:pic>
      <p:pic>
        <p:nvPicPr>
          <p:cNvPr id="13" name="Picture 12" descr="A person taking a selfie&#10;&#10;Description automatically generated">
            <a:extLst>
              <a:ext uri="{FF2B5EF4-FFF2-40B4-BE49-F238E27FC236}">
                <a16:creationId xmlns:a16="http://schemas.microsoft.com/office/drawing/2014/main" id="{261522E5-C15C-ECEC-7472-3643DC040923}"/>
              </a:ext>
            </a:extLst>
          </p:cNvPr>
          <p:cNvPicPr>
            <a:picLocks noChangeAspect="1"/>
          </p:cNvPicPr>
          <p:nvPr/>
        </p:nvPicPr>
        <p:blipFill>
          <a:blip r:embed="rId16"/>
          <a:stretch>
            <a:fillRect/>
          </a:stretch>
        </p:blipFill>
        <p:spPr>
          <a:xfrm>
            <a:off x="8209964" y="1158997"/>
            <a:ext cx="1107036" cy="929910"/>
          </a:xfrm>
          <a:prstGeom prst="rect">
            <a:avLst/>
          </a:prstGeom>
          <a:ln>
            <a:solidFill>
              <a:srgbClr val="175888"/>
            </a:solidFill>
          </a:ln>
        </p:spPr>
      </p:pic>
      <p:pic>
        <p:nvPicPr>
          <p:cNvPr id="14" name="Picture 13" descr="A person smiling for the camera&#10;&#10;Description automatically generated with medium confidence">
            <a:extLst>
              <a:ext uri="{FF2B5EF4-FFF2-40B4-BE49-F238E27FC236}">
                <a16:creationId xmlns:a16="http://schemas.microsoft.com/office/drawing/2014/main" id="{AFF5C7B0-94CB-4DA0-DBBB-DBBAB6F3F09F}"/>
              </a:ext>
            </a:extLst>
          </p:cNvPr>
          <p:cNvPicPr>
            <a:picLocks noChangeAspect="1"/>
          </p:cNvPicPr>
          <p:nvPr/>
        </p:nvPicPr>
        <p:blipFill>
          <a:blip r:embed="rId17"/>
          <a:stretch>
            <a:fillRect/>
          </a:stretch>
        </p:blipFill>
        <p:spPr>
          <a:xfrm>
            <a:off x="8209964" y="4376522"/>
            <a:ext cx="1107036" cy="929910"/>
          </a:xfrm>
          <a:prstGeom prst="rect">
            <a:avLst/>
          </a:prstGeom>
          <a:ln>
            <a:solidFill>
              <a:srgbClr val="175888"/>
            </a:solidFill>
          </a:ln>
        </p:spPr>
      </p:pic>
      <p:sp>
        <p:nvSpPr>
          <p:cNvPr id="15" name="Title 1">
            <a:extLst>
              <a:ext uri="{FF2B5EF4-FFF2-40B4-BE49-F238E27FC236}">
                <a16:creationId xmlns:a16="http://schemas.microsoft.com/office/drawing/2014/main" id="{B3751D17-4C71-473A-3773-665C6C6B52B6}"/>
              </a:ext>
            </a:extLst>
          </p:cNvPr>
          <p:cNvSpPr txBox="1">
            <a:spLocks/>
          </p:cNvSpPr>
          <p:nvPr/>
        </p:nvSpPr>
        <p:spPr>
          <a:xfrm>
            <a:off x="951260" y="572846"/>
            <a:ext cx="10515600" cy="1325563"/>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pPr algn="l"/>
            <a:r>
              <a:rPr lang="en-US" dirty="0">
                <a:solidFill>
                  <a:srgbClr val="077C13"/>
                </a:solidFill>
              </a:rPr>
              <a:t>ASPE Staff</a:t>
            </a:r>
          </a:p>
        </p:txBody>
      </p:sp>
      <p:sp>
        <p:nvSpPr>
          <p:cNvPr id="16" name="Pentagon 15">
            <a:extLst>
              <a:ext uri="{FF2B5EF4-FFF2-40B4-BE49-F238E27FC236}">
                <a16:creationId xmlns:a16="http://schemas.microsoft.com/office/drawing/2014/main" id="{8CE8C35B-03AD-E7B4-6BE5-40F75FAB5940}"/>
              </a:ext>
            </a:extLst>
          </p:cNvPr>
          <p:cNvSpPr/>
          <p:nvPr/>
        </p:nvSpPr>
        <p:spPr>
          <a:xfrm>
            <a:off x="7983838" y="4761015"/>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a:extLst>
              <a:ext uri="{FF2B5EF4-FFF2-40B4-BE49-F238E27FC236}">
                <a16:creationId xmlns:a16="http://schemas.microsoft.com/office/drawing/2014/main" id="{95CCAD14-19C4-173B-62FC-99E4A4A478CC}"/>
              </a:ext>
            </a:extLst>
          </p:cNvPr>
          <p:cNvSpPr/>
          <p:nvPr/>
        </p:nvSpPr>
        <p:spPr>
          <a:xfrm>
            <a:off x="7983838" y="3145866"/>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a:extLst>
              <a:ext uri="{FF2B5EF4-FFF2-40B4-BE49-F238E27FC236}">
                <a16:creationId xmlns:a16="http://schemas.microsoft.com/office/drawing/2014/main" id="{D4A07AAA-6D9F-9340-8A89-B4E37808D90F}"/>
              </a:ext>
            </a:extLst>
          </p:cNvPr>
          <p:cNvSpPr/>
          <p:nvPr/>
        </p:nvSpPr>
        <p:spPr>
          <a:xfrm>
            <a:off x="7983838" y="1529764"/>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a:extLst>
              <a:ext uri="{FF2B5EF4-FFF2-40B4-BE49-F238E27FC236}">
                <a16:creationId xmlns:a16="http://schemas.microsoft.com/office/drawing/2014/main" id="{F4E3B19C-A6BD-8022-9EF3-5C57FCA9DFC6}"/>
              </a:ext>
            </a:extLst>
          </p:cNvPr>
          <p:cNvSpPr/>
          <p:nvPr/>
        </p:nvSpPr>
        <p:spPr>
          <a:xfrm rot="10800000">
            <a:off x="6095998" y="723087"/>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a:extLst>
              <a:ext uri="{FF2B5EF4-FFF2-40B4-BE49-F238E27FC236}">
                <a16:creationId xmlns:a16="http://schemas.microsoft.com/office/drawing/2014/main" id="{8EA4810E-0A0D-E870-9F7C-940D6AAE6E05}"/>
              </a:ext>
            </a:extLst>
          </p:cNvPr>
          <p:cNvSpPr/>
          <p:nvPr/>
        </p:nvSpPr>
        <p:spPr>
          <a:xfrm rot="10800000">
            <a:off x="6095999" y="3942655"/>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a:extLst>
              <a:ext uri="{FF2B5EF4-FFF2-40B4-BE49-F238E27FC236}">
                <a16:creationId xmlns:a16="http://schemas.microsoft.com/office/drawing/2014/main" id="{D60D1186-0AD2-FBC4-1E4D-74A18F24FE16}"/>
              </a:ext>
            </a:extLst>
          </p:cNvPr>
          <p:cNvSpPr/>
          <p:nvPr/>
        </p:nvSpPr>
        <p:spPr>
          <a:xfrm rot="10800000">
            <a:off x="6095998" y="2338254"/>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a:extLst>
              <a:ext uri="{FF2B5EF4-FFF2-40B4-BE49-F238E27FC236}">
                <a16:creationId xmlns:a16="http://schemas.microsoft.com/office/drawing/2014/main" id="{EC3DCC30-9298-458B-1AF8-EA65C4826A4B}"/>
              </a:ext>
            </a:extLst>
          </p:cNvPr>
          <p:cNvSpPr/>
          <p:nvPr/>
        </p:nvSpPr>
        <p:spPr>
          <a:xfrm rot="10800000">
            <a:off x="6095998" y="5566346"/>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a:extLst>
              <a:ext uri="{FF2B5EF4-FFF2-40B4-BE49-F238E27FC236}">
                <a16:creationId xmlns:a16="http://schemas.microsoft.com/office/drawing/2014/main" id="{8097869F-D877-9AA5-D693-700F7F8B7D68}"/>
              </a:ext>
            </a:extLst>
          </p:cNvPr>
          <p:cNvSpPr/>
          <p:nvPr/>
        </p:nvSpPr>
        <p:spPr>
          <a:xfrm>
            <a:off x="10235815" y="723087"/>
            <a:ext cx="226126" cy="160924"/>
          </a:xfrm>
          <a:prstGeom prst="homePlate">
            <a:avLst/>
          </a:prstGeom>
          <a:solidFill>
            <a:srgbClr val="077C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25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768711" y="2298609"/>
            <a:ext cx="11202571" cy="987430"/>
          </a:xfrm>
        </p:spPr>
        <p:txBody>
          <a:bodyPr>
            <a:normAutofit fontScale="90000"/>
          </a:bodyPr>
          <a:lstStyle/>
          <a:p>
            <a:pPr algn="l"/>
            <a:r>
              <a:rPr lang="en-US" sz="5400" dirty="0">
                <a:solidFill>
                  <a:srgbClr val="1C6FA9"/>
                </a:solidFill>
              </a:rPr>
              <a:t>Society &amp; Membership Services Update</a:t>
            </a:r>
          </a:p>
        </p:txBody>
      </p:sp>
    </p:spTree>
    <p:extLst>
      <p:ext uri="{BB962C8B-B14F-4D97-AF65-F5344CB8AC3E}">
        <p14:creationId xmlns:p14="http://schemas.microsoft.com/office/powerpoint/2010/main" val="164122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2F28-FAA0-6044-9E73-3F4D7F0D2C4A}"/>
              </a:ext>
            </a:extLst>
          </p:cNvPr>
          <p:cNvSpPr>
            <a:spLocks noGrp="1"/>
          </p:cNvSpPr>
          <p:nvPr>
            <p:ph type="title"/>
          </p:nvPr>
        </p:nvSpPr>
        <p:spPr>
          <a:xfrm>
            <a:off x="0" y="350139"/>
            <a:ext cx="12192000" cy="1325563"/>
          </a:xfrm>
        </p:spPr>
        <p:txBody>
          <a:bodyPr>
            <a:normAutofit/>
          </a:bodyPr>
          <a:lstStyle/>
          <a:p>
            <a:r>
              <a:rPr lang="en-US" sz="4000" dirty="0">
                <a:solidFill>
                  <a:srgbClr val="009B16"/>
                </a:solidFill>
              </a:rPr>
              <a:t>End-of-Year Reporting System</a:t>
            </a:r>
          </a:p>
        </p:txBody>
      </p:sp>
      <p:sp>
        <p:nvSpPr>
          <p:cNvPr id="3" name="Content Placeholder 2">
            <a:extLst>
              <a:ext uri="{FF2B5EF4-FFF2-40B4-BE49-F238E27FC236}">
                <a16:creationId xmlns:a16="http://schemas.microsoft.com/office/drawing/2014/main" id="{251A549C-F710-684B-8756-738E08282E24}"/>
              </a:ext>
            </a:extLst>
          </p:cNvPr>
          <p:cNvSpPr>
            <a:spLocks noGrp="1"/>
          </p:cNvSpPr>
          <p:nvPr>
            <p:ph idx="1"/>
          </p:nvPr>
        </p:nvSpPr>
        <p:spPr>
          <a:xfrm>
            <a:off x="952500" y="1882244"/>
            <a:ext cx="10515600" cy="3132138"/>
          </a:xfrm>
        </p:spPr>
        <p:txBody>
          <a:bodyPr>
            <a:normAutofit/>
          </a:bodyPr>
          <a:lstStyle/>
          <a:p>
            <a:pPr>
              <a:spcBef>
                <a:spcPts val="1600"/>
              </a:spcBef>
            </a:pPr>
            <a:r>
              <a:rPr lang="en-US" sz="2000" dirty="0">
                <a:latin typeface="Avenir Light" panose="020B0402020203020204" pitchFamily="34" charset="77"/>
              </a:rPr>
              <a:t>Reporting system now mirrors the P&amp;O Manual.</a:t>
            </a:r>
          </a:p>
          <a:p>
            <a:pPr>
              <a:spcBef>
                <a:spcPts val="1600"/>
              </a:spcBef>
            </a:pPr>
            <a:r>
              <a:rPr lang="en-US" sz="2000" dirty="0">
                <a:latin typeface="Avenir Light" panose="020B0402020203020204" pitchFamily="34" charset="77"/>
              </a:rPr>
              <a:t>Various verbiage updated to be more concise.</a:t>
            </a:r>
          </a:p>
          <a:p>
            <a:pPr>
              <a:spcBef>
                <a:spcPts val="1600"/>
              </a:spcBef>
            </a:pPr>
            <a:r>
              <a:rPr lang="en-US" sz="2000" dirty="0">
                <a:latin typeface="Avenir Light" panose="020B0402020203020204" pitchFamily="34" charset="77"/>
              </a:rPr>
              <a:t>Officer overview screen now has the option to look at the previous year.</a:t>
            </a:r>
          </a:p>
          <a:p>
            <a:pPr>
              <a:spcBef>
                <a:spcPts val="1600"/>
              </a:spcBef>
            </a:pPr>
            <a:r>
              <a:rPr lang="en-US" sz="2000" dirty="0">
                <a:latin typeface="Avenir Light" panose="020B0402020203020204" pitchFamily="34" charset="77"/>
              </a:rPr>
              <a:t>An export to Excel is now available.</a:t>
            </a:r>
          </a:p>
        </p:txBody>
      </p:sp>
    </p:spTree>
    <p:extLst>
      <p:ext uri="{BB962C8B-B14F-4D97-AF65-F5344CB8AC3E}">
        <p14:creationId xmlns:p14="http://schemas.microsoft.com/office/powerpoint/2010/main" val="2099331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2886-0F6A-0446-9C73-9764562231FA}"/>
              </a:ext>
            </a:extLst>
          </p:cNvPr>
          <p:cNvSpPr>
            <a:spLocks noGrp="1"/>
          </p:cNvSpPr>
          <p:nvPr>
            <p:ph type="title"/>
          </p:nvPr>
        </p:nvSpPr>
        <p:spPr>
          <a:xfrm>
            <a:off x="838200" y="342455"/>
            <a:ext cx="10515600" cy="1325563"/>
          </a:xfrm>
        </p:spPr>
        <p:txBody>
          <a:bodyPr>
            <a:normAutofit/>
          </a:bodyPr>
          <a:lstStyle/>
          <a:p>
            <a:r>
              <a:rPr lang="en-US" sz="4000" dirty="0">
                <a:solidFill>
                  <a:srgbClr val="009B16"/>
                </a:solidFill>
              </a:rPr>
              <a:t>Membership Renewals</a:t>
            </a:r>
          </a:p>
        </p:txBody>
      </p:sp>
      <p:sp>
        <p:nvSpPr>
          <p:cNvPr id="3" name="Content Placeholder 2">
            <a:extLst>
              <a:ext uri="{FF2B5EF4-FFF2-40B4-BE49-F238E27FC236}">
                <a16:creationId xmlns:a16="http://schemas.microsoft.com/office/drawing/2014/main" id="{D4EBB6DA-876E-9043-9B88-5C84B02B76A8}"/>
              </a:ext>
            </a:extLst>
          </p:cNvPr>
          <p:cNvSpPr>
            <a:spLocks noGrp="1"/>
          </p:cNvSpPr>
          <p:nvPr>
            <p:ph idx="1"/>
          </p:nvPr>
        </p:nvSpPr>
        <p:spPr>
          <a:xfrm>
            <a:off x="952500" y="1866900"/>
            <a:ext cx="10515600" cy="3825073"/>
          </a:xfrm>
        </p:spPr>
        <p:txBody>
          <a:bodyPr>
            <a:normAutofit/>
          </a:bodyPr>
          <a:lstStyle/>
          <a:p>
            <a:pPr>
              <a:spcBef>
                <a:spcPts val="1600"/>
              </a:spcBef>
            </a:pPr>
            <a:r>
              <a:rPr lang="en-US" sz="2000" dirty="0">
                <a:latin typeface="Avenir Light" panose="020B0402020203020204" pitchFamily="34" charset="77"/>
              </a:rPr>
              <a:t>Implementation of the online renewal has been completed.</a:t>
            </a:r>
          </a:p>
          <a:p>
            <a:pPr>
              <a:spcBef>
                <a:spcPts val="1600"/>
              </a:spcBef>
            </a:pPr>
            <a:r>
              <a:rPr lang="en-US" sz="2000" dirty="0">
                <a:latin typeface="Avenir Light" panose="020B0402020203020204" pitchFamily="34" charset="77"/>
              </a:rPr>
              <a:t>Implementation of the redesigned hard-copy renewal invoice has been completed.</a:t>
            </a:r>
          </a:p>
          <a:p>
            <a:endParaRPr lang="en-US" dirty="0">
              <a:latin typeface="Avenir Light" panose="020B0402020203020204" pitchFamily="34" charset="77"/>
            </a:endParaRPr>
          </a:p>
        </p:txBody>
      </p:sp>
    </p:spTree>
    <p:extLst>
      <p:ext uri="{BB962C8B-B14F-4D97-AF65-F5344CB8AC3E}">
        <p14:creationId xmlns:p14="http://schemas.microsoft.com/office/powerpoint/2010/main" val="12759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C556307-6701-E960-44D1-2BEF04665D3C}"/>
              </a:ext>
            </a:extLst>
          </p:cNvPr>
          <p:cNvGraphicFramePr/>
          <p:nvPr>
            <p:extLst>
              <p:ext uri="{D42A27DB-BD31-4B8C-83A1-F6EECF244321}">
                <p14:modId xmlns:p14="http://schemas.microsoft.com/office/powerpoint/2010/main" val="2203757764"/>
              </p:ext>
            </p:extLst>
          </p:nvPr>
        </p:nvGraphicFramePr>
        <p:xfrm>
          <a:off x="2431506" y="1350357"/>
          <a:ext cx="7384422" cy="371755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1E831CF-E8A9-AA39-671D-65594A957D37}"/>
              </a:ext>
            </a:extLst>
          </p:cNvPr>
          <p:cNvSpPr/>
          <p:nvPr/>
        </p:nvSpPr>
        <p:spPr>
          <a:xfrm>
            <a:off x="5502031" y="5611446"/>
            <a:ext cx="320431" cy="320431"/>
          </a:xfrm>
          <a:prstGeom prst="rect">
            <a:avLst/>
          </a:prstGeom>
          <a:solidFill>
            <a:srgbClr val="466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4" name="TextBox 3">
            <a:extLst>
              <a:ext uri="{FF2B5EF4-FFF2-40B4-BE49-F238E27FC236}">
                <a16:creationId xmlns:a16="http://schemas.microsoft.com/office/drawing/2014/main" id="{DD2FA2F2-8D89-BDB5-9D07-D1C786785839}"/>
              </a:ext>
            </a:extLst>
          </p:cNvPr>
          <p:cNvSpPr txBox="1"/>
          <p:nvPr/>
        </p:nvSpPr>
        <p:spPr>
          <a:xfrm>
            <a:off x="5799015" y="5595815"/>
            <a:ext cx="1164493" cy="367323"/>
          </a:xfrm>
          <a:prstGeom prst="rect">
            <a:avLst/>
          </a:prstGeom>
          <a:noFill/>
        </p:spPr>
        <p:txBody>
          <a:bodyPr wrap="square" rtlCol="0">
            <a:spAutoFit/>
          </a:bodyPr>
          <a:lstStyle/>
          <a:p>
            <a:r>
              <a:rPr lang="en-US" dirty="0">
                <a:solidFill>
                  <a:schemeClr val="bg1"/>
                </a:solidFill>
                <a:latin typeface="Avenir Book" panose="02000503020000020003" pitchFamily="2" charset="0"/>
              </a:rPr>
              <a:t>Held</a:t>
            </a:r>
          </a:p>
        </p:txBody>
      </p:sp>
      <p:sp>
        <p:nvSpPr>
          <p:cNvPr id="5" name="Title 1">
            <a:extLst>
              <a:ext uri="{FF2B5EF4-FFF2-40B4-BE49-F238E27FC236}">
                <a16:creationId xmlns:a16="http://schemas.microsoft.com/office/drawing/2014/main" id="{FC567393-A484-64BF-695A-EE8A5EA2726C}"/>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r>
              <a:rPr lang="en-US" sz="4000" dirty="0">
                <a:solidFill>
                  <a:srgbClr val="077C13"/>
                </a:solidFill>
              </a:rPr>
              <a:t>Virtual Chapter Meetings</a:t>
            </a:r>
          </a:p>
        </p:txBody>
      </p:sp>
    </p:spTree>
    <p:extLst>
      <p:ext uri="{BB962C8B-B14F-4D97-AF65-F5344CB8AC3E}">
        <p14:creationId xmlns:p14="http://schemas.microsoft.com/office/powerpoint/2010/main" val="3940667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B981-CC6E-6634-5826-3A50E29426B3}"/>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pPr algn="r"/>
            <a:r>
              <a:rPr lang="en-US" sz="1800" dirty="0">
                <a:solidFill>
                  <a:srgbClr val="077C13"/>
                </a:solidFill>
              </a:rPr>
              <a:t>Virtual Chapter Meetings (continued)</a:t>
            </a:r>
          </a:p>
        </p:txBody>
      </p:sp>
      <p:graphicFrame>
        <p:nvGraphicFramePr>
          <p:cNvPr id="3" name="Chart 2">
            <a:extLst>
              <a:ext uri="{FF2B5EF4-FFF2-40B4-BE49-F238E27FC236}">
                <a16:creationId xmlns:a16="http://schemas.microsoft.com/office/drawing/2014/main" id="{B37CA478-3B37-0A16-D6D1-4586B1A0B992}"/>
              </a:ext>
            </a:extLst>
          </p:cNvPr>
          <p:cNvGraphicFramePr/>
          <p:nvPr>
            <p:extLst>
              <p:ext uri="{D42A27DB-BD31-4B8C-83A1-F6EECF244321}">
                <p14:modId xmlns:p14="http://schemas.microsoft.com/office/powerpoint/2010/main" val="1824670694"/>
              </p:ext>
            </p:extLst>
          </p:nvPr>
        </p:nvGraphicFramePr>
        <p:xfrm>
          <a:off x="872143" y="1270388"/>
          <a:ext cx="9021336" cy="4673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246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F4BB-3F1F-6481-B98D-004A93F8B800}"/>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pPr algn="r"/>
            <a:r>
              <a:rPr lang="en-US" sz="1800" dirty="0">
                <a:solidFill>
                  <a:srgbClr val="077C13"/>
                </a:solidFill>
              </a:rPr>
              <a:t>Virtual Chapter Meetings (continued)</a:t>
            </a:r>
          </a:p>
        </p:txBody>
      </p:sp>
      <p:graphicFrame>
        <p:nvGraphicFramePr>
          <p:cNvPr id="3" name="Chart 2">
            <a:extLst>
              <a:ext uri="{FF2B5EF4-FFF2-40B4-BE49-F238E27FC236}">
                <a16:creationId xmlns:a16="http://schemas.microsoft.com/office/drawing/2014/main" id="{3351CDAD-FBC7-275B-463E-34A4D2A2619B}"/>
              </a:ext>
            </a:extLst>
          </p:cNvPr>
          <p:cNvGraphicFramePr/>
          <p:nvPr>
            <p:extLst>
              <p:ext uri="{D42A27DB-BD31-4B8C-83A1-F6EECF244321}">
                <p14:modId xmlns:p14="http://schemas.microsoft.com/office/powerpoint/2010/main" val="4228686277"/>
              </p:ext>
            </p:extLst>
          </p:nvPr>
        </p:nvGraphicFramePr>
        <p:xfrm>
          <a:off x="1746503" y="1302607"/>
          <a:ext cx="7475416" cy="4501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095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F2D-E7FE-734A-B8FD-41359BB0ABDE}"/>
              </a:ext>
            </a:extLst>
          </p:cNvPr>
          <p:cNvSpPr>
            <a:spLocks noGrp="1"/>
          </p:cNvSpPr>
          <p:nvPr>
            <p:ph type="title"/>
          </p:nvPr>
        </p:nvSpPr>
        <p:spPr>
          <a:xfrm>
            <a:off x="965326" y="2387851"/>
            <a:ext cx="10906626" cy="1305962"/>
          </a:xfrm>
        </p:spPr>
        <p:txBody>
          <a:bodyPr>
            <a:noAutofit/>
          </a:bodyPr>
          <a:lstStyle/>
          <a:p>
            <a:pPr algn="l"/>
            <a:r>
              <a:rPr lang="en-US" dirty="0">
                <a:solidFill>
                  <a:srgbClr val="1C6FA9"/>
                </a:solidFill>
              </a:rPr>
              <a:t>ASPE Mentoring Program – </a:t>
            </a:r>
            <a:br>
              <a:rPr lang="en-US" dirty="0">
                <a:solidFill>
                  <a:srgbClr val="1C6FA9"/>
                </a:solidFill>
              </a:rPr>
            </a:br>
            <a:r>
              <a:rPr lang="en-US" sz="4000" dirty="0">
                <a:solidFill>
                  <a:srgbClr val="1C6FA9"/>
                </a:solidFill>
              </a:rPr>
              <a:t>Now Available Through ASPE Connect</a:t>
            </a:r>
            <a:br>
              <a:rPr lang="en-US" sz="4000" dirty="0">
                <a:solidFill>
                  <a:srgbClr val="1C6FA9"/>
                </a:solidFill>
              </a:rPr>
            </a:br>
            <a:endParaRPr lang="en-US" sz="4000" dirty="0">
              <a:solidFill>
                <a:srgbClr val="1C6FA9"/>
              </a:solidFill>
            </a:endParaRPr>
          </a:p>
        </p:txBody>
      </p:sp>
    </p:spTree>
    <p:extLst>
      <p:ext uri="{BB962C8B-B14F-4D97-AF65-F5344CB8AC3E}">
        <p14:creationId xmlns:p14="http://schemas.microsoft.com/office/powerpoint/2010/main" val="124582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8B5A-7624-D846-8E39-E4F79DBF1C03}"/>
              </a:ext>
            </a:extLst>
          </p:cNvPr>
          <p:cNvSpPr>
            <a:spLocks noGrp="1"/>
          </p:cNvSpPr>
          <p:nvPr>
            <p:ph type="title"/>
          </p:nvPr>
        </p:nvSpPr>
        <p:spPr>
          <a:xfrm>
            <a:off x="952500" y="1001980"/>
            <a:ext cx="10515600" cy="663215"/>
          </a:xfrm>
        </p:spPr>
        <p:txBody>
          <a:bodyPr>
            <a:normAutofit/>
          </a:bodyPr>
          <a:lstStyle/>
          <a:p>
            <a:pPr algn="ctr"/>
            <a:r>
              <a:rPr lang="en-US" sz="4000" dirty="0">
                <a:solidFill>
                  <a:srgbClr val="009B16"/>
                </a:solidFill>
              </a:rPr>
              <a:t>ASPE Mentoring Program</a:t>
            </a:r>
          </a:p>
        </p:txBody>
      </p:sp>
      <p:sp>
        <p:nvSpPr>
          <p:cNvPr id="3" name="Content Placeholder 2">
            <a:extLst>
              <a:ext uri="{FF2B5EF4-FFF2-40B4-BE49-F238E27FC236}">
                <a16:creationId xmlns:a16="http://schemas.microsoft.com/office/drawing/2014/main" id="{B94BB486-CEF7-DB41-A8B3-F8107B46545B}"/>
              </a:ext>
            </a:extLst>
          </p:cNvPr>
          <p:cNvSpPr>
            <a:spLocks noGrp="1"/>
          </p:cNvSpPr>
          <p:nvPr>
            <p:ph idx="1"/>
          </p:nvPr>
        </p:nvSpPr>
        <p:spPr>
          <a:xfrm>
            <a:off x="965947" y="1893794"/>
            <a:ext cx="10222006" cy="3834644"/>
          </a:xfrm>
        </p:spPr>
        <p:txBody>
          <a:bodyPr>
            <a:normAutofit/>
          </a:bodyPr>
          <a:lstStyle/>
          <a:p>
            <a:pPr marL="0" indent="0">
              <a:lnSpc>
                <a:spcPct val="140000"/>
              </a:lnSpc>
              <a:spcBef>
                <a:spcPts val="1600"/>
              </a:spcBef>
              <a:buNone/>
            </a:pPr>
            <a:r>
              <a:rPr lang="en-US" sz="2000" dirty="0">
                <a:latin typeface="Avenir Light" panose="020B0402020203020204" pitchFamily="34" charset="77"/>
                <a:ea typeface="Calibri" charset="0"/>
                <a:cs typeface="Calibri" charset="0"/>
              </a:rPr>
              <a:t>This program, which is available to all members of the Society, is designed to connect ASPE members who have a particular skill set (mentors) with individuals who are searching to acquire the same skills to develop and make progress toward their personal and professional goals (mentees).</a:t>
            </a:r>
          </a:p>
          <a:p>
            <a:pPr>
              <a:spcBef>
                <a:spcPts val="1600"/>
              </a:spcBef>
            </a:pPr>
            <a:r>
              <a:rPr lang="en-US" sz="2000" dirty="0">
                <a:latin typeface="Avenir Light" panose="020B0402020203020204" pitchFamily="34" charset="77"/>
                <a:ea typeface="Calibri" charset="0"/>
                <a:cs typeface="Calibri" charset="0"/>
              </a:rPr>
              <a:t>No set rules to being a Mentor/Mentee as you set your topic.</a:t>
            </a:r>
          </a:p>
          <a:p>
            <a:pPr>
              <a:spcBef>
                <a:spcPts val="1600"/>
              </a:spcBef>
            </a:pPr>
            <a:r>
              <a:rPr lang="en-US" sz="2000" dirty="0">
                <a:latin typeface="Avenir Light" panose="020B0402020203020204" pitchFamily="34" charset="77"/>
                <a:ea typeface="Calibri" charset="0"/>
                <a:cs typeface="Calibri" charset="0"/>
              </a:rPr>
              <a:t>Mentor/Mentee set the tone and length of the relationship.</a:t>
            </a:r>
          </a:p>
          <a:p>
            <a:pPr>
              <a:spcBef>
                <a:spcPts val="1600"/>
              </a:spcBef>
            </a:pPr>
            <a:r>
              <a:rPr lang="en-US" sz="2000" dirty="0">
                <a:latin typeface="Avenir Light" panose="020B0402020203020204" pitchFamily="34" charset="77"/>
                <a:ea typeface="Calibri" charset="0"/>
                <a:cs typeface="Calibri" charset="0"/>
              </a:rPr>
              <a:t>Mentor/Mentee decide when and how often to meet.</a:t>
            </a:r>
          </a:p>
          <a:p>
            <a:pPr>
              <a:spcBef>
                <a:spcPts val="1600"/>
              </a:spcBef>
            </a:pPr>
            <a:endParaRPr lang="en-US" sz="2000" dirty="0">
              <a:latin typeface="Avenir Light" panose="020B0402020203020204" pitchFamily="34" charset="77"/>
              <a:ea typeface="Calibri" charset="0"/>
              <a:cs typeface="Calibri" charset="0"/>
            </a:endParaRPr>
          </a:p>
          <a:p>
            <a:pPr marL="0" indent="0">
              <a:lnSpc>
                <a:spcPct val="150000"/>
              </a:lnSpc>
              <a:spcBef>
                <a:spcPts val="1600"/>
              </a:spcBef>
              <a:buNone/>
            </a:pPr>
            <a:endParaRPr lang="en-US" sz="2000" dirty="0">
              <a:latin typeface="Avenir Light" panose="020B0402020203020204" pitchFamily="34" charset="77"/>
              <a:ea typeface="Calibri" charset="0"/>
              <a:cs typeface="Calibri" charset="0"/>
            </a:endParaRPr>
          </a:p>
          <a:p>
            <a:pPr marL="0" indent="0">
              <a:lnSpc>
                <a:spcPct val="150000"/>
              </a:lnSpc>
              <a:buNone/>
            </a:pPr>
            <a:endParaRPr lang="en-US" sz="2400" dirty="0">
              <a:latin typeface="Avenir Light" panose="020B0402020203020204" pitchFamily="34" charset="77"/>
              <a:ea typeface="Calibri" charset="0"/>
              <a:cs typeface="Calibri" charset="0"/>
            </a:endParaRPr>
          </a:p>
        </p:txBody>
      </p:sp>
    </p:spTree>
    <p:extLst>
      <p:ext uri="{BB962C8B-B14F-4D97-AF65-F5344CB8AC3E}">
        <p14:creationId xmlns:p14="http://schemas.microsoft.com/office/powerpoint/2010/main" val="4078838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EBB03-3FF6-A04A-85EE-0C506A14FD2D}"/>
              </a:ext>
            </a:extLst>
          </p:cNvPr>
          <p:cNvSpPr>
            <a:spLocks noGrp="1"/>
          </p:cNvSpPr>
          <p:nvPr>
            <p:ph idx="1"/>
          </p:nvPr>
        </p:nvSpPr>
        <p:spPr>
          <a:xfrm>
            <a:off x="952500" y="912586"/>
            <a:ext cx="10515600" cy="954314"/>
          </a:xfrm>
        </p:spPr>
        <p:txBody>
          <a:bodyPr>
            <a:normAutofit/>
          </a:bodyPr>
          <a:lstStyle/>
          <a:p>
            <a:pPr marL="0" indent="0" algn="ctr">
              <a:spcBef>
                <a:spcPct val="0"/>
              </a:spcBef>
              <a:buNone/>
            </a:pPr>
            <a:r>
              <a:rPr lang="en-US" sz="4000" dirty="0">
                <a:solidFill>
                  <a:srgbClr val="009B16"/>
                </a:solidFill>
                <a:latin typeface="Avenir Book" panose="02000503020000020003" pitchFamily="2" charset="0"/>
                <a:ea typeface="+mj-ea"/>
                <a:cs typeface="+mj-cs"/>
              </a:rPr>
              <a:t>ASPE Connect – Mentor Match</a:t>
            </a:r>
          </a:p>
        </p:txBody>
      </p:sp>
      <p:sp>
        <p:nvSpPr>
          <p:cNvPr id="2" name="TextBox 1">
            <a:extLst>
              <a:ext uri="{FF2B5EF4-FFF2-40B4-BE49-F238E27FC236}">
                <a16:creationId xmlns:a16="http://schemas.microsoft.com/office/drawing/2014/main" id="{38E32A42-AB96-C143-9FAA-300EAE9C8CA3}"/>
              </a:ext>
            </a:extLst>
          </p:cNvPr>
          <p:cNvSpPr txBox="1"/>
          <p:nvPr/>
        </p:nvSpPr>
        <p:spPr>
          <a:xfrm>
            <a:off x="979394" y="1893794"/>
            <a:ext cx="10248478" cy="3391762"/>
          </a:xfrm>
          <a:prstGeom prst="rect">
            <a:avLst/>
          </a:prstGeom>
          <a:noFill/>
        </p:spPr>
        <p:txBody>
          <a:bodyPr wrap="square" rtlCol="0">
            <a:spAutoFit/>
          </a:bodyPr>
          <a:lstStyle/>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who wish to remain in the program have been crossed over to Mentor Match in connect.aspe.org.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are now able to search for their own Mentors based on criteria they need.</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ASPE Staff manages the program, cleaning up matches and reporting.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Mentees – 44</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Mentors – 31</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10 matches have been completed and 1 match is pending.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Currently, we have 15 active matches.</a:t>
            </a:r>
          </a:p>
        </p:txBody>
      </p:sp>
    </p:spTree>
    <p:extLst>
      <p:ext uri="{BB962C8B-B14F-4D97-AF65-F5344CB8AC3E}">
        <p14:creationId xmlns:p14="http://schemas.microsoft.com/office/powerpoint/2010/main" val="139788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F2E-6749-5446-A3B7-F6FF3266A957}"/>
              </a:ext>
            </a:extLst>
          </p:cNvPr>
          <p:cNvSpPr>
            <a:spLocks noGrp="1"/>
          </p:cNvSpPr>
          <p:nvPr>
            <p:ph type="title"/>
          </p:nvPr>
        </p:nvSpPr>
        <p:spPr>
          <a:xfrm>
            <a:off x="911005" y="2416481"/>
            <a:ext cx="10574621" cy="840504"/>
          </a:xfrm>
        </p:spPr>
        <p:txBody>
          <a:bodyPr>
            <a:noAutofit/>
          </a:bodyPr>
          <a:lstStyle/>
          <a:p>
            <a:pPr algn="l"/>
            <a:r>
              <a:rPr lang="en-US" sz="5400" dirty="0">
                <a:solidFill>
                  <a:srgbClr val="1C6FA9"/>
                </a:solidFill>
              </a:rPr>
              <a:t>Membership at a Glance</a:t>
            </a:r>
          </a:p>
        </p:txBody>
      </p:sp>
    </p:spTree>
    <p:extLst>
      <p:ext uri="{BB962C8B-B14F-4D97-AF65-F5344CB8AC3E}">
        <p14:creationId xmlns:p14="http://schemas.microsoft.com/office/powerpoint/2010/main" val="50768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D342-15BA-A51C-577D-2B4399AB2615}"/>
              </a:ext>
            </a:extLst>
          </p:cNvPr>
          <p:cNvSpPr>
            <a:spLocks noGrp="1"/>
          </p:cNvSpPr>
          <p:nvPr>
            <p:ph type="ctrTitle"/>
          </p:nvPr>
        </p:nvSpPr>
        <p:spPr/>
        <p:txBody>
          <a:bodyPr>
            <a:normAutofit/>
          </a:bodyPr>
          <a:lstStyle/>
          <a:p>
            <a:pPr algn="l"/>
            <a:r>
              <a:rPr lang="en-US" sz="5400" dirty="0"/>
              <a:t>ASPE’s Commitment to the Industry</a:t>
            </a:r>
          </a:p>
        </p:txBody>
      </p:sp>
    </p:spTree>
    <p:extLst>
      <p:ext uri="{BB962C8B-B14F-4D97-AF65-F5344CB8AC3E}">
        <p14:creationId xmlns:p14="http://schemas.microsoft.com/office/powerpoint/2010/main" val="92845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B266-7205-6F48-DB63-5C4C97E7B08C}"/>
              </a:ext>
            </a:extLst>
          </p:cNvPr>
          <p:cNvSpPr txBox="1">
            <a:spLocks/>
          </p:cNvSpPr>
          <p:nvPr/>
        </p:nvSpPr>
        <p:spPr>
          <a:xfrm>
            <a:off x="838200"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r>
              <a:rPr lang="en-US" sz="4000">
                <a:solidFill>
                  <a:srgbClr val="077C13"/>
                </a:solidFill>
              </a:rPr>
              <a:t>Membership Trend</a:t>
            </a:r>
            <a:endParaRPr lang="en-US" sz="4000" dirty="0">
              <a:solidFill>
                <a:srgbClr val="077C13"/>
              </a:solidFill>
            </a:endParaRPr>
          </a:p>
        </p:txBody>
      </p:sp>
      <p:graphicFrame>
        <p:nvGraphicFramePr>
          <p:cNvPr id="3" name="Content Placeholder 5">
            <a:extLst>
              <a:ext uri="{FF2B5EF4-FFF2-40B4-BE49-F238E27FC236}">
                <a16:creationId xmlns:a16="http://schemas.microsoft.com/office/drawing/2014/main" id="{7900F186-15A9-46D8-FA82-5126661CD852}"/>
              </a:ext>
            </a:extLst>
          </p:cNvPr>
          <p:cNvGraphicFramePr>
            <a:graphicFrameLocks/>
          </p:cNvGraphicFramePr>
          <p:nvPr>
            <p:extLst>
              <p:ext uri="{D42A27DB-BD31-4B8C-83A1-F6EECF244321}">
                <p14:modId xmlns:p14="http://schemas.microsoft.com/office/powerpoint/2010/main" val="48598104"/>
              </p:ext>
            </p:extLst>
          </p:nvPr>
        </p:nvGraphicFramePr>
        <p:xfrm>
          <a:off x="838200" y="1134534"/>
          <a:ext cx="10515600" cy="4588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9159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6177-8408-E4AB-B7F3-167A51CDBBE5}"/>
              </a:ext>
            </a:extLst>
          </p:cNvPr>
          <p:cNvSpPr txBox="1">
            <a:spLocks/>
          </p:cNvSpPr>
          <p:nvPr/>
        </p:nvSpPr>
        <p:spPr>
          <a:xfrm>
            <a:off x="838200"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a:lstStyle>
          <a:p>
            <a:r>
              <a:rPr lang="en-US" sz="4000" dirty="0">
                <a:solidFill>
                  <a:srgbClr val="009B16"/>
                </a:solidFill>
              </a:rPr>
              <a:t>Membership by Type</a:t>
            </a:r>
          </a:p>
        </p:txBody>
      </p:sp>
      <p:graphicFrame>
        <p:nvGraphicFramePr>
          <p:cNvPr id="3" name="Content Placeholder 5">
            <a:extLst>
              <a:ext uri="{FF2B5EF4-FFF2-40B4-BE49-F238E27FC236}">
                <a16:creationId xmlns:a16="http://schemas.microsoft.com/office/drawing/2014/main" id="{1C9D02EC-DD25-5ADA-4349-00FADF904AB9}"/>
              </a:ext>
            </a:extLst>
          </p:cNvPr>
          <p:cNvGraphicFramePr>
            <a:graphicFrameLocks/>
          </p:cNvGraphicFramePr>
          <p:nvPr>
            <p:extLst>
              <p:ext uri="{D42A27DB-BD31-4B8C-83A1-F6EECF244321}">
                <p14:modId xmlns:p14="http://schemas.microsoft.com/office/powerpoint/2010/main" val="1307481974"/>
              </p:ext>
            </p:extLst>
          </p:nvPr>
        </p:nvGraphicFramePr>
        <p:xfrm>
          <a:off x="838200" y="1575284"/>
          <a:ext cx="10515600" cy="4374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791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3D3A-7661-2F4F-47BD-C0A006FDE455}"/>
              </a:ext>
            </a:extLst>
          </p:cNvPr>
          <p:cNvSpPr>
            <a:spLocks noGrp="1"/>
          </p:cNvSpPr>
          <p:nvPr>
            <p:ph type="title"/>
          </p:nvPr>
        </p:nvSpPr>
        <p:spPr/>
        <p:txBody>
          <a:bodyPr>
            <a:normAutofit/>
          </a:bodyPr>
          <a:lstStyle/>
          <a:p>
            <a:r>
              <a:rPr lang="en-US" sz="4000" dirty="0">
                <a:solidFill>
                  <a:srgbClr val="009B16"/>
                </a:solidFill>
              </a:rPr>
              <a:t>ASPE Chapter Website Update</a:t>
            </a:r>
          </a:p>
        </p:txBody>
      </p:sp>
      <p:sp>
        <p:nvSpPr>
          <p:cNvPr id="3" name="TextBox 2">
            <a:extLst>
              <a:ext uri="{FF2B5EF4-FFF2-40B4-BE49-F238E27FC236}">
                <a16:creationId xmlns:a16="http://schemas.microsoft.com/office/drawing/2014/main" id="{F7D46314-AF07-BED4-F78F-0107969FD926}"/>
              </a:ext>
            </a:extLst>
          </p:cNvPr>
          <p:cNvSpPr txBox="1"/>
          <p:nvPr/>
        </p:nvSpPr>
        <p:spPr>
          <a:xfrm>
            <a:off x="952500" y="1697904"/>
            <a:ext cx="3300186" cy="3745705"/>
          </a:xfrm>
          <a:prstGeom prst="rect">
            <a:avLst/>
          </a:prstGeom>
          <a:noFill/>
        </p:spPr>
        <p:txBody>
          <a:bodyPr wrap="square" rtlCol="0">
            <a:spAutoFit/>
          </a:bodyPr>
          <a:lstStyle/>
          <a:p>
            <a:pPr>
              <a:lnSpc>
                <a:spcPct val="150000"/>
              </a:lnSpc>
            </a:pPr>
            <a:r>
              <a:rPr lang="en-US" sz="2000" dirty="0">
                <a:solidFill>
                  <a:schemeClr val="bg1">
                    <a:lumMod val="75000"/>
                  </a:schemeClr>
                </a:solidFill>
                <a:latin typeface="Avenir Book" panose="02000503020000020003" pitchFamily="2" charset="0"/>
              </a:rPr>
              <a:t>As of today, there are 11 out of 66 Chapters that do not have a website. Region 3 tops the list with 6 Chapters without a website, whereas all the Chapters in Region 4 have a website.</a:t>
            </a:r>
          </a:p>
        </p:txBody>
      </p:sp>
      <p:graphicFrame>
        <p:nvGraphicFramePr>
          <p:cNvPr id="4" name="Chart 3">
            <a:extLst>
              <a:ext uri="{FF2B5EF4-FFF2-40B4-BE49-F238E27FC236}">
                <a16:creationId xmlns:a16="http://schemas.microsoft.com/office/drawing/2014/main" id="{9FD2DC44-91B5-8B39-2351-C9142BE89EC9}"/>
              </a:ext>
            </a:extLst>
          </p:cNvPr>
          <p:cNvGraphicFramePr/>
          <p:nvPr>
            <p:extLst>
              <p:ext uri="{D42A27DB-BD31-4B8C-83A1-F6EECF244321}">
                <p14:modId xmlns:p14="http://schemas.microsoft.com/office/powerpoint/2010/main" val="3718664215"/>
              </p:ext>
            </p:extLst>
          </p:nvPr>
        </p:nvGraphicFramePr>
        <p:xfrm>
          <a:off x="3934610" y="1522405"/>
          <a:ext cx="6758878" cy="3974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2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3D3A-7661-2F4F-47BD-C0A006FDE455}"/>
              </a:ext>
            </a:extLst>
          </p:cNvPr>
          <p:cNvSpPr>
            <a:spLocks noGrp="1"/>
          </p:cNvSpPr>
          <p:nvPr>
            <p:ph type="title"/>
          </p:nvPr>
        </p:nvSpPr>
        <p:spPr>
          <a:xfrm>
            <a:off x="838200" y="365125"/>
            <a:ext cx="10515600" cy="452293"/>
          </a:xfrm>
        </p:spPr>
        <p:txBody>
          <a:bodyPr>
            <a:normAutofit/>
          </a:bodyPr>
          <a:lstStyle/>
          <a:p>
            <a:pPr algn="r"/>
            <a:r>
              <a:rPr lang="en-US" sz="1800" dirty="0">
                <a:solidFill>
                  <a:srgbClr val="009B16"/>
                </a:solidFill>
              </a:rPr>
              <a:t>ASPE Chapter Website Update (continued)</a:t>
            </a:r>
          </a:p>
        </p:txBody>
      </p:sp>
      <p:sp>
        <p:nvSpPr>
          <p:cNvPr id="7" name="TextBox 6">
            <a:extLst>
              <a:ext uri="{FF2B5EF4-FFF2-40B4-BE49-F238E27FC236}">
                <a16:creationId xmlns:a16="http://schemas.microsoft.com/office/drawing/2014/main" id="{2A84B08B-6CEE-099E-808A-12E3D805EC92}"/>
              </a:ext>
            </a:extLst>
          </p:cNvPr>
          <p:cNvSpPr txBox="1"/>
          <p:nvPr/>
        </p:nvSpPr>
        <p:spPr>
          <a:xfrm>
            <a:off x="7682948" y="2117035"/>
            <a:ext cx="2156792" cy="3046988"/>
          </a:xfrm>
          <a:prstGeom prst="rect">
            <a:avLst/>
          </a:prstGeom>
          <a:noFill/>
        </p:spPr>
        <p:txBody>
          <a:bodyPr wrap="square" rtlCol="0">
            <a:spAutoFit/>
          </a:bodyPr>
          <a:lstStyle/>
          <a:p>
            <a:r>
              <a:rPr lang="en-US" sz="1200" dirty="0">
                <a:solidFill>
                  <a:srgbClr val="00B0F0"/>
                </a:solidFill>
                <a:latin typeface="Avenir Medium" panose="02000503020000020003" pitchFamily="2" charset="0"/>
              </a:rPr>
              <a:t>REGION 1: 4/13 websites  </a:t>
            </a:r>
            <a:endParaRPr lang="en-US" sz="1200" dirty="0">
              <a:solidFill>
                <a:schemeClr val="bg1"/>
              </a:solidFill>
              <a:latin typeface="Avenir Light" panose="020B0402020203020204" pitchFamily="34" charset="77"/>
            </a:endParaRPr>
          </a:p>
          <a:p>
            <a:pPr marL="171450" indent="-171450">
              <a:buFont typeface="Arial" panose="020B0604020202020204" pitchFamily="34" charset="0"/>
              <a:buChar char="•"/>
            </a:pPr>
            <a:r>
              <a:rPr lang="en-US" sz="1200" dirty="0">
                <a:solidFill>
                  <a:schemeClr val="accent3">
                    <a:lumMod val="20000"/>
                    <a:lumOff val="80000"/>
                  </a:schemeClr>
                </a:solidFill>
                <a:latin typeface="Avenir Light" panose="020B0402020203020204" pitchFamily="34" charset="77"/>
              </a:rPr>
              <a:t>Baltimore </a:t>
            </a:r>
          </a:p>
          <a:p>
            <a:pPr marL="171450" indent="-171450">
              <a:buFont typeface="Arial" panose="020B0604020202020204" pitchFamily="34" charset="0"/>
              <a:buChar char="•"/>
            </a:pPr>
            <a:r>
              <a:rPr lang="en-US" sz="1200" dirty="0">
                <a:solidFill>
                  <a:schemeClr val="accent3">
                    <a:lumMod val="20000"/>
                    <a:lumOff val="80000"/>
                  </a:schemeClr>
                </a:solidFill>
                <a:latin typeface="Avenir Light" panose="020B0402020203020204" pitchFamily="34" charset="77"/>
              </a:rPr>
              <a:t>Hampton Roads </a:t>
            </a:r>
          </a:p>
          <a:p>
            <a:pPr marL="171450" indent="-171450">
              <a:buFont typeface="Arial" panose="020B0604020202020204" pitchFamily="34" charset="0"/>
              <a:buChar char="•"/>
            </a:pPr>
            <a:r>
              <a:rPr lang="en-US" sz="1200" dirty="0">
                <a:solidFill>
                  <a:schemeClr val="accent3">
                    <a:lumMod val="20000"/>
                    <a:lumOff val="80000"/>
                  </a:schemeClr>
                </a:solidFill>
                <a:latin typeface="Avenir Light" panose="020B0402020203020204" pitchFamily="34" charset="77"/>
              </a:rPr>
              <a:t>New York City </a:t>
            </a:r>
          </a:p>
          <a:p>
            <a:pPr marL="171450" indent="-171450">
              <a:buFont typeface="Arial" panose="020B0604020202020204" pitchFamily="34" charset="0"/>
              <a:buChar char="•"/>
            </a:pPr>
            <a:r>
              <a:rPr lang="en-US" sz="1200" dirty="0">
                <a:solidFill>
                  <a:schemeClr val="accent3">
                    <a:lumMod val="20000"/>
                    <a:lumOff val="80000"/>
                  </a:schemeClr>
                </a:solidFill>
                <a:latin typeface="Avenir Light" panose="020B0402020203020204" pitchFamily="34" charset="77"/>
              </a:rPr>
              <a:t>Washington, DC</a:t>
            </a:r>
          </a:p>
          <a:p>
            <a:endParaRPr lang="en-US" sz="1200" dirty="0">
              <a:solidFill>
                <a:schemeClr val="bg1"/>
              </a:solidFill>
              <a:latin typeface="Avenir Light" panose="020B0402020203020204" pitchFamily="34" charset="77"/>
            </a:endParaRPr>
          </a:p>
          <a:p>
            <a:r>
              <a:rPr lang="en-US" sz="1200" dirty="0">
                <a:solidFill>
                  <a:schemeClr val="accent4"/>
                </a:solidFill>
                <a:latin typeface="Avenir Medium" panose="02000503020000020003" pitchFamily="2" charset="0"/>
              </a:rPr>
              <a:t>REGION 2:  2/10 websites</a:t>
            </a:r>
            <a:endParaRPr lang="en-US" sz="1200" dirty="0">
              <a:solidFill>
                <a:schemeClr val="bg1"/>
              </a:solidFill>
              <a:latin typeface="Avenir Light" panose="020B0402020203020204" pitchFamily="34" charset="77"/>
            </a:endParaRPr>
          </a:p>
          <a:p>
            <a:pPr marL="171450" indent="-171450">
              <a:buFont typeface="Arial" panose="020B0604020202020204" pitchFamily="34" charset="0"/>
              <a:buChar char="•"/>
            </a:pPr>
            <a:r>
              <a:rPr lang="en-US" sz="1200" dirty="0">
                <a:solidFill>
                  <a:schemeClr val="accent4">
                    <a:lumMod val="20000"/>
                    <a:lumOff val="80000"/>
                  </a:schemeClr>
                </a:solidFill>
                <a:latin typeface="Avenir Light" panose="020B0402020203020204" pitchFamily="34" charset="77"/>
              </a:rPr>
              <a:t>Central IN</a:t>
            </a:r>
          </a:p>
          <a:p>
            <a:pPr marL="171450" indent="-171450">
              <a:buFont typeface="Arial" panose="020B0604020202020204" pitchFamily="34" charset="0"/>
              <a:buChar char="•"/>
            </a:pPr>
            <a:r>
              <a:rPr lang="en-US" sz="1200" dirty="0">
                <a:solidFill>
                  <a:schemeClr val="accent4">
                    <a:lumMod val="20000"/>
                    <a:lumOff val="80000"/>
                  </a:schemeClr>
                </a:solidFill>
                <a:latin typeface="Avenir Light" panose="020B0402020203020204" pitchFamily="34" charset="77"/>
              </a:rPr>
              <a:t>Toronto</a:t>
            </a:r>
          </a:p>
          <a:p>
            <a:endParaRPr lang="en-US" sz="1200" dirty="0">
              <a:solidFill>
                <a:schemeClr val="bg1"/>
              </a:solidFill>
              <a:latin typeface="Avenir Light" panose="020B0402020203020204" pitchFamily="34" charset="77"/>
            </a:endParaRPr>
          </a:p>
          <a:p>
            <a:r>
              <a:rPr lang="en-US" sz="1200" dirty="0">
                <a:solidFill>
                  <a:schemeClr val="accent5"/>
                </a:solidFill>
                <a:latin typeface="Avenir Medium" panose="02000503020000020003" pitchFamily="2" charset="0"/>
              </a:rPr>
              <a:t>REGION 3: 4/8 websites </a:t>
            </a:r>
            <a:endParaRPr lang="en-US" sz="1200" dirty="0">
              <a:solidFill>
                <a:schemeClr val="bg1"/>
              </a:solidFill>
              <a:latin typeface="Avenir Light" panose="020B0402020203020204" pitchFamily="34" charset="77"/>
            </a:endParaRPr>
          </a:p>
          <a:p>
            <a:pPr marL="171450" indent="-171450">
              <a:buFont typeface="Arial" panose="020B0604020202020204" pitchFamily="34" charset="0"/>
              <a:buChar char="•"/>
            </a:pPr>
            <a:r>
              <a:rPr lang="en-US" sz="1200" dirty="0">
                <a:solidFill>
                  <a:schemeClr val="accent5">
                    <a:lumMod val="20000"/>
                    <a:lumOff val="80000"/>
                  </a:schemeClr>
                </a:solidFill>
                <a:latin typeface="Avenir Light" panose="020B0402020203020204" pitchFamily="34" charset="77"/>
              </a:rPr>
              <a:t>Atlanta </a:t>
            </a:r>
          </a:p>
          <a:p>
            <a:pPr marL="171450" indent="-171450">
              <a:buFont typeface="Arial" panose="020B0604020202020204" pitchFamily="34" charset="0"/>
              <a:buChar char="•"/>
            </a:pPr>
            <a:r>
              <a:rPr lang="en-US" sz="1200" dirty="0">
                <a:solidFill>
                  <a:schemeClr val="accent5">
                    <a:lumMod val="20000"/>
                    <a:lumOff val="80000"/>
                  </a:schemeClr>
                </a:solidFill>
                <a:latin typeface="Avenir Light" panose="020B0402020203020204" pitchFamily="34" charset="77"/>
              </a:rPr>
              <a:t>Nashville </a:t>
            </a:r>
          </a:p>
          <a:p>
            <a:pPr marL="171450" indent="-171450">
              <a:buFont typeface="Arial" panose="020B0604020202020204" pitchFamily="34" charset="0"/>
              <a:buChar char="•"/>
            </a:pPr>
            <a:r>
              <a:rPr lang="en-US" sz="1200" dirty="0">
                <a:solidFill>
                  <a:schemeClr val="accent5">
                    <a:lumMod val="20000"/>
                    <a:lumOff val="80000"/>
                  </a:schemeClr>
                </a:solidFill>
                <a:latin typeface="Avenir Light" panose="020B0402020203020204" pitchFamily="34" charset="77"/>
              </a:rPr>
              <a:t>South FL </a:t>
            </a:r>
          </a:p>
          <a:p>
            <a:pPr marL="171450" indent="-171450">
              <a:buFont typeface="Arial" panose="020B0604020202020204" pitchFamily="34" charset="0"/>
              <a:buChar char="•"/>
            </a:pPr>
            <a:r>
              <a:rPr lang="en-US" sz="1200" dirty="0">
                <a:solidFill>
                  <a:schemeClr val="accent5">
                    <a:lumMod val="20000"/>
                    <a:lumOff val="80000"/>
                  </a:schemeClr>
                </a:solidFill>
                <a:latin typeface="Avenir Light" panose="020B0402020203020204" pitchFamily="34" charset="77"/>
              </a:rPr>
              <a:t>West Coast FL</a:t>
            </a:r>
          </a:p>
          <a:p>
            <a:endParaRPr lang="en-US" sz="1200" dirty="0">
              <a:solidFill>
                <a:schemeClr val="bg1"/>
              </a:solidFill>
              <a:latin typeface="Avenir Light" panose="020B0402020203020204" pitchFamily="34" charset="77"/>
            </a:endParaRPr>
          </a:p>
        </p:txBody>
      </p:sp>
      <p:sp>
        <p:nvSpPr>
          <p:cNvPr id="8" name="TextBox 7">
            <a:extLst>
              <a:ext uri="{FF2B5EF4-FFF2-40B4-BE49-F238E27FC236}">
                <a16:creationId xmlns:a16="http://schemas.microsoft.com/office/drawing/2014/main" id="{36C5B56D-E16C-630B-73CC-B3D72EB1E4DD}"/>
              </a:ext>
            </a:extLst>
          </p:cNvPr>
          <p:cNvSpPr txBox="1"/>
          <p:nvPr/>
        </p:nvSpPr>
        <p:spPr>
          <a:xfrm>
            <a:off x="9803297" y="2117035"/>
            <a:ext cx="2083904" cy="3600986"/>
          </a:xfrm>
          <a:prstGeom prst="rect">
            <a:avLst/>
          </a:prstGeom>
          <a:noFill/>
        </p:spPr>
        <p:txBody>
          <a:bodyPr wrap="square" rtlCol="0">
            <a:spAutoFit/>
          </a:bodyPr>
          <a:lstStyle/>
          <a:p>
            <a:r>
              <a:rPr lang="en-US" sz="1200" dirty="0">
                <a:solidFill>
                  <a:schemeClr val="accent1"/>
                </a:solidFill>
                <a:latin typeface="Avenir Medium" panose="02000503020000020003" pitchFamily="2" charset="0"/>
              </a:rPr>
              <a:t>REGION 4:  7/12 websites</a:t>
            </a:r>
            <a:endParaRPr lang="en-US" sz="1200" dirty="0">
              <a:solidFill>
                <a:schemeClr val="bg1"/>
              </a:solidFill>
              <a:latin typeface="Avenir Light" panose="020B0402020203020204" pitchFamily="34" charset="77"/>
            </a:endParaRP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British Columbia </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Denver </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Intermountain </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Orange County</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Phoenix </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Portland</a:t>
            </a:r>
          </a:p>
          <a:p>
            <a:pPr marL="171450" indent="-171450">
              <a:buFont typeface="Arial" panose="020B0604020202020204" pitchFamily="34" charset="0"/>
              <a:buChar char="•"/>
            </a:pPr>
            <a:r>
              <a:rPr lang="en-US" sz="1200" dirty="0">
                <a:solidFill>
                  <a:schemeClr val="accent1">
                    <a:lumMod val="20000"/>
                    <a:lumOff val="80000"/>
                  </a:schemeClr>
                </a:solidFill>
                <a:latin typeface="Avenir Light" panose="020B0402020203020204" pitchFamily="34" charset="77"/>
              </a:rPr>
              <a:t>Seattle </a:t>
            </a:r>
          </a:p>
          <a:p>
            <a:endParaRPr lang="en-US" sz="1200" dirty="0">
              <a:solidFill>
                <a:schemeClr val="bg1"/>
              </a:solidFill>
              <a:latin typeface="Avenir Light" panose="020B0402020203020204" pitchFamily="34" charset="77"/>
            </a:endParaRPr>
          </a:p>
          <a:p>
            <a:r>
              <a:rPr lang="en-US" sz="1200" dirty="0">
                <a:solidFill>
                  <a:schemeClr val="accent2"/>
                </a:solidFill>
                <a:latin typeface="Avenir Medium" panose="02000503020000020003" pitchFamily="2" charset="0"/>
              </a:rPr>
              <a:t>REGION 5: 8/12 websites</a:t>
            </a:r>
            <a:endParaRPr lang="en-US" sz="1200" dirty="0">
              <a:solidFill>
                <a:schemeClr val="bg1"/>
              </a:solidFill>
              <a:latin typeface="Avenir Light" panose="020B0402020203020204" pitchFamily="34" charset="77"/>
            </a:endParaRP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Arkansas (satellite)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Central TX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Dallas/Ft. Worth</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Houston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Kansas City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Minnesota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Oklahoma </a:t>
            </a:r>
          </a:p>
          <a:p>
            <a:pPr marL="171450" indent="-171450">
              <a:buFont typeface="Arial" panose="020B0604020202020204" pitchFamily="34" charset="0"/>
              <a:buChar char="•"/>
            </a:pPr>
            <a:r>
              <a:rPr lang="en-US" sz="1200" dirty="0">
                <a:solidFill>
                  <a:schemeClr val="accent2">
                    <a:lumMod val="20000"/>
                    <a:lumOff val="80000"/>
                  </a:schemeClr>
                </a:solidFill>
                <a:latin typeface="Avenir Light" panose="020B0402020203020204" pitchFamily="34" charset="77"/>
              </a:rPr>
              <a:t>St. Louis </a:t>
            </a:r>
          </a:p>
          <a:p>
            <a:r>
              <a:rPr lang="en-US" sz="1200" dirty="0">
                <a:solidFill>
                  <a:schemeClr val="bg1"/>
                </a:solidFill>
                <a:latin typeface="Avenir Light" panose="020B0402020203020204" pitchFamily="34" charset="77"/>
              </a:rPr>
              <a:t> </a:t>
            </a:r>
          </a:p>
        </p:txBody>
      </p:sp>
      <p:sp>
        <p:nvSpPr>
          <p:cNvPr id="6" name="TextBox 5">
            <a:extLst>
              <a:ext uri="{FF2B5EF4-FFF2-40B4-BE49-F238E27FC236}">
                <a16:creationId xmlns:a16="http://schemas.microsoft.com/office/drawing/2014/main" id="{5F6E017C-F9BF-207B-B52B-BA32CCF014E5}"/>
              </a:ext>
            </a:extLst>
          </p:cNvPr>
          <p:cNvSpPr txBox="1"/>
          <p:nvPr/>
        </p:nvSpPr>
        <p:spPr>
          <a:xfrm>
            <a:off x="8493440" y="1644134"/>
            <a:ext cx="2326919" cy="369332"/>
          </a:xfrm>
          <a:prstGeom prst="rect">
            <a:avLst/>
          </a:prstGeom>
          <a:noFill/>
        </p:spPr>
        <p:txBody>
          <a:bodyPr wrap="none" rtlCol="0">
            <a:spAutoFit/>
          </a:bodyPr>
          <a:lstStyle/>
          <a:p>
            <a:r>
              <a:rPr lang="en-US" dirty="0" err="1">
                <a:solidFill>
                  <a:schemeClr val="bg1"/>
                </a:solidFill>
                <a:latin typeface="Avenir Book" panose="02000503020000020003" pitchFamily="2" charset="0"/>
              </a:rPr>
              <a:t>StarChapter</a:t>
            </a:r>
            <a:r>
              <a:rPr lang="en-US" dirty="0">
                <a:solidFill>
                  <a:schemeClr val="bg1"/>
                </a:solidFill>
                <a:latin typeface="Avenir Book" panose="02000503020000020003" pitchFamily="2" charset="0"/>
              </a:rPr>
              <a:t> Website</a:t>
            </a:r>
          </a:p>
        </p:txBody>
      </p:sp>
      <p:graphicFrame>
        <p:nvGraphicFramePr>
          <p:cNvPr id="4" name="Chart 3">
            <a:extLst>
              <a:ext uri="{FF2B5EF4-FFF2-40B4-BE49-F238E27FC236}">
                <a16:creationId xmlns:a16="http://schemas.microsoft.com/office/drawing/2014/main" id="{9FD2DC44-91B5-8B39-2351-C9142BE89EC9}"/>
              </a:ext>
            </a:extLst>
          </p:cNvPr>
          <p:cNvGraphicFramePr/>
          <p:nvPr>
            <p:extLst>
              <p:ext uri="{D42A27DB-BD31-4B8C-83A1-F6EECF244321}">
                <p14:modId xmlns:p14="http://schemas.microsoft.com/office/powerpoint/2010/main" val="358956605"/>
              </p:ext>
            </p:extLst>
          </p:nvPr>
        </p:nvGraphicFramePr>
        <p:xfrm>
          <a:off x="327022" y="1828800"/>
          <a:ext cx="6758878" cy="3974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C4B35F3-8188-E863-E693-7BF5F06AF2D2}"/>
              </a:ext>
            </a:extLst>
          </p:cNvPr>
          <p:cNvGraphicFramePr/>
          <p:nvPr>
            <p:extLst>
              <p:ext uri="{D42A27DB-BD31-4B8C-83A1-F6EECF244321}">
                <p14:modId xmlns:p14="http://schemas.microsoft.com/office/powerpoint/2010/main" val="536252910"/>
              </p:ext>
            </p:extLst>
          </p:nvPr>
        </p:nvGraphicFramePr>
        <p:xfrm>
          <a:off x="445604" y="1391480"/>
          <a:ext cx="6701587" cy="3806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689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3D3A-7661-2F4F-47BD-C0A006FDE455}"/>
              </a:ext>
            </a:extLst>
          </p:cNvPr>
          <p:cNvSpPr>
            <a:spLocks noGrp="1"/>
          </p:cNvSpPr>
          <p:nvPr>
            <p:ph type="title"/>
          </p:nvPr>
        </p:nvSpPr>
        <p:spPr>
          <a:xfrm>
            <a:off x="838200" y="365126"/>
            <a:ext cx="10515600" cy="576984"/>
          </a:xfrm>
        </p:spPr>
        <p:txBody>
          <a:bodyPr>
            <a:normAutofit/>
          </a:bodyPr>
          <a:lstStyle/>
          <a:p>
            <a:pPr algn="r"/>
            <a:r>
              <a:rPr lang="en-US" sz="1800" dirty="0">
                <a:solidFill>
                  <a:srgbClr val="009B16"/>
                </a:solidFill>
              </a:rPr>
              <a:t>ASPE Chapter Website Update (continued)</a:t>
            </a:r>
          </a:p>
        </p:txBody>
      </p:sp>
      <p:sp>
        <p:nvSpPr>
          <p:cNvPr id="3" name="TextBox 2">
            <a:extLst>
              <a:ext uri="{FF2B5EF4-FFF2-40B4-BE49-F238E27FC236}">
                <a16:creationId xmlns:a16="http://schemas.microsoft.com/office/drawing/2014/main" id="{07E329F8-31CF-5720-A214-2EA4F1285DE1}"/>
              </a:ext>
            </a:extLst>
          </p:cNvPr>
          <p:cNvSpPr txBox="1"/>
          <p:nvPr/>
        </p:nvSpPr>
        <p:spPr>
          <a:xfrm>
            <a:off x="952499" y="2452255"/>
            <a:ext cx="11447319" cy="2308324"/>
          </a:xfrm>
          <a:prstGeom prst="rect">
            <a:avLst/>
          </a:prstGeom>
          <a:noFill/>
        </p:spPr>
        <p:txBody>
          <a:bodyPr wrap="square" numCol="5" spcCol="182880" rtlCol="0">
            <a:spAutoFit/>
          </a:bodyPr>
          <a:lstStyle/>
          <a:p>
            <a:r>
              <a:rPr lang="en-US" dirty="0">
                <a:solidFill>
                  <a:schemeClr val="bg1"/>
                </a:solidFill>
                <a:latin typeface="Avenir Book" panose="02000503020000020003" pitchFamily="2" charset="0"/>
              </a:rPr>
              <a:t>REGION 1</a:t>
            </a:r>
          </a:p>
          <a:p>
            <a:r>
              <a:rPr lang="en-US" dirty="0">
                <a:solidFill>
                  <a:srgbClr val="F19D19"/>
                </a:solidFill>
                <a:latin typeface="Avenir Book" panose="02000503020000020003" pitchFamily="2" charset="0"/>
                <a:hlinkClick r:id="rId3"/>
              </a:rPr>
              <a:t>Baltimore</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4"/>
              </a:rPr>
              <a:t>Hampton Roads</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5"/>
              </a:rPr>
              <a:t>Montreal</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6"/>
              </a:rPr>
              <a:t>Washington, DC</a:t>
            </a:r>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r>
              <a:rPr lang="en-US" dirty="0">
                <a:solidFill>
                  <a:schemeClr val="bg1"/>
                </a:solidFill>
                <a:latin typeface="Avenir Book" panose="02000503020000020003" pitchFamily="2" charset="0"/>
              </a:rPr>
              <a:t>REGION 2</a:t>
            </a:r>
          </a:p>
          <a:p>
            <a:r>
              <a:rPr lang="en-US" dirty="0">
                <a:solidFill>
                  <a:srgbClr val="F19D00"/>
                </a:solidFill>
                <a:latin typeface="Avenir Book" panose="02000503020000020003" pitchFamily="2" charset="0"/>
                <a:hlinkClick r:id="rId7"/>
              </a:rPr>
              <a:t>Central Indiana</a:t>
            </a:r>
            <a:endParaRPr lang="en-US" dirty="0">
              <a:solidFill>
                <a:srgbClr val="F19D00"/>
              </a:solidFill>
              <a:latin typeface="Avenir Book" panose="02000503020000020003" pitchFamily="2" charset="0"/>
            </a:endParaRPr>
          </a:p>
          <a:p>
            <a:r>
              <a:rPr lang="en-US" dirty="0">
                <a:solidFill>
                  <a:srgbClr val="F19D19"/>
                </a:solidFill>
                <a:latin typeface="Avenir Book" panose="02000503020000020003" pitchFamily="2" charset="0"/>
                <a:hlinkClick r:id="rId8"/>
              </a:rPr>
              <a:t>Eastern Michigan</a:t>
            </a:r>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r>
              <a:rPr lang="en-US" dirty="0">
                <a:solidFill>
                  <a:schemeClr val="bg1"/>
                </a:solidFill>
                <a:latin typeface="Avenir Book" panose="02000503020000020003" pitchFamily="2" charset="0"/>
              </a:rPr>
              <a:t>REGION 3</a:t>
            </a:r>
          </a:p>
          <a:p>
            <a:r>
              <a:rPr lang="en-US" dirty="0">
                <a:solidFill>
                  <a:srgbClr val="F19D19"/>
                </a:solidFill>
                <a:latin typeface="Avenir Book" panose="02000503020000020003" pitchFamily="2" charset="0"/>
                <a:hlinkClick r:id="rId9"/>
              </a:rPr>
              <a:t>Atlanta</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0"/>
              </a:rPr>
              <a:t>Central Florida</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1"/>
              </a:rPr>
              <a:t>South Florida</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2"/>
              </a:rPr>
              <a:t>West Coast Florida</a:t>
            </a:r>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r>
              <a:rPr lang="en-US" dirty="0">
                <a:solidFill>
                  <a:schemeClr val="bg1"/>
                </a:solidFill>
                <a:latin typeface="Avenir Book" panose="02000503020000020003" pitchFamily="2" charset="0"/>
              </a:rPr>
              <a:t>REGION 4</a:t>
            </a:r>
          </a:p>
          <a:p>
            <a:r>
              <a:rPr lang="en-US" dirty="0">
                <a:solidFill>
                  <a:srgbClr val="F19D19"/>
                </a:solidFill>
                <a:latin typeface="Avenir Book" panose="02000503020000020003" pitchFamily="2" charset="0"/>
                <a:hlinkClick r:id="rId13"/>
              </a:rPr>
              <a:t>San Francisco</a:t>
            </a:r>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endParaRPr lang="en-US" dirty="0">
              <a:solidFill>
                <a:srgbClr val="F19D19"/>
              </a:solidFill>
              <a:latin typeface="Avenir Book" panose="02000503020000020003" pitchFamily="2" charset="0"/>
            </a:endParaRPr>
          </a:p>
          <a:p>
            <a:r>
              <a:rPr lang="en-US" dirty="0">
                <a:solidFill>
                  <a:schemeClr val="bg1"/>
                </a:solidFill>
                <a:latin typeface="Avenir Book" panose="02000503020000020003" pitchFamily="2" charset="0"/>
              </a:rPr>
              <a:t>REGION 5</a:t>
            </a:r>
          </a:p>
          <a:p>
            <a:r>
              <a:rPr lang="en-US" dirty="0">
                <a:solidFill>
                  <a:srgbClr val="F19D19"/>
                </a:solidFill>
                <a:latin typeface="Avenir Book" panose="02000503020000020003" pitchFamily="2" charset="0"/>
                <a:hlinkClick r:id="rId14"/>
              </a:rPr>
              <a:t>Arkansas</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5"/>
              </a:rPr>
              <a:t>Central Texas</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6"/>
              </a:rPr>
              <a:t>Dallas/Ft Worth</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7"/>
              </a:rPr>
              <a:t>Houston</a:t>
            </a:r>
          </a:p>
          <a:p>
            <a:r>
              <a:rPr lang="en-US" dirty="0">
                <a:solidFill>
                  <a:srgbClr val="F19D19"/>
                </a:solidFill>
                <a:latin typeface="Avenir Book" panose="02000503020000020003" pitchFamily="2" charset="0"/>
                <a:hlinkClick r:id="rId18"/>
              </a:rPr>
              <a:t>Kansas City</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19"/>
              </a:rPr>
              <a:t>Oklahoma</a:t>
            </a:r>
            <a:endParaRPr lang="en-US" dirty="0">
              <a:solidFill>
                <a:srgbClr val="F19D19"/>
              </a:solidFill>
              <a:latin typeface="Avenir Book" panose="02000503020000020003" pitchFamily="2" charset="0"/>
            </a:endParaRPr>
          </a:p>
          <a:p>
            <a:r>
              <a:rPr lang="en-US" dirty="0">
                <a:solidFill>
                  <a:srgbClr val="F19D19"/>
                </a:solidFill>
                <a:latin typeface="Avenir Book" panose="02000503020000020003" pitchFamily="2" charset="0"/>
                <a:hlinkClick r:id="rId20"/>
              </a:rPr>
              <a:t>Omaha</a:t>
            </a:r>
            <a:endParaRPr lang="en-US" dirty="0">
              <a:solidFill>
                <a:srgbClr val="F19D19"/>
              </a:solidFill>
              <a:latin typeface="Avenir Book" panose="02000503020000020003" pitchFamily="2" charset="0"/>
            </a:endParaRPr>
          </a:p>
        </p:txBody>
      </p:sp>
      <p:sp>
        <p:nvSpPr>
          <p:cNvPr id="4" name="TextBox 3">
            <a:extLst>
              <a:ext uri="{FF2B5EF4-FFF2-40B4-BE49-F238E27FC236}">
                <a16:creationId xmlns:a16="http://schemas.microsoft.com/office/drawing/2014/main" id="{B364355C-DB15-8E9D-A4FB-A6FBA7EC5F98}"/>
              </a:ext>
            </a:extLst>
          </p:cNvPr>
          <p:cNvSpPr txBox="1"/>
          <p:nvPr/>
        </p:nvSpPr>
        <p:spPr>
          <a:xfrm>
            <a:off x="952499" y="1828800"/>
            <a:ext cx="5060373" cy="677108"/>
          </a:xfrm>
          <a:prstGeom prst="rect">
            <a:avLst/>
          </a:prstGeom>
          <a:noFill/>
        </p:spPr>
        <p:txBody>
          <a:bodyPr wrap="square" rtlCol="0">
            <a:spAutoFit/>
          </a:bodyPr>
          <a:lstStyle/>
          <a:p>
            <a:r>
              <a:rPr lang="en-US" sz="2000" dirty="0">
                <a:solidFill>
                  <a:srgbClr val="1C6FA9"/>
                </a:solidFill>
                <a:latin typeface="Avenir Book" panose="02000503020000020003" pitchFamily="2" charset="0"/>
              </a:rPr>
              <a:t>Examples of successful Chapter websites:</a:t>
            </a:r>
          </a:p>
          <a:p>
            <a:endParaRPr lang="en-US" dirty="0"/>
          </a:p>
        </p:txBody>
      </p:sp>
    </p:spTree>
    <p:extLst>
      <p:ext uri="{BB962C8B-B14F-4D97-AF65-F5344CB8AC3E}">
        <p14:creationId xmlns:p14="http://schemas.microsoft.com/office/powerpoint/2010/main" val="4278910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F2E-6749-5446-A3B7-F6FF3266A957}"/>
              </a:ext>
            </a:extLst>
          </p:cNvPr>
          <p:cNvSpPr>
            <a:spLocks noGrp="1"/>
          </p:cNvSpPr>
          <p:nvPr>
            <p:ph type="title"/>
          </p:nvPr>
        </p:nvSpPr>
        <p:spPr>
          <a:xfrm>
            <a:off x="911005" y="2416481"/>
            <a:ext cx="10574621" cy="840504"/>
          </a:xfrm>
        </p:spPr>
        <p:txBody>
          <a:bodyPr>
            <a:noAutofit/>
          </a:bodyPr>
          <a:lstStyle/>
          <a:p>
            <a:pPr algn="l"/>
            <a:r>
              <a:rPr lang="en-US" sz="5400" dirty="0">
                <a:solidFill>
                  <a:srgbClr val="1C6FA9"/>
                </a:solidFill>
              </a:rPr>
              <a:t>Membership Retention by</a:t>
            </a:r>
            <a:br>
              <a:rPr lang="en-US" sz="5400" dirty="0">
                <a:solidFill>
                  <a:srgbClr val="1C6FA9"/>
                </a:solidFill>
              </a:rPr>
            </a:br>
            <a:r>
              <a:rPr lang="en-US" sz="5400" dirty="0">
                <a:solidFill>
                  <a:srgbClr val="1C6FA9"/>
                </a:solidFill>
              </a:rPr>
              <a:t>Region/Chapters</a:t>
            </a:r>
          </a:p>
        </p:txBody>
      </p:sp>
    </p:spTree>
    <p:extLst>
      <p:ext uri="{BB962C8B-B14F-4D97-AF65-F5344CB8AC3E}">
        <p14:creationId xmlns:p14="http://schemas.microsoft.com/office/powerpoint/2010/main" val="8840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3" y="1296458"/>
            <a:ext cx="3141133" cy="955675"/>
          </a:xfrm>
        </p:spPr>
        <p:txBody>
          <a:bodyPr>
            <a:normAutofit/>
          </a:bodyPr>
          <a:lstStyle/>
          <a:p>
            <a:pPr algn="l"/>
            <a:r>
              <a:rPr lang="en-US" sz="4000" dirty="0">
                <a:solidFill>
                  <a:srgbClr val="077C13"/>
                </a:solidFill>
              </a:rPr>
              <a:t>Region 1</a:t>
            </a:r>
          </a:p>
        </p:txBody>
      </p:sp>
      <p:graphicFrame>
        <p:nvGraphicFramePr>
          <p:cNvPr id="9" name="Table 5">
            <a:extLst>
              <a:ext uri="{FF2B5EF4-FFF2-40B4-BE49-F238E27FC236}">
                <a16:creationId xmlns:a16="http://schemas.microsoft.com/office/drawing/2014/main" id="{BEAB2CAD-9FE6-E9EA-EEE3-DD1D9AD4F267}"/>
              </a:ext>
            </a:extLst>
          </p:cNvPr>
          <p:cNvGraphicFramePr>
            <a:graphicFrameLocks noGrp="1"/>
          </p:cNvGraphicFramePr>
          <p:nvPr/>
        </p:nvGraphicFramePr>
        <p:xfrm>
          <a:off x="3317180" y="559328"/>
          <a:ext cx="8451487" cy="5148240"/>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02715">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0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Baltimore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108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200" b="0" i="0" dirty="0">
                          <a:latin typeface="Avenir Book" panose="02000503020000020003" pitchFamily="2" charset="0"/>
                        </a:rPr>
                        <a:t>112</a:t>
                      </a:r>
                    </a:p>
                  </a:txBody>
                  <a:tcPr anchor="ctr"/>
                </a:tc>
                <a:tc>
                  <a:txBody>
                    <a:bodyPr/>
                    <a:lstStyle/>
                    <a:p>
                      <a:pPr algn="ctr"/>
                      <a:r>
                        <a:rPr lang="en-US" sz="1200" b="0" i="0" dirty="0">
                          <a:latin typeface="Avenir Book" panose="02000503020000020003" pitchFamily="2" charset="0"/>
                        </a:rPr>
                        <a:t>110</a:t>
                      </a:r>
                    </a:p>
                  </a:txBody>
                  <a:tcPr anchor="ctr"/>
                </a:tc>
                <a:tc>
                  <a:txBody>
                    <a:bodyPr/>
                    <a:lstStyle/>
                    <a:p>
                      <a:pPr algn="ctr"/>
                      <a:r>
                        <a:rPr lang="en-US" sz="1200" b="0" i="0" dirty="0">
                          <a:latin typeface="Avenir Book" panose="02000503020000020003" pitchFamily="2" charset="0"/>
                        </a:rPr>
                        <a:t>110</a:t>
                      </a:r>
                    </a:p>
                  </a:txBody>
                  <a:tcPr anchor="ctr"/>
                </a:tc>
                <a:tc>
                  <a:txBody>
                    <a:bodyPr/>
                    <a:lstStyle/>
                    <a:p>
                      <a:pPr algn="ctr"/>
                      <a:r>
                        <a:rPr lang="en-US" sz="1200" b="1" i="0" dirty="0">
                          <a:latin typeface="Avenir Heavy" panose="02000503020000020003" pitchFamily="2" charset="0"/>
                        </a:rPr>
                        <a:t>1.85%</a:t>
                      </a:r>
                    </a:p>
                  </a:txBody>
                  <a:tcPr anchor="ctr"/>
                </a:tc>
                <a:extLst>
                  <a:ext uri="{0D108BD9-81ED-4DB2-BD59-A6C34878D82A}">
                    <a16:rowId xmlns:a16="http://schemas.microsoft.com/office/drawing/2014/main" val="2959467001"/>
                  </a:ext>
                </a:extLst>
              </a:tr>
              <a:tr h="302715">
                <a:tc>
                  <a:txBody>
                    <a:bodyPr/>
                    <a:lstStyle/>
                    <a:p>
                      <a:r>
                        <a:rPr lang="en-US" sz="1200" b="0" i="0" dirty="0">
                          <a:latin typeface="Avenir Book" panose="02000503020000020003" pitchFamily="2" charset="0"/>
                        </a:rPr>
                        <a:t>Boston</a:t>
                      </a:r>
                    </a:p>
                  </a:txBody>
                  <a:tcPr anchor="ctr"/>
                </a:tc>
                <a:tc>
                  <a:txBody>
                    <a:bodyPr/>
                    <a:lstStyle/>
                    <a:p>
                      <a:pPr algn="ctr"/>
                      <a:r>
                        <a:rPr lang="en-US" sz="1200" b="0" i="0" dirty="0">
                          <a:latin typeface="Avenir Book" panose="02000503020000020003" pitchFamily="2" charset="0"/>
                        </a:rPr>
                        <a:t>233</a:t>
                      </a:r>
                    </a:p>
                  </a:txBody>
                  <a:tcPr anchor="ctr"/>
                </a:tc>
                <a:tc>
                  <a:txBody>
                    <a:bodyPr/>
                    <a:lstStyle/>
                    <a:p>
                      <a:pPr algn="ctr"/>
                      <a:r>
                        <a:rPr lang="en-US" sz="1200" b="0" i="0" dirty="0">
                          <a:latin typeface="Avenir Book" panose="02000503020000020003" pitchFamily="2" charset="0"/>
                        </a:rPr>
                        <a:t>235</a:t>
                      </a:r>
                    </a:p>
                  </a:txBody>
                  <a:tcPr anchor="ctr"/>
                </a:tc>
                <a:tc>
                  <a:txBody>
                    <a:bodyPr/>
                    <a:lstStyle/>
                    <a:p>
                      <a:pPr algn="ctr"/>
                      <a:r>
                        <a:rPr lang="en-US" sz="1200" b="0" i="0" dirty="0">
                          <a:latin typeface="Avenir Book" panose="02000503020000020003" pitchFamily="2" charset="0"/>
                        </a:rPr>
                        <a:t>236</a:t>
                      </a:r>
                    </a:p>
                  </a:txBody>
                  <a:tcPr anchor="ctr"/>
                </a:tc>
                <a:tc>
                  <a:txBody>
                    <a:bodyPr/>
                    <a:lstStyle/>
                    <a:p>
                      <a:pPr algn="ctr"/>
                      <a:r>
                        <a:rPr lang="en-US" sz="1200" b="0" i="0" dirty="0">
                          <a:latin typeface="Avenir Book" panose="02000503020000020003" pitchFamily="2" charset="0"/>
                        </a:rPr>
                        <a:t>236</a:t>
                      </a:r>
                    </a:p>
                  </a:txBody>
                  <a:tcPr anchor="ctr"/>
                </a:tc>
                <a:tc>
                  <a:txBody>
                    <a:bodyPr/>
                    <a:lstStyle/>
                    <a:p>
                      <a:pPr algn="ctr"/>
                      <a:r>
                        <a:rPr lang="en-US" sz="1200" b="1" i="0" dirty="0">
                          <a:latin typeface="Avenir Heavy" panose="02000503020000020003" pitchFamily="2" charset="0"/>
                        </a:rPr>
                        <a:t>1.28%</a:t>
                      </a:r>
                    </a:p>
                  </a:txBody>
                  <a:tcPr anchor="ctr"/>
                </a:tc>
                <a:extLst>
                  <a:ext uri="{0D108BD9-81ED-4DB2-BD59-A6C34878D82A}">
                    <a16:rowId xmlns:a16="http://schemas.microsoft.com/office/drawing/2014/main" val="202238847"/>
                  </a:ext>
                </a:extLst>
              </a:tr>
              <a:tr h="302715">
                <a:tc>
                  <a:txBody>
                    <a:bodyPr/>
                    <a:lstStyle/>
                    <a:p>
                      <a:r>
                        <a:rPr lang="en-US" sz="1200" b="0" i="0" dirty="0">
                          <a:latin typeface="Avenir Book" panose="02000503020000020003" pitchFamily="2" charset="0"/>
                        </a:rPr>
                        <a:t>Capital Region</a:t>
                      </a:r>
                    </a:p>
                  </a:txBody>
                  <a:tcPr anchor="ctr"/>
                </a:tc>
                <a:tc>
                  <a:txBody>
                    <a:bodyPr/>
                    <a:lstStyle/>
                    <a:p>
                      <a:pPr algn="ctr"/>
                      <a:r>
                        <a:rPr lang="en-US" sz="1200" b="0" i="0" dirty="0">
                          <a:latin typeface="Avenir Book" panose="02000503020000020003" pitchFamily="2" charset="0"/>
                        </a:rPr>
                        <a:t>42</a:t>
                      </a:r>
                    </a:p>
                  </a:txBody>
                  <a:tcPr anchor="ctr"/>
                </a:tc>
                <a:tc>
                  <a:txBody>
                    <a:bodyPr/>
                    <a:lstStyle/>
                    <a:p>
                      <a:pPr algn="ctr"/>
                      <a:r>
                        <a:rPr lang="en-US" sz="1200" b="0" i="0" dirty="0">
                          <a:latin typeface="Avenir Book" panose="02000503020000020003" pitchFamily="2" charset="0"/>
                        </a:rPr>
                        <a:t>41</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1" i="0" dirty="0">
                          <a:solidFill>
                            <a:srgbClr val="C00000"/>
                          </a:solidFill>
                          <a:latin typeface="Avenir Heavy" panose="02000503020000020003" pitchFamily="2" charset="0"/>
                        </a:rPr>
                        <a:t>-4.76%</a:t>
                      </a:r>
                    </a:p>
                  </a:txBody>
                  <a:tcPr anchor="ctr"/>
                </a:tc>
                <a:extLst>
                  <a:ext uri="{0D108BD9-81ED-4DB2-BD59-A6C34878D82A}">
                    <a16:rowId xmlns:a16="http://schemas.microsoft.com/office/drawing/2014/main" val="655219428"/>
                  </a:ext>
                </a:extLst>
              </a:tr>
              <a:tr h="302715">
                <a:tc>
                  <a:txBody>
                    <a:bodyPr/>
                    <a:lstStyle/>
                    <a:p>
                      <a:r>
                        <a:rPr lang="en-US" sz="1200" b="0" i="0" dirty="0">
                          <a:latin typeface="Avenir Book" panose="02000503020000020003" pitchFamily="2" charset="0"/>
                        </a:rPr>
                        <a:t>Central NY</a:t>
                      </a:r>
                    </a:p>
                  </a:txBody>
                  <a:tcPr anchor="ctr"/>
                </a:tc>
                <a:tc>
                  <a:txBody>
                    <a:bodyPr/>
                    <a:lstStyle/>
                    <a:p>
                      <a:pPr algn="ctr"/>
                      <a:r>
                        <a:rPr lang="en-US" sz="1200" b="0" i="0" dirty="0">
                          <a:latin typeface="Avenir Book" panose="02000503020000020003" pitchFamily="2" charset="0"/>
                        </a:rPr>
                        <a:t>33</a:t>
                      </a:r>
                    </a:p>
                  </a:txBody>
                  <a:tcPr anchor="ctr"/>
                </a:tc>
                <a:tc>
                  <a:txBody>
                    <a:bodyPr/>
                    <a:lstStyle/>
                    <a:p>
                      <a:pPr algn="ctr"/>
                      <a:r>
                        <a:rPr lang="en-US" sz="1200" b="0" i="0" dirty="0">
                          <a:latin typeface="Avenir Book" panose="02000503020000020003" pitchFamily="2" charset="0"/>
                        </a:rPr>
                        <a:t>33</a:t>
                      </a:r>
                    </a:p>
                  </a:txBody>
                  <a:tcPr anchor="ctr"/>
                </a:tc>
                <a:tc>
                  <a:txBody>
                    <a:bodyPr/>
                    <a:lstStyle/>
                    <a:p>
                      <a:pPr algn="ctr"/>
                      <a:r>
                        <a:rPr lang="en-US" sz="1200" b="0" i="0" dirty="0">
                          <a:latin typeface="Avenir Book" panose="02000503020000020003" pitchFamily="2" charset="0"/>
                        </a:rPr>
                        <a:t>35</a:t>
                      </a:r>
                    </a:p>
                  </a:txBody>
                  <a:tcPr anchor="ctr"/>
                </a:tc>
                <a:tc>
                  <a:txBody>
                    <a:bodyPr/>
                    <a:lstStyle/>
                    <a:p>
                      <a:pPr algn="ctr"/>
                      <a:r>
                        <a:rPr lang="en-US" sz="1200" b="0" i="0" dirty="0">
                          <a:latin typeface="Avenir Book" panose="02000503020000020003" pitchFamily="2" charset="0"/>
                        </a:rPr>
                        <a:t>35</a:t>
                      </a:r>
                    </a:p>
                  </a:txBody>
                  <a:tcPr anchor="ctr"/>
                </a:tc>
                <a:tc>
                  <a:txBody>
                    <a:bodyPr/>
                    <a:lstStyle/>
                    <a:p>
                      <a:pPr algn="ctr"/>
                      <a:r>
                        <a:rPr lang="en-US" sz="1200" b="1" i="0" dirty="0">
                          <a:latin typeface="Avenir Heavy" panose="02000503020000020003" pitchFamily="2" charset="0"/>
                        </a:rPr>
                        <a:t>6.06%</a:t>
                      </a:r>
                    </a:p>
                  </a:txBody>
                  <a:tcPr anchor="ctr"/>
                </a:tc>
                <a:extLst>
                  <a:ext uri="{0D108BD9-81ED-4DB2-BD59-A6C34878D82A}">
                    <a16:rowId xmlns:a16="http://schemas.microsoft.com/office/drawing/2014/main" val="465646820"/>
                  </a:ext>
                </a:extLst>
              </a:tr>
              <a:tr h="302715">
                <a:tc>
                  <a:txBody>
                    <a:bodyPr/>
                    <a:lstStyle/>
                    <a:p>
                      <a:r>
                        <a:rPr lang="en-US" sz="1200" b="0" i="0" dirty="0">
                          <a:latin typeface="Avenir Book" panose="02000503020000020003" pitchFamily="2" charset="0"/>
                        </a:rPr>
                        <a:t>Connecticut</a:t>
                      </a:r>
                    </a:p>
                  </a:txBody>
                  <a:tcPr anchor="ctr"/>
                </a:tc>
                <a:tc>
                  <a:txBody>
                    <a:bodyPr/>
                    <a:lstStyle/>
                    <a:p>
                      <a:pPr algn="ctr"/>
                      <a:r>
                        <a:rPr lang="en-US" sz="1200" b="0" i="0" dirty="0">
                          <a:latin typeface="Avenir Book" panose="02000503020000020003" pitchFamily="2" charset="0"/>
                        </a:rPr>
                        <a:t>51</a:t>
                      </a:r>
                    </a:p>
                  </a:txBody>
                  <a:tcPr anchor="ctr"/>
                </a:tc>
                <a:tc>
                  <a:txBody>
                    <a:bodyPr/>
                    <a:lstStyle/>
                    <a:p>
                      <a:pPr algn="ctr"/>
                      <a:r>
                        <a:rPr lang="en-US" sz="1200" b="0" i="0" dirty="0">
                          <a:latin typeface="Avenir Book" panose="02000503020000020003" pitchFamily="2" charset="0"/>
                        </a:rPr>
                        <a:t>54</a:t>
                      </a:r>
                    </a:p>
                  </a:txBody>
                  <a:tcPr anchor="ctr"/>
                </a:tc>
                <a:tc>
                  <a:txBody>
                    <a:bodyPr/>
                    <a:lstStyle/>
                    <a:p>
                      <a:pPr algn="ctr"/>
                      <a:r>
                        <a:rPr lang="en-US" sz="1200" b="0" i="0" dirty="0">
                          <a:latin typeface="Avenir Book" panose="02000503020000020003" pitchFamily="2" charset="0"/>
                        </a:rPr>
                        <a:t>53</a:t>
                      </a:r>
                    </a:p>
                  </a:txBody>
                  <a:tcPr anchor="ctr"/>
                </a:tc>
                <a:tc>
                  <a:txBody>
                    <a:bodyPr/>
                    <a:lstStyle/>
                    <a:p>
                      <a:pPr algn="ctr"/>
                      <a:r>
                        <a:rPr lang="en-US" sz="1200" b="0" i="0" dirty="0">
                          <a:latin typeface="Avenir Book" panose="02000503020000020003" pitchFamily="2" charset="0"/>
                        </a:rPr>
                        <a:t>53</a:t>
                      </a:r>
                    </a:p>
                  </a:txBody>
                  <a:tcPr anchor="ctr"/>
                </a:tc>
                <a:tc>
                  <a:txBody>
                    <a:bodyPr/>
                    <a:lstStyle/>
                    <a:p>
                      <a:pPr algn="ctr"/>
                      <a:r>
                        <a:rPr lang="en-US" sz="1200" b="1" i="0" dirty="0">
                          <a:solidFill>
                            <a:schemeClr val="tx1"/>
                          </a:solidFill>
                          <a:latin typeface="Avenir Heavy" panose="02000503020000020003" pitchFamily="2" charset="0"/>
                        </a:rPr>
                        <a:t>3.92%</a:t>
                      </a:r>
                    </a:p>
                  </a:txBody>
                  <a:tcPr anchor="ctr"/>
                </a:tc>
                <a:extLst>
                  <a:ext uri="{0D108BD9-81ED-4DB2-BD59-A6C34878D82A}">
                    <a16:rowId xmlns:a16="http://schemas.microsoft.com/office/drawing/2014/main" val="3418691652"/>
                  </a:ext>
                </a:extLst>
              </a:tr>
              <a:tr h="302715">
                <a:tc>
                  <a:txBody>
                    <a:bodyPr/>
                    <a:lstStyle/>
                    <a:p>
                      <a:r>
                        <a:rPr lang="en-US" sz="1200" b="0" i="0" dirty="0">
                          <a:latin typeface="Avenir Book" panose="02000503020000020003" pitchFamily="2" charset="0"/>
                        </a:rPr>
                        <a:t>Hampton Roads</a:t>
                      </a:r>
                    </a:p>
                  </a:txBody>
                  <a:tcPr anchor="ctr"/>
                </a:tc>
                <a:tc>
                  <a:txBody>
                    <a:bodyPr/>
                    <a:lstStyle/>
                    <a:p>
                      <a:pPr algn="ctr"/>
                      <a:r>
                        <a:rPr lang="en-US" sz="1200" b="0" i="0" dirty="0">
                          <a:latin typeface="Avenir Book" panose="02000503020000020003" pitchFamily="2" charset="0"/>
                        </a:rPr>
                        <a:t>32</a:t>
                      </a:r>
                    </a:p>
                  </a:txBody>
                  <a:tcPr anchor="ctr"/>
                </a:tc>
                <a:tc>
                  <a:txBody>
                    <a:bodyPr/>
                    <a:lstStyle/>
                    <a:p>
                      <a:pPr algn="ctr"/>
                      <a:r>
                        <a:rPr lang="en-US" sz="1200" b="0" i="0" dirty="0">
                          <a:latin typeface="Avenir Book" panose="02000503020000020003" pitchFamily="2" charset="0"/>
                        </a:rPr>
                        <a:t>33</a:t>
                      </a:r>
                    </a:p>
                  </a:txBody>
                  <a:tcPr anchor="ctr"/>
                </a:tc>
                <a:tc>
                  <a:txBody>
                    <a:bodyPr/>
                    <a:lstStyle/>
                    <a:p>
                      <a:pPr algn="ctr"/>
                      <a:r>
                        <a:rPr lang="en-US" sz="1200" b="0" i="0" dirty="0">
                          <a:latin typeface="Avenir Book" panose="02000503020000020003" pitchFamily="2" charset="0"/>
                        </a:rPr>
                        <a:t>36</a:t>
                      </a:r>
                    </a:p>
                  </a:txBody>
                  <a:tcPr anchor="ctr"/>
                </a:tc>
                <a:tc>
                  <a:txBody>
                    <a:bodyPr/>
                    <a:lstStyle/>
                    <a:p>
                      <a:pPr algn="ctr"/>
                      <a:r>
                        <a:rPr lang="en-US" sz="1200" b="0" i="0" dirty="0">
                          <a:latin typeface="Avenir Book" panose="02000503020000020003" pitchFamily="2" charset="0"/>
                        </a:rPr>
                        <a:t>36</a:t>
                      </a:r>
                    </a:p>
                  </a:txBody>
                  <a:tcPr anchor="ctr"/>
                </a:tc>
                <a:tc>
                  <a:txBody>
                    <a:bodyPr/>
                    <a:lstStyle/>
                    <a:p>
                      <a:pPr algn="ctr"/>
                      <a:r>
                        <a:rPr lang="en-US" sz="1200" b="1" i="0" dirty="0">
                          <a:solidFill>
                            <a:schemeClr val="tx1"/>
                          </a:solidFill>
                          <a:latin typeface="Avenir Heavy" panose="02000503020000020003" pitchFamily="2" charset="0"/>
                        </a:rPr>
                        <a:t>12.5%</a:t>
                      </a:r>
                    </a:p>
                  </a:txBody>
                  <a:tcPr anchor="ctr"/>
                </a:tc>
                <a:extLst>
                  <a:ext uri="{0D108BD9-81ED-4DB2-BD59-A6C34878D82A}">
                    <a16:rowId xmlns:a16="http://schemas.microsoft.com/office/drawing/2014/main" val="1788402516"/>
                  </a:ext>
                </a:extLst>
              </a:tr>
              <a:tr h="302715">
                <a:tc>
                  <a:txBody>
                    <a:bodyPr/>
                    <a:lstStyle/>
                    <a:p>
                      <a:r>
                        <a:rPr lang="en-US" sz="1200" b="0" i="0" dirty="0">
                          <a:latin typeface="Avenir Book" panose="02000503020000020003" pitchFamily="2" charset="0"/>
                        </a:rPr>
                        <a:t>Long Island</a:t>
                      </a:r>
                    </a:p>
                  </a:txBody>
                  <a:tcPr anchor="ctr"/>
                </a:tc>
                <a:tc>
                  <a:txBody>
                    <a:bodyPr/>
                    <a:lstStyle/>
                    <a:p>
                      <a:pPr algn="ctr"/>
                      <a:r>
                        <a:rPr lang="en-US" sz="1200" b="0" i="0" dirty="0">
                          <a:latin typeface="Avenir Book" panose="02000503020000020003" pitchFamily="2" charset="0"/>
                        </a:rPr>
                        <a:t>27</a:t>
                      </a:r>
                    </a:p>
                  </a:txBody>
                  <a:tcPr anchor="ctr"/>
                </a:tc>
                <a:tc>
                  <a:txBody>
                    <a:bodyPr/>
                    <a:lstStyle/>
                    <a:p>
                      <a:pPr algn="ctr"/>
                      <a:r>
                        <a:rPr lang="en-US" sz="1200" b="0" i="0" dirty="0">
                          <a:latin typeface="Avenir Book" panose="02000503020000020003" pitchFamily="2" charset="0"/>
                        </a:rPr>
                        <a:t>30</a:t>
                      </a:r>
                    </a:p>
                  </a:txBody>
                  <a:tcPr anchor="ctr"/>
                </a:tc>
                <a:tc>
                  <a:txBody>
                    <a:bodyPr/>
                    <a:lstStyle/>
                    <a:p>
                      <a:pPr algn="ctr"/>
                      <a:r>
                        <a:rPr lang="en-US" sz="1200" b="0" i="0" dirty="0">
                          <a:latin typeface="Avenir Book" panose="02000503020000020003" pitchFamily="2" charset="0"/>
                        </a:rPr>
                        <a:t>28</a:t>
                      </a:r>
                    </a:p>
                  </a:txBody>
                  <a:tcPr anchor="ctr"/>
                </a:tc>
                <a:tc>
                  <a:txBody>
                    <a:bodyPr/>
                    <a:lstStyle/>
                    <a:p>
                      <a:pPr algn="ctr"/>
                      <a:r>
                        <a:rPr lang="en-US" sz="1200" b="0" i="0" dirty="0">
                          <a:latin typeface="Avenir Book" panose="02000503020000020003" pitchFamily="2" charset="0"/>
                        </a:rPr>
                        <a:t>28</a:t>
                      </a:r>
                    </a:p>
                  </a:txBody>
                  <a:tcPr anchor="ctr"/>
                </a:tc>
                <a:tc>
                  <a:txBody>
                    <a:bodyPr/>
                    <a:lstStyle/>
                    <a:p>
                      <a:pPr algn="ctr"/>
                      <a:r>
                        <a:rPr lang="en-US" sz="1200" b="1" i="0" dirty="0">
                          <a:latin typeface="Avenir Heavy" panose="02000503020000020003" pitchFamily="2" charset="0"/>
                        </a:rPr>
                        <a:t>3.70%</a:t>
                      </a:r>
                    </a:p>
                  </a:txBody>
                  <a:tcPr anchor="ctr"/>
                </a:tc>
                <a:extLst>
                  <a:ext uri="{0D108BD9-81ED-4DB2-BD59-A6C34878D82A}">
                    <a16:rowId xmlns:a16="http://schemas.microsoft.com/office/drawing/2014/main" val="453583073"/>
                  </a:ext>
                </a:extLst>
              </a:tr>
              <a:tr h="302715">
                <a:tc>
                  <a:txBody>
                    <a:bodyPr/>
                    <a:lstStyle/>
                    <a:p>
                      <a:r>
                        <a:rPr lang="en-US" sz="1200" b="0" i="0" dirty="0">
                          <a:latin typeface="Avenir Book" panose="02000503020000020003" pitchFamily="2" charset="0"/>
                        </a:rPr>
                        <a:t>Montreal</a:t>
                      </a:r>
                    </a:p>
                  </a:txBody>
                  <a:tcPr anchor="ctr"/>
                </a:tc>
                <a:tc>
                  <a:txBody>
                    <a:bodyPr/>
                    <a:lstStyle/>
                    <a:p>
                      <a:pPr algn="ctr"/>
                      <a:r>
                        <a:rPr lang="en-US" sz="1200" b="0" i="0" dirty="0">
                          <a:latin typeface="Avenir Book" panose="02000503020000020003" pitchFamily="2" charset="0"/>
                        </a:rPr>
                        <a:t>93</a:t>
                      </a:r>
                    </a:p>
                  </a:txBody>
                  <a:tcPr anchor="ctr"/>
                </a:tc>
                <a:tc>
                  <a:txBody>
                    <a:bodyPr/>
                    <a:lstStyle/>
                    <a:p>
                      <a:pPr algn="ctr"/>
                      <a:r>
                        <a:rPr lang="en-US" sz="1200" b="0" i="0" dirty="0">
                          <a:latin typeface="Avenir Book" panose="02000503020000020003" pitchFamily="2" charset="0"/>
                        </a:rPr>
                        <a:t>95</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1" i="0" dirty="0">
                          <a:latin typeface="Avenir Heavy" panose="02000503020000020003" pitchFamily="2" charset="0"/>
                        </a:rPr>
                        <a:t>4.30%</a:t>
                      </a:r>
                    </a:p>
                  </a:txBody>
                  <a:tcPr anchor="ctr"/>
                </a:tc>
                <a:extLst>
                  <a:ext uri="{0D108BD9-81ED-4DB2-BD59-A6C34878D82A}">
                    <a16:rowId xmlns:a16="http://schemas.microsoft.com/office/drawing/2014/main" val="1020621697"/>
                  </a:ext>
                </a:extLst>
              </a:tr>
              <a:tr h="302715">
                <a:tc>
                  <a:txBody>
                    <a:bodyPr/>
                    <a:lstStyle/>
                    <a:p>
                      <a:r>
                        <a:rPr lang="en-US" sz="1200" b="0" i="0" dirty="0">
                          <a:latin typeface="Avenir Book" panose="02000503020000020003" pitchFamily="2" charset="0"/>
                        </a:rPr>
                        <a:t>New Jersey</a:t>
                      </a:r>
                    </a:p>
                  </a:txBody>
                  <a:tcPr anchor="ctr"/>
                </a:tc>
                <a:tc>
                  <a:txBody>
                    <a:bodyPr/>
                    <a:lstStyle/>
                    <a:p>
                      <a:pPr algn="ctr"/>
                      <a:r>
                        <a:rPr lang="en-US" sz="1200" b="0" i="0" dirty="0">
                          <a:latin typeface="Avenir Book" panose="02000503020000020003" pitchFamily="2" charset="0"/>
                        </a:rPr>
                        <a:t>77</a:t>
                      </a:r>
                    </a:p>
                  </a:txBody>
                  <a:tcPr anchor="ctr"/>
                </a:tc>
                <a:tc>
                  <a:txBody>
                    <a:bodyPr/>
                    <a:lstStyle/>
                    <a:p>
                      <a:pPr algn="ctr"/>
                      <a:r>
                        <a:rPr lang="en-US" sz="1200" b="0" i="0" dirty="0">
                          <a:latin typeface="Avenir Book" panose="02000503020000020003" pitchFamily="2" charset="0"/>
                        </a:rPr>
                        <a:t>81</a:t>
                      </a:r>
                    </a:p>
                  </a:txBody>
                  <a:tcPr anchor="ctr"/>
                </a:tc>
                <a:tc>
                  <a:txBody>
                    <a:bodyPr/>
                    <a:lstStyle/>
                    <a:p>
                      <a:pPr algn="ctr"/>
                      <a:r>
                        <a:rPr lang="en-US" sz="1200" b="0" i="0" dirty="0">
                          <a:latin typeface="Avenir Book" panose="02000503020000020003" pitchFamily="2" charset="0"/>
                        </a:rPr>
                        <a:t>84</a:t>
                      </a:r>
                    </a:p>
                  </a:txBody>
                  <a:tcPr anchor="ctr"/>
                </a:tc>
                <a:tc>
                  <a:txBody>
                    <a:bodyPr/>
                    <a:lstStyle/>
                    <a:p>
                      <a:pPr algn="ctr"/>
                      <a:r>
                        <a:rPr lang="en-US" sz="1200" b="0" i="0" dirty="0">
                          <a:latin typeface="Avenir Book" panose="02000503020000020003" pitchFamily="2" charset="0"/>
                        </a:rPr>
                        <a:t>84</a:t>
                      </a:r>
                    </a:p>
                  </a:txBody>
                  <a:tcPr anchor="ctr"/>
                </a:tc>
                <a:tc>
                  <a:txBody>
                    <a:bodyPr/>
                    <a:lstStyle/>
                    <a:p>
                      <a:pPr algn="ctr"/>
                      <a:r>
                        <a:rPr lang="en-US" sz="1200" b="1" i="0" dirty="0">
                          <a:latin typeface="Avenir Heavy" panose="02000503020000020003" pitchFamily="2" charset="0"/>
                        </a:rPr>
                        <a:t>9.09%</a:t>
                      </a:r>
                    </a:p>
                  </a:txBody>
                  <a:tcPr anchor="ctr"/>
                </a:tc>
                <a:extLst>
                  <a:ext uri="{0D108BD9-81ED-4DB2-BD59-A6C34878D82A}">
                    <a16:rowId xmlns:a16="http://schemas.microsoft.com/office/drawing/2014/main" val="514436997"/>
                  </a:ext>
                </a:extLst>
              </a:tr>
              <a:tr h="302715">
                <a:tc>
                  <a:txBody>
                    <a:bodyPr/>
                    <a:lstStyle/>
                    <a:p>
                      <a:r>
                        <a:rPr lang="en-US" sz="1200" b="0" i="0" dirty="0">
                          <a:latin typeface="Avenir Book" panose="02000503020000020003" pitchFamily="2" charset="0"/>
                        </a:rPr>
                        <a:t>New York City</a:t>
                      </a:r>
                    </a:p>
                  </a:txBody>
                  <a:tcPr anchor="ctr"/>
                </a:tc>
                <a:tc>
                  <a:txBody>
                    <a:bodyPr/>
                    <a:lstStyle/>
                    <a:p>
                      <a:pPr algn="ctr"/>
                      <a:r>
                        <a:rPr lang="en-US" sz="1200" b="0" i="0" dirty="0">
                          <a:latin typeface="Avenir Book" panose="02000503020000020003" pitchFamily="2" charset="0"/>
                        </a:rPr>
                        <a:t>268</a:t>
                      </a:r>
                    </a:p>
                  </a:txBody>
                  <a:tcPr anchor="ctr"/>
                </a:tc>
                <a:tc>
                  <a:txBody>
                    <a:bodyPr/>
                    <a:lstStyle/>
                    <a:p>
                      <a:pPr algn="ctr"/>
                      <a:r>
                        <a:rPr lang="en-US" sz="1200" b="0" i="0" dirty="0">
                          <a:latin typeface="Avenir Book" panose="02000503020000020003" pitchFamily="2" charset="0"/>
                        </a:rPr>
                        <a:t>276</a:t>
                      </a:r>
                    </a:p>
                  </a:txBody>
                  <a:tcPr anchor="ctr"/>
                </a:tc>
                <a:tc>
                  <a:txBody>
                    <a:bodyPr/>
                    <a:lstStyle/>
                    <a:p>
                      <a:pPr algn="ctr"/>
                      <a:r>
                        <a:rPr lang="en-US" sz="1200" b="0" i="0" dirty="0">
                          <a:latin typeface="Avenir Book" panose="02000503020000020003" pitchFamily="2" charset="0"/>
                        </a:rPr>
                        <a:t>275</a:t>
                      </a:r>
                    </a:p>
                  </a:txBody>
                  <a:tcPr anchor="ctr"/>
                </a:tc>
                <a:tc>
                  <a:txBody>
                    <a:bodyPr/>
                    <a:lstStyle/>
                    <a:p>
                      <a:pPr algn="ctr"/>
                      <a:r>
                        <a:rPr lang="en-US" sz="1200" b="0" i="0" dirty="0">
                          <a:latin typeface="Avenir Book" panose="02000503020000020003" pitchFamily="2" charset="0"/>
                        </a:rPr>
                        <a:t>275</a:t>
                      </a:r>
                    </a:p>
                  </a:txBody>
                  <a:tcPr anchor="ctr"/>
                </a:tc>
                <a:tc>
                  <a:txBody>
                    <a:bodyPr/>
                    <a:lstStyle/>
                    <a:p>
                      <a:pPr algn="ctr"/>
                      <a:r>
                        <a:rPr lang="en-US" sz="1200" b="1" i="0" dirty="0">
                          <a:latin typeface="Avenir Heavy" panose="02000503020000020003" pitchFamily="2" charset="0"/>
                        </a:rPr>
                        <a:t>2.61%</a:t>
                      </a:r>
                    </a:p>
                  </a:txBody>
                  <a:tcPr anchor="ctr"/>
                </a:tc>
                <a:extLst>
                  <a:ext uri="{0D108BD9-81ED-4DB2-BD59-A6C34878D82A}">
                    <a16:rowId xmlns:a16="http://schemas.microsoft.com/office/drawing/2014/main" val="2652226694"/>
                  </a:ext>
                </a:extLst>
              </a:tr>
              <a:tr h="302715">
                <a:tc>
                  <a:txBody>
                    <a:bodyPr/>
                    <a:lstStyle/>
                    <a:p>
                      <a:r>
                        <a:rPr lang="en-US" sz="1200" b="0" i="0" dirty="0">
                          <a:latin typeface="Avenir Book" panose="02000503020000020003" pitchFamily="2" charset="0"/>
                        </a:rPr>
                        <a:t>Philadelphia</a:t>
                      </a:r>
                    </a:p>
                  </a:txBody>
                  <a:tcPr anchor="ctr"/>
                </a:tc>
                <a:tc>
                  <a:txBody>
                    <a:bodyPr/>
                    <a:lstStyle/>
                    <a:p>
                      <a:pPr algn="ctr"/>
                      <a:r>
                        <a:rPr lang="en-US" sz="1200" b="0" i="0" dirty="0">
                          <a:latin typeface="Avenir Book" panose="02000503020000020003" pitchFamily="2" charset="0"/>
                        </a:rPr>
                        <a:t>199</a:t>
                      </a:r>
                    </a:p>
                  </a:txBody>
                  <a:tcPr anchor="ctr"/>
                </a:tc>
                <a:tc>
                  <a:txBody>
                    <a:bodyPr/>
                    <a:lstStyle/>
                    <a:p>
                      <a:pPr algn="ctr"/>
                      <a:r>
                        <a:rPr lang="en-US" sz="1200" b="0" i="0" dirty="0">
                          <a:latin typeface="Avenir Book" panose="02000503020000020003" pitchFamily="2" charset="0"/>
                        </a:rPr>
                        <a:t>212</a:t>
                      </a:r>
                    </a:p>
                  </a:txBody>
                  <a:tcPr anchor="ctr"/>
                </a:tc>
                <a:tc>
                  <a:txBody>
                    <a:bodyPr/>
                    <a:lstStyle/>
                    <a:p>
                      <a:pPr algn="ctr"/>
                      <a:r>
                        <a:rPr lang="en-US" sz="1200" b="0" i="0" dirty="0">
                          <a:latin typeface="Avenir Book" panose="02000503020000020003" pitchFamily="2" charset="0"/>
                        </a:rPr>
                        <a:t>208</a:t>
                      </a:r>
                    </a:p>
                  </a:txBody>
                  <a:tcPr anchor="ctr"/>
                </a:tc>
                <a:tc>
                  <a:txBody>
                    <a:bodyPr/>
                    <a:lstStyle/>
                    <a:p>
                      <a:pPr algn="ctr"/>
                      <a:r>
                        <a:rPr lang="en-US" sz="1200" b="0" i="0" dirty="0">
                          <a:latin typeface="Avenir Book" panose="02000503020000020003" pitchFamily="2" charset="0"/>
                        </a:rPr>
                        <a:t>208</a:t>
                      </a:r>
                    </a:p>
                  </a:txBody>
                  <a:tcPr anchor="ctr"/>
                </a:tc>
                <a:tc>
                  <a:txBody>
                    <a:bodyPr/>
                    <a:lstStyle/>
                    <a:p>
                      <a:pPr algn="ctr"/>
                      <a:r>
                        <a:rPr lang="en-US" sz="1200" b="1" i="0" dirty="0">
                          <a:latin typeface="Avenir Heavy" panose="02000503020000020003" pitchFamily="2" charset="0"/>
                        </a:rPr>
                        <a:t>4.52%</a:t>
                      </a:r>
                    </a:p>
                  </a:txBody>
                  <a:tcPr anchor="ctr"/>
                </a:tc>
                <a:extLst>
                  <a:ext uri="{0D108BD9-81ED-4DB2-BD59-A6C34878D82A}">
                    <a16:rowId xmlns:a16="http://schemas.microsoft.com/office/drawing/2014/main" val="3365973156"/>
                  </a:ext>
                </a:extLst>
              </a:tr>
              <a:tr h="302715">
                <a:tc>
                  <a:txBody>
                    <a:bodyPr/>
                    <a:lstStyle/>
                    <a:p>
                      <a:r>
                        <a:rPr lang="en-US" sz="1200" b="0" i="0" dirty="0">
                          <a:latin typeface="Avenir Book" panose="02000503020000020003" pitchFamily="2" charset="0"/>
                        </a:rPr>
                        <a:t>Quebec</a:t>
                      </a:r>
                    </a:p>
                  </a:txBody>
                  <a:tcPr anchor="ctr"/>
                </a:tc>
                <a:tc>
                  <a:txBody>
                    <a:bodyPr/>
                    <a:lstStyle/>
                    <a:p>
                      <a:pPr algn="ctr"/>
                      <a:r>
                        <a:rPr lang="en-US" sz="1200" b="0" i="0" dirty="0">
                          <a:latin typeface="Avenir Book" panose="02000503020000020003" pitchFamily="2" charset="0"/>
                        </a:rPr>
                        <a:t>36</a:t>
                      </a:r>
                    </a:p>
                  </a:txBody>
                  <a:tcPr anchor="ctr"/>
                </a:tc>
                <a:tc>
                  <a:txBody>
                    <a:bodyPr/>
                    <a:lstStyle/>
                    <a:p>
                      <a:pPr algn="ctr"/>
                      <a:r>
                        <a:rPr lang="en-US" sz="1200" b="0" i="0" dirty="0">
                          <a:latin typeface="Avenir Book" panose="02000503020000020003" pitchFamily="2" charset="0"/>
                        </a:rPr>
                        <a:t>36</a:t>
                      </a:r>
                    </a:p>
                  </a:txBody>
                  <a:tcPr anchor="ctr"/>
                </a:tc>
                <a:tc>
                  <a:txBody>
                    <a:bodyPr/>
                    <a:lstStyle/>
                    <a:p>
                      <a:pPr algn="ctr"/>
                      <a:r>
                        <a:rPr lang="en-US" sz="1200" b="0" i="0" dirty="0">
                          <a:latin typeface="Avenir Book" panose="02000503020000020003" pitchFamily="2" charset="0"/>
                        </a:rPr>
                        <a:t>38</a:t>
                      </a:r>
                    </a:p>
                  </a:txBody>
                  <a:tcPr anchor="ctr"/>
                </a:tc>
                <a:tc>
                  <a:txBody>
                    <a:bodyPr/>
                    <a:lstStyle/>
                    <a:p>
                      <a:pPr algn="ctr"/>
                      <a:r>
                        <a:rPr lang="en-US" sz="1200" b="0" i="0" dirty="0">
                          <a:latin typeface="Avenir Book" panose="02000503020000020003" pitchFamily="2" charset="0"/>
                        </a:rPr>
                        <a:t>38</a:t>
                      </a:r>
                    </a:p>
                  </a:txBody>
                  <a:tcPr anchor="ctr"/>
                </a:tc>
                <a:tc>
                  <a:txBody>
                    <a:bodyPr/>
                    <a:lstStyle/>
                    <a:p>
                      <a:pPr algn="ctr"/>
                      <a:r>
                        <a:rPr lang="en-US" sz="1200" b="1" i="0" dirty="0">
                          <a:latin typeface="Avenir Heavy" panose="02000503020000020003" pitchFamily="2" charset="0"/>
                        </a:rPr>
                        <a:t>5.55%</a:t>
                      </a:r>
                    </a:p>
                  </a:txBody>
                  <a:tcPr anchor="ctr"/>
                </a:tc>
                <a:extLst>
                  <a:ext uri="{0D108BD9-81ED-4DB2-BD59-A6C34878D82A}">
                    <a16:rowId xmlns:a16="http://schemas.microsoft.com/office/drawing/2014/main" val="3103193748"/>
                  </a:ext>
                </a:extLst>
              </a:tr>
              <a:tr h="302715">
                <a:tc>
                  <a:txBody>
                    <a:bodyPr/>
                    <a:lstStyle/>
                    <a:p>
                      <a:r>
                        <a:rPr lang="en-US" sz="1200" b="0" i="0" dirty="0">
                          <a:latin typeface="Avenir Book" panose="02000503020000020003" pitchFamily="2" charset="0"/>
                        </a:rPr>
                        <a:t>Richmond</a:t>
                      </a:r>
                    </a:p>
                  </a:txBody>
                  <a:tcPr anchor="ctr"/>
                </a:tc>
                <a:tc>
                  <a:txBody>
                    <a:bodyPr/>
                    <a:lstStyle/>
                    <a:p>
                      <a:pPr algn="ctr"/>
                      <a:r>
                        <a:rPr lang="en-US" sz="1200" b="0" i="0" dirty="0">
                          <a:latin typeface="Avenir Book" panose="02000503020000020003" pitchFamily="2" charset="0"/>
                        </a:rPr>
                        <a:t>59</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1" i="0" dirty="0">
                          <a:latin typeface="Avenir Heavy" panose="02000503020000020003" pitchFamily="2" charset="0"/>
                        </a:rPr>
                        <a:t>5.08%</a:t>
                      </a:r>
                    </a:p>
                  </a:txBody>
                  <a:tcPr anchor="ctr"/>
                </a:tc>
                <a:extLst>
                  <a:ext uri="{0D108BD9-81ED-4DB2-BD59-A6C34878D82A}">
                    <a16:rowId xmlns:a16="http://schemas.microsoft.com/office/drawing/2014/main" val="1219972347"/>
                  </a:ext>
                </a:extLst>
              </a:tr>
              <a:tr h="302715">
                <a:tc>
                  <a:txBody>
                    <a:bodyPr/>
                    <a:lstStyle/>
                    <a:p>
                      <a:r>
                        <a:rPr lang="en-US" sz="1200" b="0" i="0" dirty="0">
                          <a:latin typeface="Avenir Book" panose="02000503020000020003" pitchFamily="2" charset="0"/>
                        </a:rPr>
                        <a:t>Virginia Blue Ridge</a:t>
                      </a:r>
                    </a:p>
                  </a:txBody>
                  <a:tcPr anchor="ctr"/>
                </a:tc>
                <a:tc>
                  <a:txBody>
                    <a:bodyPr/>
                    <a:lstStyle/>
                    <a:p>
                      <a:pPr algn="ctr"/>
                      <a:r>
                        <a:rPr lang="en-US" sz="1200" b="0" i="0" dirty="0">
                          <a:latin typeface="Avenir Book" panose="02000503020000020003" pitchFamily="2" charset="0"/>
                        </a:rPr>
                        <a:t>26</a:t>
                      </a:r>
                    </a:p>
                  </a:txBody>
                  <a:tcPr anchor="ctr"/>
                </a:tc>
                <a:tc>
                  <a:txBody>
                    <a:bodyPr/>
                    <a:lstStyle/>
                    <a:p>
                      <a:pPr algn="ctr"/>
                      <a:r>
                        <a:rPr lang="en-US" sz="1200" b="0" i="0" dirty="0">
                          <a:latin typeface="Avenir Book" panose="02000503020000020003" pitchFamily="2" charset="0"/>
                        </a:rPr>
                        <a:t>24</a:t>
                      </a:r>
                    </a:p>
                  </a:txBody>
                  <a:tcPr anchor="ctr"/>
                </a:tc>
                <a:tc>
                  <a:txBody>
                    <a:bodyPr/>
                    <a:lstStyle/>
                    <a:p>
                      <a:pPr algn="ctr"/>
                      <a:r>
                        <a:rPr lang="en-US" sz="1200" b="0" i="0" dirty="0">
                          <a:latin typeface="Avenir Book" panose="02000503020000020003" pitchFamily="2" charset="0"/>
                        </a:rPr>
                        <a:t>25</a:t>
                      </a:r>
                    </a:p>
                  </a:txBody>
                  <a:tcPr anchor="ctr"/>
                </a:tc>
                <a:tc>
                  <a:txBody>
                    <a:bodyPr/>
                    <a:lstStyle/>
                    <a:p>
                      <a:pPr algn="ctr"/>
                      <a:r>
                        <a:rPr lang="en-US" sz="1200" b="0" i="0" dirty="0">
                          <a:latin typeface="Avenir Book" panose="02000503020000020003" pitchFamily="2" charset="0"/>
                        </a:rPr>
                        <a:t>25</a:t>
                      </a:r>
                    </a:p>
                  </a:txBody>
                  <a:tcPr anchor="ctr"/>
                </a:tc>
                <a:tc>
                  <a:txBody>
                    <a:bodyPr/>
                    <a:lstStyle/>
                    <a:p>
                      <a:pPr algn="ctr"/>
                      <a:r>
                        <a:rPr lang="en-US" sz="1200" b="1" i="0" dirty="0">
                          <a:solidFill>
                            <a:srgbClr val="C00000"/>
                          </a:solidFill>
                          <a:latin typeface="Avenir Heavy" panose="02000503020000020003" pitchFamily="2" charset="0"/>
                        </a:rPr>
                        <a:t>-3.84%</a:t>
                      </a:r>
                    </a:p>
                  </a:txBody>
                  <a:tcPr anchor="ctr"/>
                </a:tc>
                <a:extLst>
                  <a:ext uri="{0D108BD9-81ED-4DB2-BD59-A6C34878D82A}">
                    <a16:rowId xmlns:a16="http://schemas.microsoft.com/office/drawing/2014/main" val="2811362455"/>
                  </a:ext>
                </a:extLst>
              </a:tr>
              <a:tr h="302715">
                <a:tc>
                  <a:txBody>
                    <a:bodyPr/>
                    <a:lstStyle/>
                    <a:p>
                      <a:r>
                        <a:rPr lang="en-US" sz="1200" b="0" i="0" dirty="0">
                          <a:latin typeface="Avenir Book" panose="02000503020000020003" pitchFamily="2" charset="0"/>
                        </a:rPr>
                        <a:t>Washington, DC</a:t>
                      </a:r>
                    </a:p>
                  </a:txBody>
                  <a:tcPr anchor="ctr"/>
                </a:tc>
                <a:tc>
                  <a:txBody>
                    <a:bodyPr/>
                    <a:lstStyle/>
                    <a:p>
                      <a:pPr algn="ctr"/>
                      <a:r>
                        <a:rPr lang="en-US" sz="1200" b="0" i="0" dirty="0">
                          <a:latin typeface="Avenir Book" panose="02000503020000020003" pitchFamily="2" charset="0"/>
                        </a:rPr>
                        <a:t>143</a:t>
                      </a:r>
                    </a:p>
                  </a:txBody>
                  <a:tcPr anchor="ctr"/>
                </a:tc>
                <a:tc>
                  <a:txBody>
                    <a:bodyPr/>
                    <a:lstStyle/>
                    <a:p>
                      <a:pPr algn="ctr"/>
                      <a:r>
                        <a:rPr lang="en-US" sz="1200" b="0" i="0" dirty="0">
                          <a:latin typeface="Avenir Book" panose="02000503020000020003" pitchFamily="2" charset="0"/>
                        </a:rPr>
                        <a:t>145</a:t>
                      </a:r>
                    </a:p>
                  </a:txBody>
                  <a:tcPr anchor="ctr"/>
                </a:tc>
                <a:tc>
                  <a:txBody>
                    <a:bodyPr/>
                    <a:lstStyle/>
                    <a:p>
                      <a:pPr algn="ctr"/>
                      <a:r>
                        <a:rPr lang="en-US" sz="1200" b="0" i="0" dirty="0">
                          <a:latin typeface="Avenir Book" panose="02000503020000020003" pitchFamily="2" charset="0"/>
                        </a:rPr>
                        <a:t>147</a:t>
                      </a:r>
                    </a:p>
                  </a:txBody>
                  <a:tcPr anchor="ctr"/>
                </a:tc>
                <a:tc>
                  <a:txBody>
                    <a:bodyPr/>
                    <a:lstStyle/>
                    <a:p>
                      <a:pPr algn="ctr"/>
                      <a:r>
                        <a:rPr lang="en-US" sz="1200" b="0" i="0" dirty="0">
                          <a:latin typeface="Avenir Book" panose="02000503020000020003" pitchFamily="2" charset="0"/>
                        </a:rPr>
                        <a:t>147</a:t>
                      </a:r>
                    </a:p>
                  </a:txBody>
                  <a:tcPr anchor="ctr"/>
                </a:tc>
                <a:tc>
                  <a:txBody>
                    <a:bodyPr/>
                    <a:lstStyle/>
                    <a:p>
                      <a:pPr algn="ctr"/>
                      <a:r>
                        <a:rPr lang="en-US" sz="1200" b="1" i="0" dirty="0">
                          <a:latin typeface="Avenir Heavy" panose="02000503020000020003" pitchFamily="2" charset="0"/>
                        </a:rPr>
                        <a:t>2.79%</a:t>
                      </a:r>
                    </a:p>
                  </a:txBody>
                  <a:tcPr anchor="ctr"/>
                </a:tc>
                <a:extLst>
                  <a:ext uri="{0D108BD9-81ED-4DB2-BD59-A6C34878D82A}">
                    <a16:rowId xmlns:a16="http://schemas.microsoft.com/office/drawing/2014/main" val="1256040683"/>
                  </a:ext>
                </a:extLst>
              </a:tr>
              <a:tr h="302715">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1427</a:t>
                      </a:r>
                    </a:p>
                  </a:txBody>
                  <a:tcPr anchor="ctr"/>
                </a:tc>
                <a:tc>
                  <a:txBody>
                    <a:bodyPr/>
                    <a:lstStyle/>
                    <a:p>
                      <a:pPr algn="ctr"/>
                      <a:r>
                        <a:rPr lang="en-US" sz="1200" b="1" i="0" dirty="0">
                          <a:latin typeface="Avenir Heavy" panose="02000503020000020003" pitchFamily="2" charset="0"/>
                        </a:rPr>
                        <a:t>1469</a:t>
                      </a:r>
                    </a:p>
                  </a:txBody>
                  <a:tcPr anchor="ctr"/>
                </a:tc>
                <a:tc>
                  <a:txBody>
                    <a:bodyPr/>
                    <a:lstStyle/>
                    <a:p>
                      <a:pPr algn="ctr"/>
                      <a:r>
                        <a:rPr lang="en-US" sz="1200" b="1" i="0" dirty="0">
                          <a:latin typeface="Avenir Heavy" panose="02000503020000020003" pitchFamily="2" charset="0"/>
                        </a:rPr>
                        <a:t>1474</a:t>
                      </a:r>
                    </a:p>
                  </a:txBody>
                  <a:tcPr anchor="ctr"/>
                </a:tc>
                <a:tc>
                  <a:txBody>
                    <a:bodyPr/>
                    <a:lstStyle/>
                    <a:p>
                      <a:pPr algn="ctr"/>
                      <a:r>
                        <a:rPr lang="en-US" sz="1200" b="1" i="0" dirty="0">
                          <a:latin typeface="Avenir Heavy" panose="02000503020000020003" pitchFamily="2" charset="0"/>
                        </a:rPr>
                        <a:t>1474</a:t>
                      </a:r>
                    </a:p>
                  </a:txBody>
                  <a:tcPr anchor="ctr"/>
                </a:tc>
                <a:tc>
                  <a:txBody>
                    <a:bodyPr/>
                    <a:lstStyle/>
                    <a:p>
                      <a:pPr algn="ctr"/>
                      <a:r>
                        <a:rPr lang="en-US" sz="1200" b="1" i="0" dirty="0">
                          <a:latin typeface="Avenir Heavy" panose="02000503020000020003" pitchFamily="2" charset="0"/>
                        </a:rPr>
                        <a:t>3.29%</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3270086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4" y="1321859"/>
            <a:ext cx="2362199" cy="879475"/>
          </a:xfrm>
        </p:spPr>
        <p:txBody>
          <a:bodyPr>
            <a:normAutofit/>
          </a:bodyPr>
          <a:lstStyle/>
          <a:p>
            <a:pPr algn="l"/>
            <a:r>
              <a:rPr lang="en-US" sz="4000" dirty="0">
                <a:solidFill>
                  <a:srgbClr val="077C13"/>
                </a:solidFill>
              </a:rPr>
              <a:t>Region 2</a:t>
            </a:r>
          </a:p>
        </p:txBody>
      </p:sp>
      <p:graphicFrame>
        <p:nvGraphicFramePr>
          <p:cNvPr id="5" name="Table 5">
            <a:extLst>
              <a:ext uri="{FF2B5EF4-FFF2-40B4-BE49-F238E27FC236}">
                <a16:creationId xmlns:a16="http://schemas.microsoft.com/office/drawing/2014/main" id="{FDC7FB37-FA9F-8D7A-81F5-09F7B7B4E639}"/>
              </a:ext>
            </a:extLst>
          </p:cNvPr>
          <p:cNvGraphicFramePr>
            <a:graphicFrameLocks noGrp="1"/>
          </p:cNvGraphicFramePr>
          <p:nvPr/>
        </p:nvGraphicFramePr>
        <p:xfrm>
          <a:off x="3317180" y="1253593"/>
          <a:ext cx="8451487" cy="4249739"/>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26903">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2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Buffalo-Niagara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1" i="0" dirty="0">
                          <a:latin typeface="Avenir Heavy" panose="02000503020000020003" pitchFamily="2" charset="0"/>
                        </a:rPr>
                        <a:t>0%</a:t>
                      </a:r>
                    </a:p>
                  </a:txBody>
                  <a:tcPr anchor="ctr"/>
                </a:tc>
                <a:extLst>
                  <a:ext uri="{0D108BD9-81ED-4DB2-BD59-A6C34878D82A}">
                    <a16:rowId xmlns:a16="http://schemas.microsoft.com/office/drawing/2014/main" val="2959467001"/>
                  </a:ext>
                </a:extLst>
              </a:tr>
              <a:tr h="326903">
                <a:tc>
                  <a:txBody>
                    <a:bodyPr/>
                    <a:lstStyle/>
                    <a:p>
                      <a:r>
                        <a:rPr lang="en-US" sz="1200" b="0" i="0" dirty="0">
                          <a:latin typeface="Avenir Book" panose="02000503020000020003" pitchFamily="2" charset="0"/>
                        </a:rPr>
                        <a:t>Central Indiana</a:t>
                      </a:r>
                    </a:p>
                  </a:txBody>
                  <a:tcPr anchor="ctr"/>
                </a:tc>
                <a:tc>
                  <a:txBody>
                    <a:bodyPr/>
                    <a:lstStyle/>
                    <a:p>
                      <a:pPr algn="ctr"/>
                      <a:r>
                        <a:rPr lang="en-US" sz="1200" b="0" i="0" dirty="0">
                          <a:latin typeface="Avenir Book" panose="02000503020000020003" pitchFamily="2" charset="0"/>
                        </a:rPr>
                        <a:t>134</a:t>
                      </a:r>
                    </a:p>
                  </a:txBody>
                  <a:tcPr anchor="ctr"/>
                </a:tc>
                <a:tc>
                  <a:txBody>
                    <a:bodyPr/>
                    <a:lstStyle/>
                    <a:p>
                      <a:pPr algn="ctr"/>
                      <a:r>
                        <a:rPr lang="en-US" sz="1200" b="0" i="0" dirty="0">
                          <a:latin typeface="Avenir Book" panose="02000503020000020003" pitchFamily="2" charset="0"/>
                        </a:rPr>
                        <a:t>139</a:t>
                      </a:r>
                    </a:p>
                  </a:txBody>
                  <a:tcPr anchor="ctr"/>
                </a:tc>
                <a:tc>
                  <a:txBody>
                    <a:bodyPr/>
                    <a:lstStyle/>
                    <a:p>
                      <a:pPr algn="ctr"/>
                      <a:r>
                        <a:rPr lang="en-US" sz="1200" b="0" i="0" dirty="0">
                          <a:latin typeface="Avenir Book" panose="02000503020000020003" pitchFamily="2" charset="0"/>
                        </a:rPr>
                        <a:t>140</a:t>
                      </a:r>
                    </a:p>
                  </a:txBody>
                  <a:tcPr anchor="ctr"/>
                </a:tc>
                <a:tc>
                  <a:txBody>
                    <a:bodyPr/>
                    <a:lstStyle/>
                    <a:p>
                      <a:pPr algn="ctr"/>
                      <a:r>
                        <a:rPr lang="en-US" sz="1200" b="0" i="0" dirty="0">
                          <a:latin typeface="Avenir Book" panose="02000503020000020003" pitchFamily="2" charset="0"/>
                        </a:rPr>
                        <a:t>140</a:t>
                      </a:r>
                    </a:p>
                  </a:txBody>
                  <a:tcPr anchor="ctr"/>
                </a:tc>
                <a:tc>
                  <a:txBody>
                    <a:bodyPr/>
                    <a:lstStyle/>
                    <a:p>
                      <a:pPr algn="ctr"/>
                      <a:r>
                        <a:rPr lang="en-US" sz="1200" b="1" i="0" dirty="0">
                          <a:latin typeface="Avenir Heavy" panose="02000503020000020003" pitchFamily="2" charset="0"/>
                        </a:rPr>
                        <a:t>4.47%</a:t>
                      </a:r>
                    </a:p>
                  </a:txBody>
                  <a:tcPr anchor="ctr"/>
                </a:tc>
                <a:extLst>
                  <a:ext uri="{0D108BD9-81ED-4DB2-BD59-A6C34878D82A}">
                    <a16:rowId xmlns:a16="http://schemas.microsoft.com/office/drawing/2014/main" val="202238847"/>
                  </a:ext>
                </a:extLst>
              </a:tr>
              <a:tr h="326903">
                <a:tc>
                  <a:txBody>
                    <a:bodyPr/>
                    <a:lstStyle/>
                    <a:p>
                      <a:r>
                        <a:rPr lang="en-US" sz="1200" b="0" i="0" dirty="0">
                          <a:latin typeface="Avenir Book" panose="02000503020000020003" pitchFamily="2" charset="0"/>
                        </a:rPr>
                        <a:t>Central Ohio</a:t>
                      </a:r>
                    </a:p>
                  </a:txBody>
                  <a:tcPr anchor="ctr"/>
                </a:tc>
                <a:tc>
                  <a:txBody>
                    <a:bodyPr/>
                    <a:lstStyle/>
                    <a:p>
                      <a:pPr algn="ctr"/>
                      <a:r>
                        <a:rPr lang="en-US" sz="1200" b="0" i="0" dirty="0">
                          <a:latin typeface="Avenir Book" panose="02000503020000020003" pitchFamily="2" charset="0"/>
                        </a:rPr>
                        <a:t>99</a:t>
                      </a:r>
                    </a:p>
                  </a:txBody>
                  <a:tcPr anchor="ctr"/>
                </a:tc>
                <a:tc>
                  <a:txBody>
                    <a:bodyPr/>
                    <a:lstStyle/>
                    <a:p>
                      <a:pPr algn="ctr"/>
                      <a:r>
                        <a:rPr lang="en-US" sz="1200" b="0" i="0" dirty="0">
                          <a:latin typeface="Avenir Book" panose="02000503020000020003" pitchFamily="2" charset="0"/>
                        </a:rPr>
                        <a:t>101</a:t>
                      </a:r>
                    </a:p>
                  </a:txBody>
                  <a:tcPr anchor="ctr"/>
                </a:tc>
                <a:tc>
                  <a:txBody>
                    <a:bodyPr/>
                    <a:lstStyle/>
                    <a:p>
                      <a:pPr algn="ctr"/>
                      <a:r>
                        <a:rPr lang="en-US" sz="1200" b="0" i="0" dirty="0">
                          <a:latin typeface="Avenir Book" panose="02000503020000020003" pitchFamily="2" charset="0"/>
                        </a:rPr>
                        <a:t>100</a:t>
                      </a:r>
                    </a:p>
                  </a:txBody>
                  <a:tcPr anchor="ctr"/>
                </a:tc>
                <a:tc>
                  <a:txBody>
                    <a:bodyPr/>
                    <a:lstStyle/>
                    <a:p>
                      <a:pPr algn="ctr"/>
                      <a:r>
                        <a:rPr lang="en-US" sz="1200" b="0" i="0" dirty="0">
                          <a:latin typeface="Avenir Book" panose="02000503020000020003" pitchFamily="2" charset="0"/>
                        </a:rPr>
                        <a:t>100</a:t>
                      </a:r>
                    </a:p>
                  </a:txBody>
                  <a:tcPr anchor="ctr"/>
                </a:tc>
                <a:tc>
                  <a:txBody>
                    <a:bodyPr/>
                    <a:lstStyle/>
                    <a:p>
                      <a:pPr algn="ctr"/>
                      <a:r>
                        <a:rPr lang="en-US" sz="1200" b="1" i="0" dirty="0">
                          <a:latin typeface="Avenir Heavy" panose="02000503020000020003" pitchFamily="2" charset="0"/>
                        </a:rPr>
                        <a:t>1.01%</a:t>
                      </a:r>
                    </a:p>
                  </a:txBody>
                  <a:tcPr anchor="ctr"/>
                </a:tc>
                <a:extLst>
                  <a:ext uri="{0D108BD9-81ED-4DB2-BD59-A6C34878D82A}">
                    <a16:rowId xmlns:a16="http://schemas.microsoft.com/office/drawing/2014/main" val="655219428"/>
                  </a:ext>
                </a:extLst>
              </a:tr>
              <a:tr h="326903">
                <a:tc>
                  <a:txBody>
                    <a:bodyPr/>
                    <a:lstStyle/>
                    <a:p>
                      <a:r>
                        <a:rPr lang="en-US" sz="1200" b="0" i="0" dirty="0">
                          <a:latin typeface="Avenir Book" panose="02000503020000020003" pitchFamily="2" charset="0"/>
                        </a:rPr>
                        <a:t>Cleveland</a:t>
                      </a:r>
                    </a:p>
                  </a:txBody>
                  <a:tcPr anchor="ctr"/>
                </a:tc>
                <a:tc>
                  <a:txBody>
                    <a:bodyPr/>
                    <a:lstStyle/>
                    <a:p>
                      <a:pPr algn="ctr"/>
                      <a:r>
                        <a:rPr lang="en-US" sz="1200" b="0" i="0" dirty="0">
                          <a:latin typeface="Avenir Book" panose="02000503020000020003" pitchFamily="2" charset="0"/>
                        </a:rPr>
                        <a:t>89</a:t>
                      </a:r>
                    </a:p>
                  </a:txBody>
                  <a:tcPr anchor="ctr"/>
                </a:tc>
                <a:tc>
                  <a:txBody>
                    <a:bodyPr/>
                    <a:lstStyle/>
                    <a:p>
                      <a:pPr algn="ctr"/>
                      <a:r>
                        <a:rPr lang="en-US" sz="1200" b="0" i="0" dirty="0">
                          <a:latin typeface="Avenir Book" panose="02000503020000020003" pitchFamily="2" charset="0"/>
                        </a:rPr>
                        <a:t>90</a:t>
                      </a:r>
                    </a:p>
                  </a:txBody>
                  <a:tcPr anchor="ctr"/>
                </a:tc>
                <a:tc>
                  <a:txBody>
                    <a:bodyPr/>
                    <a:lstStyle/>
                    <a:p>
                      <a:pPr algn="ctr"/>
                      <a:r>
                        <a:rPr lang="en-US" sz="1200" b="0" i="0" dirty="0">
                          <a:latin typeface="Avenir Book" panose="02000503020000020003" pitchFamily="2" charset="0"/>
                        </a:rPr>
                        <a:t>91</a:t>
                      </a:r>
                    </a:p>
                  </a:txBody>
                  <a:tcPr anchor="ctr"/>
                </a:tc>
                <a:tc>
                  <a:txBody>
                    <a:bodyPr/>
                    <a:lstStyle/>
                    <a:p>
                      <a:pPr algn="ctr"/>
                      <a:r>
                        <a:rPr lang="en-US" sz="1200" b="0" i="0" dirty="0">
                          <a:latin typeface="Avenir Book" panose="02000503020000020003" pitchFamily="2" charset="0"/>
                        </a:rPr>
                        <a:t>91</a:t>
                      </a:r>
                    </a:p>
                  </a:txBody>
                  <a:tcPr anchor="ctr"/>
                </a:tc>
                <a:tc>
                  <a:txBody>
                    <a:bodyPr/>
                    <a:lstStyle/>
                    <a:p>
                      <a:pPr algn="ctr"/>
                      <a:r>
                        <a:rPr lang="en-US" sz="1200" b="1" i="0" dirty="0">
                          <a:latin typeface="Avenir Heavy" panose="02000503020000020003" pitchFamily="2" charset="0"/>
                        </a:rPr>
                        <a:t>2.24%</a:t>
                      </a:r>
                    </a:p>
                  </a:txBody>
                  <a:tcPr anchor="ctr"/>
                </a:tc>
                <a:extLst>
                  <a:ext uri="{0D108BD9-81ED-4DB2-BD59-A6C34878D82A}">
                    <a16:rowId xmlns:a16="http://schemas.microsoft.com/office/drawing/2014/main" val="465646820"/>
                  </a:ext>
                </a:extLst>
              </a:tr>
              <a:tr h="326903">
                <a:tc>
                  <a:txBody>
                    <a:bodyPr/>
                    <a:lstStyle/>
                    <a:p>
                      <a:r>
                        <a:rPr lang="en-US" sz="1200" b="0" i="0" dirty="0">
                          <a:latin typeface="Avenir Book" panose="02000503020000020003" pitchFamily="2" charset="0"/>
                        </a:rPr>
                        <a:t>Eastern Michigan</a:t>
                      </a:r>
                    </a:p>
                  </a:txBody>
                  <a:tcPr anchor="ctr"/>
                </a:tc>
                <a:tc>
                  <a:txBody>
                    <a:bodyPr/>
                    <a:lstStyle/>
                    <a:p>
                      <a:pPr algn="ctr"/>
                      <a:r>
                        <a:rPr lang="en-US" sz="1200" b="0" i="0" dirty="0">
                          <a:latin typeface="Avenir Book" panose="02000503020000020003" pitchFamily="2" charset="0"/>
                        </a:rPr>
                        <a:t>101</a:t>
                      </a:r>
                    </a:p>
                  </a:txBody>
                  <a:tcPr anchor="ctr"/>
                </a:tc>
                <a:tc>
                  <a:txBody>
                    <a:bodyPr/>
                    <a:lstStyle/>
                    <a:p>
                      <a:pPr algn="ctr"/>
                      <a:r>
                        <a:rPr lang="en-US" sz="1200" b="0" i="0" dirty="0">
                          <a:latin typeface="Avenir Book" panose="02000503020000020003" pitchFamily="2" charset="0"/>
                        </a:rPr>
                        <a:t>96</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1" i="0" dirty="0">
                          <a:solidFill>
                            <a:srgbClr val="C00000"/>
                          </a:solidFill>
                          <a:latin typeface="Avenir Heavy" panose="02000503020000020003" pitchFamily="2" charset="0"/>
                        </a:rPr>
                        <a:t>-3.96%</a:t>
                      </a:r>
                    </a:p>
                  </a:txBody>
                  <a:tcPr anchor="ctr"/>
                </a:tc>
                <a:extLst>
                  <a:ext uri="{0D108BD9-81ED-4DB2-BD59-A6C34878D82A}">
                    <a16:rowId xmlns:a16="http://schemas.microsoft.com/office/drawing/2014/main" val="3418691652"/>
                  </a:ext>
                </a:extLst>
              </a:tr>
              <a:tr h="326903">
                <a:tc>
                  <a:txBody>
                    <a:bodyPr/>
                    <a:lstStyle/>
                    <a:p>
                      <a:r>
                        <a:rPr lang="en-US" sz="1200" b="0" i="0" dirty="0">
                          <a:latin typeface="Avenir Book" panose="02000503020000020003" pitchFamily="2" charset="0"/>
                        </a:rPr>
                        <a:t>Johnstown</a:t>
                      </a:r>
                    </a:p>
                  </a:txBody>
                  <a:tcPr anchor="ctr"/>
                </a:tc>
                <a:tc>
                  <a:txBody>
                    <a:bodyPr/>
                    <a:lstStyle/>
                    <a:p>
                      <a:pPr algn="ctr"/>
                      <a:r>
                        <a:rPr lang="en-US" sz="1200" b="0" i="0" dirty="0">
                          <a:latin typeface="Avenir Book" panose="02000503020000020003" pitchFamily="2" charset="0"/>
                        </a:rPr>
                        <a:t>27</a:t>
                      </a:r>
                    </a:p>
                  </a:txBody>
                  <a:tcPr anchor="ctr"/>
                </a:tc>
                <a:tc>
                  <a:txBody>
                    <a:bodyPr/>
                    <a:lstStyle/>
                    <a:p>
                      <a:pPr algn="ctr"/>
                      <a:r>
                        <a:rPr lang="en-US" sz="1200" b="0" i="0" dirty="0">
                          <a:latin typeface="Avenir Book" panose="02000503020000020003" pitchFamily="2" charset="0"/>
                        </a:rPr>
                        <a:t>26</a:t>
                      </a:r>
                    </a:p>
                  </a:txBody>
                  <a:tcPr anchor="ctr"/>
                </a:tc>
                <a:tc>
                  <a:txBody>
                    <a:bodyPr/>
                    <a:lstStyle/>
                    <a:p>
                      <a:pPr algn="ctr"/>
                      <a:r>
                        <a:rPr lang="en-US" sz="1200" b="0" i="0" dirty="0">
                          <a:latin typeface="Avenir Book" panose="02000503020000020003" pitchFamily="2" charset="0"/>
                        </a:rPr>
                        <a:t>25</a:t>
                      </a:r>
                    </a:p>
                  </a:txBody>
                  <a:tcPr anchor="ctr"/>
                </a:tc>
                <a:tc>
                  <a:txBody>
                    <a:bodyPr/>
                    <a:lstStyle/>
                    <a:p>
                      <a:pPr algn="ctr"/>
                      <a:r>
                        <a:rPr lang="en-US" sz="1200" b="0" i="0" dirty="0">
                          <a:latin typeface="Avenir Book" panose="02000503020000020003" pitchFamily="2" charset="0"/>
                        </a:rPr>
                        <a:t>25</a:t>
                      </a:r>
                    </a:p>
                  </a:txBody>
                  <a:tcPr anchor="ctr"/>
                </a:tc>
                <a:tc>
                  <a:txBody>
                    <a:bodyPr/>
                    <a:lstStyle/>
                    <a:p>
                      <a:pPr algn="ctr"/>
                      <a:r>
                        <a:rPr lang="en-US" sz="1200" b="1" i="0" dirty="0">
                          <a:solidFill>
                            <a:srgbClr val="C00000"/>
                          </a:solidFill>
                          <a:latin typeface="Avenir Heavy" panose="02000503020000020003" pitchFamily="2" charset="0"/>
                        </a:rPr>
                        <a:t>-7.40%</a:t>
                      </a:r>
                    </a:p>
                  </a:txBody>
                  <a:tcPr anchor="ctr"/>
                </a:tc>
                <a:extLst>
                  <a:ext uri="{0D108BD9-81ED-4DB2-BD59-A6C34878D82A}">
                    <a16:rowId xmlns:a16="http://schemas.microsoft.com/office/drawing/2014/main" val="1788402516"/>
                  </a:ext>
                </a:extLst>
              </a:tr>
              <a:tr h="326903">
                <a:tc>
                  <a:txBody>
                    <a:bodyPr/>
                    <a:lstStyle/>
                    <a:p>
                      <a:r>
                        <a:rPr lang="en-US" sz="1200" b="0" i="0" dirty="0">
                          <a:latin typeface="Avenir Book" panose="02000503020000020003" pitchFamily="2" charset="0"/>
                        </a:rPr>
                        <a:t>Pittsburgh</a:t>
                      </a:r>
                    </a:p>
                  </a:txBody>
                  <a:tcPr anchor="ctr"/>
                </a:tc>
                <a:tc>
                  <a:txBody>
                    <a:bodyPr/>
                    <a:lstStyle/>
                    <a:p>
                      <a:pPr algn="ctr"/>
                      <a:r>
                        <a:rPr lang="en-US" sz="1200" b="0" i="0" dirty="0">
                          <a:latin typeface="Avenir Book" panose="02000503020000020003" pitchFamily="2" charset="0"/>
                        </a:rPr>
                        <a:t>96</a:t>
                      </a:r>
                    </a:p>
                  </a:txBody>
                  <a:tcPr anchor="ctr"/>
                </a:tc>
                <a:tc>
                  <a:txBody>
                    <a:bodyPr/>
                    <a:lstStyle/>
                    <a:p>
                      <a:pPr algn="ctr"/>
                      <a:r>
                        <a:rPr lang="en-US" sz="1200" b="0" i="0" dirty="0">
                          <a:latin typeface="Avenir Book" panose="02000503020000020003" pitchFamily="2" charset="0"/>
                        </a:rPr>
                        <a:t>96</a:t>
                      </a:r>
                    </a:p>
                  </a:txBody>
                  <a:tcPr anchor="ctr"/>
                </a:tc>
                <a:tc>
                  <a:txBody>
                    <a:bodyPr/>
                    <a:lstStyle/>
                    <a:p>
                      <a:pPr algn="ctr"/>
                      <a:r>
                        <a:rPr lang="en-US" sz="1200" b="0" i="0" dirty="0">
                          <a:latin typeface="Avenir Book" panose="02000503020000020003" pitchFamily="2" charset="0"/>
                        </a:rPr>
                        <a:t>96</a:t>
                      </a:r>
                    </a:p>
                  </a:txBody>
                  <a:tcPr anchor="ctr"/>
                </a:tc>
                <a:tc>
                  <a:txBody>
                    <a:bodyPr/>
                    <a:lstStyle/>
                    <a:p>
                      <a:pPr algn="ctr"/>
                      <a:r>
                        <a:rPr lang="en-US" sz="1200" b="0" i="0" dirty="0">
                          <a:latin typeface="Avenir Book" panose="02000503020000020003" pitchFamily="2" charset="0"/>
                        </a:rPr>
                        <a:t>96</a:t>
                      </a:r>
                    </a:p>
                  </a:txBody>
                  <a:tcPr anchor="ctr"/>
                </a:tc>
                <a:tc>
                  <a:txBody>
                    <a:bodyPr/>
                    <a:lstStyle/>
                    <a:p>
                      <a:pPr algn="ctr"/>
                      <a:r>
                        <a:rPr lang="en-US" sz="1200" b="1" i="0" dirty="0">
                          <a:latin typeface="Avenir Heavy" panose="02000503020000020003" pitchFamily="2" charset="0"/>
                        </a:rPr>
                        <a:t>0%</a:t>
                      </a:r>
                    </a:p>
                  </a:txBody>
                  <a:tcPr anchor="ctr"/>
                </a:tc>
                <a:extLst>
                  <a:ext uri="{0D108BD9-81ED-4DB2-BD59-A6C34878D82A}">
                    <a16:rowId xmlns:a16="http://schemas.microsoft.com/office/drawing/2014/main" val="453583073"/>
                  </a:ext>
                </a:extLst>
              </a:tr>
              <a:tr h="326903">
                <a:tc>
                  <a:txBody>
                    <a:bodyPr/>
                    <a:lstStyle/>
                    <a:p>
                      <a:r>
                        <a:rPr lang="en-US" sz="1200" b="0" i="0" dirty="0">
                          <a:latin typeface="Avenir Book" panose="02000503020000020003" pitchFamily="2" charset="0"/>
                        </a:rPr>
                        <a:t>Rochester</a:t>
                      </a:r>
                    </a:p>
                  </a:txBody>
                  <a:tcPr anchor="ctr"/>
                </a:tc>
                <a:tc>
                  <a:txBody>
                    <a:bodyPr/>
                    <a:lstStyle/>
                    <a:p>
                      <a:pPr algn="ctr"/>
                      <a:r>
                        <a:rPr lang="en-US" sz="1200" b="0" i="0" dirty="0">
                          <a:latin typeface="Avenir Book" panose="02000503020000020003" pitchFamily="2" charset="0"/>
                        </a:rPr>
                        <a:t>44</a:t>
                      </a:r>
                    </a:p>
                  </a:txBody>
                  <a:tcPr anchor="ctr"/>
                </a:tc>
                <a:tc>
                  <a:txBody>
                    <a:bodyPr/>
                    <a:lstStyle/>
                    <a:p>
                      <a:pPr algn="ctr"/>
                      <a:r>
                        <a:rPr lang="en-US" sz="1200" b="0" i="0" dirty="0">
                          <a:latin typeface="Avenir Book" panose="02000503020000020003" pitchFamily="2" charset="0"/>
                        </a:rPr>
                        <a:t>44</a:t>
                      </a:r>
                    </a:p>
                  </a:txBody>
                  <a:tcPr anchor="ctr"/>
                </a:tc>
                <a:tc>
                  <a:txBody>
                    <a:bodyPr/>
                    <a:lstStyle/>
                    <a:p>
                      <a:pPr algn="ctr"/>
                      <a:r>
                        <a:rPr lang="en-US" sz="1200" b="0" i="0" dirty="0">
                          <a:latin typeface="Avenir Book" panose="02000503020000020003" pitchFamily="2" charset="0"/>
                        </a:rPr>
                        <a:t>45</a:t>
                      </a:r>
                    </a:p>
                  </a:txBody>
                  <a:tcPr anchor="ctr"/>
                </a:tc>
                <a:tc>
                  <a:txBody>
                    <a:bodyPr/>
                    <a:lstStyle/>
                    <a:p>
                      <a:pPr algn="ctr"/>
                      <a:r>
                        <a:rPr lang="en-US" sz="1200" b="0" i="0" dirty="0">
                          <a:latin typeface="Avenir Book" panose="02000503020000020003" pitchFamily="2" charset="0"/>
                        </a:rPr>
                        <a:t>45</a:t>
                      </a:r>
                    </a:p>
                  </a:txBody>
                  <a:tcPr anchor="ctr"/>
                </a:tc>
                <a:tc>
                  <a:txBody>
                    <a:bodyPr/>
                    <a:lstStyle/>
                    <a:p>
                      <a:pPr algn="ctr"/>
                      <a:r>
                        <a:rPr lang="en-US" sz="1200" b="1" i="0" dirty="0">
                          <a:latin typeface="Avenir Heavy" panose="02000503020000020003" pitchFamily="2" charset="0"/>
                        </a:rPr>
                        <a:t>2.27%</a:t>
                      </a:r>
                    </a:p>
                  </a:txBody>
                  <a:tcPr anchor="ctr"/>
                </a:tc>
                <a:extLst>
                  <a:ext uri="{0D108BD9-81ED-4DB2-BD59-A6C34878D82A}">
                    <a16:rowId xmlns:a16="http://schemas.microsoft.com/office/drawing/2014/main" val="1020621697"/>
                  </a:ext>
                </a:extLst>
              </a:tr>
              <a:tr h="326903">
                <a:tc>
                  <a:txBody>
                    <a:bodyPr/>
                    <a:lstStyle/>
                    <a:p>
                      <a:r>
                        <a:rPr lang="en-US" sz="1200" b="0" i="0" dirty="0">
                          <a:latin typeface="Avenir Book" panose="02000503020000020003" pitchFamily="2" charset="0"/>
                        </a:rPr>
                        <a:t>Southwestern Ohio</a:t>
                      </a:r>
                    </a:p>
                  </a:txBody>
                  <a:tcPr anchor="ctr"/>
                </a:tc>
                <a:tc>
                  <a:txBody>
                    <a:bodyPr/>
                    <a:lstStyle/>
                    <a:p>
                      <a:pPr algn="ctr"/>
                      <a:r>
                        <a:rPr lang="en-US" sz="1200" b="0" i="0" dirty="0">
                          <a:latin typeface="Avenir Book" panose="02000503020000020003" pitchFamily="2" charset="0"/>
                        </a:rPr>
                        <a:t>103</a:t>
                      </a:r>
                    </a:p>
                  </a:txBody>
                  <a:tcPr anchor="ctr"/>
                </a:tc>
                <a:tc>
                  <a:txBody>
                    <a:bodyPr/>
                    <a:lstStyle/>
                    <a:p>
                      <a:pPr algn="ctr"/>
                      <a:r>
                        <a:rPr lang="en-US" sz="1200" b="0" i="0" dirty="0">
                          <a:latin typeface="Avenir Book" panose="02000503020000020003" pitchFamily="2" charset="0"/>
                        </a:rPr>
                        <a:t>106</a:t>
                      </a:r>
                    </a:p>
                  </a:txBody>
                  <a:tcPr anchor="ctr"/>
                </a:tc>
                <a:tc>
                  <a:txBody>
                    <a:bodyPr/>
                    <a:lstStyle/>
                    <a:p>
                      <a:pPr algn="ctr"/>
                      <a:r>
                        <a:rPr lang="en-US" sz="1200" b="0" i="0" dirty="0">
                          <a:latin typeface="Avenir Book" panose="02000503020000020003" pitchFamily="2" charset="0"/>
                        </a:rPr>
                        <a:t>107</a:t>
                      </a:r>
                    </a:p>
                  </a:txBody>
                  <a:tcPr anchor="ctr"/>
                </a:tc>
                <a:tc>
                  <a:txBody>
                    <a:bodyPr/>
                    <a:lstStyle/>
                    <a:p>
                      <a:pPr algn="ctr"/>
                      <a:r>
                        <a:rPr lang="en-US" sz="1200" b="0" i="0" dirty="0">
                          <a:latin typeface="Avenir Book" panose="02000503020000020003" pitchFamily="2" charset="0"/>
                        </a:rPr>
                        <a:t>107</a:t>
                      </a:r>
                    </a:p>
                  </a:txBody>
                  <a:tcPr anchor="ctr"/>
                </a:tc>
                <a:tc>
                  <a:txBody>
                    <a:bodyPr/>
                    <a:lstStyle/>
                    <a:p>
                      <a:pPr algn="ctr"/>
                      <a:r>
                        <a:rPr lang="en-US" sz="1200" b="1" i="0" dirty="0">
                          <a:latin typeface="Avenir Heavy" panose="02000503020000020003" pitchFamily="2" charset="0"/>
                        </a:rPr>
                        <a:t>3.88%</a:t>
                      </a:r>
                    </a:p>
                  </a:txBody>
                  <a:tcPr anchor="ctr"/>
                </a:tc>
                <a:extLst>
                  <a:ext uri="{0D108BD9-81ED-4DB2-BD59-A6C34878D82A}">
                    <a16:rowId xmlns:a16="http://schemas.microsoft.com/office/drawing/2014/main" val="514436997"/>
                  </a:ext>
                </a:extLst>
              </a:tr>
              <a:tr h="326903">
                <a:tc>
                  <a:txBody>
                    <a:bodyPr/>
                    <a:lstStyle/>
                    <a:p>
                      <a:r>
                        <a:rPr lang="en-US" sz="1200" b="0" i="0" dirty="0">
                          <a:latin typeface="Avenir Book" panose="02000503020000020003" pitchFamily="2" charset="0"/>
                        </a:rPr>
                        <a:t>Toronto</a:t>
                      </a:r>
                    </a:p>
                  </a:txBody>
                  <a:tcPr anchor="ctr"/>
                </a:tc>
                <a:tc>
                  <a:txBody>
                    <a:bodyPr/>
                    <a:lstStyle/>
                    <a:p>
                      <a:pPr algn="ctr"/>
                      <a:r>
                        <a:rPr lang="en-US" sz="1200" b="0" i="0" dirty="0">
                          <a:latin typeface="Avenir Book" panose="02000503020000020003" pitchFamily="2" charset="0"/>
                        </a:rPr>
                        <a:t>80</a:t>
                      </a:r>
                    </a:p>
                  </a:txBody>
                  <a:tcPr anchor="ctr"/>
                </a:tc>
                <a:tc>
                  <a:txBody>
                    <a:bodyPr/>
                    <a:lstStyle/>
                    <a:p>
                      <a:pPr algn="ctr"/>
                      <a:r>
                        <a:rPr lang="en-US" sz="1200" b="0" i="0" dirty="0">
                          <a:latin typeface="Avenir Book" panose="02000503020000020003" pitchFamily="2" charset="0"/>
                        </a:rPr>
                        <a:t>82</a:t>
                      </a:r>
                    </a:p>
                  </a:txBody>
                  <a:tcPr anchor="ctr"/>
                </a:tc>
                <a:tc>
                  <a:txBody>
                    <a:bodyPr/>
                    <a:lstStyle/>
                    <a:p>
                      <a:pPr algn="ctr"/>
                      <a:r>
                        <a:rPr lang="en-US" sz="1200" b="0" i="0" dirty="0">
                          <a:latin typeface="Avenir Book" panose="02000503020000020003" pitchFamily="2" charset="0"/>
                        </a:rPr>
                        <a:t>84</a:t>
                      </a:r>
                    </a:p>
                  </a:txBody>
                  <a:tcPr anchor="ctr"/>
                </a:tc>
                <a:tc>
                  <a:txBody>
                    <a:bodyPr/>
                    <a:lstStyle/>
                    <a:p>
                      <a:pPr algn="ctr"/>
                      <a:r>
                        <a:rPr lang="en-US" sz="1200" b="0" i="0" dirty="0">
                          <a:latin typeface="Avenir Book" panose="02000503020000020003" pitchFamily="2" charset="0"/>
                        </a:rPr>
                        <a:t>84</a:t>
                      </a:r>
                    </a:p>
                  </a:txBody>
                  <a:tcPr anchor="ctr"/>
                </a:tc>
                <a:tc>
                  <a:txBody>
                    <a:bodyPr/>
                    <a:lstStyle/>
                    <a:p>
                      <a:pPr algn="ctr"/>
                      <a:r>
                        <a:rPr lang="en-US" sz="1200" b="1" i="0" dirty="0">
                          <a:latin typeface="Avenir Heavy" panose="02000503020000020003" pitchFamily="2" charset="0"/>
                        </a:rPr>
                        <a:t>5%</a:t>
                      </a:r>
                    </a:p>
                  </a:txBody>
                  <a:tcPr anchor="ctr"/>
                </a:tc>
                <a:extLst>
                  <a:ext uri="{0D108BD9-81ED-4DB2-BD59-A6C34878D82A}">
                    <a16:rowId xmlns:a16="http://schemas.microsoft.com/office/drawing/2014/main" val="2652226694"/>
                  </a:ext>
                </a:extLst>
              </a:tr>
              <a:tr h="326903">
                <a:tc>
                  <a:txBody>
                    <a:bodyPr/>
                    <a:lstStyle/>
                    <a:p>
                      <a:r>
                        <a:rPr lang="en-US" sz="1200" b="0" i="0" dirty="0">
                          <a:latin typeface="Avenir Book" panose="02000503020000020003" pitchFamily="2" charset="0"/>
                        </a:rPr>
                        <a:t>Western Michigan</a:t>
                      </a:r>
                    </a:p>
                  </a:txBody>
                  <a:tcPr anchor="ctr"/>
                </a:tc>
                <a:tc>
                  <a:txBody>
                    <a:bodyPr/>
                    <a:lstStyle/>
                    <a:p>
                      <a:pPr algn="ctr"/>
                      <a:r>
                        <a:rPr lang="en-US" sz="1200" b="0" i="0" dirty="0">
                          <a:latin typeface="Avenir Book" panose="02000503020000020003" pitchFamily="2" charset="0"/>
                        </a:rPr>
                        <a:t>73</a:t>
                      </a:r>
                    </a:p>
                  </a:txBody>
                  <a:tcPr anchor="ctr"/>
                </a:tc>
                <a:tc>
                  <a:txBody>
                    <a:bodyPr/>
                    <a:lstStyle/>
                    <a:p>
                      <a:pPr algn="ctr"/>
                      <a:r>
                        <a:rPr lang="en-US" sz="1200" b="0" i="0" dirty="0">
                          <a:latin typeface="Avenir Book" panose="02000503020000020003" pitchFamily="2" charset="0"/>
                        </a:rPr>
                        <a:t>76</a:t>
                      </a:r>
                    </a:p>
                  </a:txBody>
                  <a:tcPr anchor="ctr"/>
                </a:tc>
                <a:tc>
                  <a:txBody>
                    <a:bodyPr/>
                    <a:lstStyle/>
                    <a:p>
                      <a:pPr algn="ctr"/>
                      <a:r>
                        <a:rPr lang="en-US" sz="1200" b="0" i="0" dirty="0">
                          <a:latin typeface="Avenir Book" panose="02000503020000020003" pitchFamily="2" charset="0"/>
                        </a:rPr>
                        <a:t>76</a:t>
                      </a:r>
                    </a:p>
                  </a:txBody>
                  <a:tcPr anchor="ctr"/>
                </a:tc>
                <a:tc>
                  <a:txBody>
                    <a:bodyPr/>
                    <a:lstStyle/>
                    <a:p>
                      <a:pPr algn="ctr"/>
                      <a:r>
                        <a:rPr lang="en-US" sz="1200" b="0" i="0" dirty="0">
                          <a:latin typeface="Avenir Book" panose="02000503020000020003" pitchFamily="2" charset="0"/>
                        </a:rPr>
                        <a:t>76</a:t>
                      </a:r>
                    </a:p>
                  </a:txBody>
                  <a:tcPr anchor="ctr"/>
                </a:tc>
                <a:tc>
                  <a:txBody>
                    <a:bodyPr/>
                    <a:lstStyle/>
                    <a:p>
                      <a:pPr algn="ctr"/>
                      <a:r>
                        <a:rPr lang="en-US" sz="1200" b="1" i="0" dirty="0">
                          <a:latin typeface="Avenir Heavy" panose="02000503020000020003" pitchFamily="2" charset="0"/>
                        </a:rPr>
                        <a:t>4.10%</a:t>
                      </a:r>
                    </a:p>
                  </a:txBody>
                  <a:tcPr anchor="ctr"/>
                </a:tc>
                <a:extLst>
                  <a:ext uri="{0D108BD9-81ED-4DB2-BD59-A6C34878D82A}">
                    <a16:rowId xmlns:a16="http://schemas.microsoft.com/office/drawing/2014/main" val="3365973156"/>
                  </a:ext>
                </a:extLst>
              </a:tr>
              <a:tr h="326903">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886</a:t>
                      </a:r>
                    </a:p>
                  </a:txBody>
                  <a:tcPr anchor="ctr"/>
                </a:tc>
                <a:tc>
                  <a:txBody>
                    <a:bodyPr/>
                    <a:lstStyle/>
                    <a:p>
                      <a:pPr algn="ctr"/>
                      <a:r>
                        <a:rPr lang="en-US" sz="1200" b="1" i="0" dirty="0">
                          <a:latin typeface="Avenir Heavy" panose="02000503020000020003" pitchFamily="2" charset="0"/>
                        </a:rPr>
                        <a:t>896</a:t>
                      </a:r>
                    </a:p>
                  </a:txBody>
                  <a:tcPr anchor="ctr"/>
                </a:tc>
                <a:tc>
                  <a:txBody>
                    <a:bodyPr/>
                    <a:lstStyle/>
                    <a:p>
                      <a:pPr algn="ctr"/>
                      <a:r>
                        <a:rPr lang="en-US" sz="1200" b="1" i="0" dirty="0">
                          <a:latin typeface="Avenir Heavy" panose="02000503020000020003" pitchFamily="2" charset="0"/>
                        </a:rPr>
                        <a:t>901</a:t>
                      </a:r>
                    </a:p>
                  </a:txBody>
                  <a:tcPr anchor="ctr"/>
                </a:tc>
                <a:tc>
                  <a:txBody>
                    <a:bodyPr/>
                    <a:lstStyle/>
                    <a:p>
                      <a:pPr algn="ctr"/>
                      <a:r>
                        <a:rPr lang="en-US" sz="1200" b="1" i="0" dirty="0">
                          <a:latin typeface="Avenir Heavy" panose="02000503020000020003" pitchFamily="2" charset="0"/>
                        </a:rPr>
                        <a:t>901</a:t>
                      </a:r>
                    </a:p>
                  </a:txBody>
                  <a:tcPr anchor="ctr"/>
                </a:tc>
                <a:tc>
                  <a:txBody>
                    <a:bodyPr/>
                    <a:lstStyle/>
                    <a:p>
                      <a:pPr algn="ctr"/>
                      <a:r>
                        <a:rPr lang="en-US" sz="1200" b="1" i="0" dirty="0">
                          <a:latin typeface="Avenir Heavy" panose="02000503020000020003" pitchFamily="2" charset="0"/>
                        </a:rPr>
                        <a:t>1.69%</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359994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4" y="1321859"/>
            <a:ext cx="2362199" cy="879475"/>
          </a:xfrm>
        </p:spPr>
        <p:txBody>
          <a:bodyPr>
            <a:normAutofit/>
          </a:bodyPr>
          <a:lstStyle/>
          <a:p>
            <a:pPr algn="l"/>
            <a:r>
              <a:rPr lang="en-US" sz="4000" dirty="0">
                <a:solidFill>
                  <a:srgbClr val="077C13"/>
                </a:solidFill>
              </a:rPr>
              <a:t>Region 3</a:t>
            </a:r>
          </a:p>
        </p:txBody>
      </p:sp>
      <p:graphicFrame>
        <p:nvGraphicFramePr>
          <p:cNvPr id="5" name="Table 5">
            <a:extLst>
              <a:ext uri="{FF2B5EF4-FFF2-40B4-BE49-F238E27FC236}">
                <a16:creationId xmlns:a16="http://schemas.microsoft.com/office/drawing/2014/main" id="{FDC7FB37-FA9F-8D7A-81F5-09F7B7B4E639}"/>
              </a:ext>
            </a:extLst>
          </p:cNvPr>
          <p:cNvGraphicFramePr>
            <a:graphicFrameLocks noGrp="1"/>
          </p:cNvGraphicFramePr>
          <p:nvPr/>
        </p:nvGraphicFramePr>
        <p:xfrm>
          <a:off x="3317180" y="567796"/>
          <a:ext cx="8451487" cy="5230448"/>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26903">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2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venir Book" panose="02000503020000020003" pitchFamily="2" charset="0"/>
                          <a:ea typeface="Calibri" panose="020F0502020204030204" pitchFamily="34" charset="0"/>
                          <a:cs typeface="Times New Roman" panose="02020603050405020304" pitchFamily="18" charset="0"/>
                        </a:rPr>
                        <a:t>Alabama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effectLst/>
                          <a:latin typeface="Avenir Book" panose="02000503020000020003" pitchFamily="2" charset="0"/>
                          <a:ea typeface="Calibri" panose="020F0502020204030204" pitchFamily="34" charset="0"/>
                          <a:cs typeface="Times New Roman" panose="02020603050405020304" pitchFamily="18" charset="0"/>
                        </a:rPr>
                        <a:t>67</a:t>
                      </a:r>
                    </a:p>
                  </a:txBody>
                  <a:tcPr anchor="ctr"/>
                </a:tc>
                <a:tc>
                  <a:txBody>
                    <a:bodyPr/>
                    <a:lstStyle/>
                    <a:p>
                      <a:pPr algn="ctr"/>
                      <a:r>
                        <a:rPr lang="en-US" sz="1200" b="0" i="0" dirty="0">
                          <a:latin typeface="Avenir Book" panose="02000503020000020003" pitchFamily="2" charset="0"/>
                        </a:rPr>
                        <a:t>81</a:t>
                      </a:r>
                    </a:p>
                  </a:txBody>
                  <a:tcPr anchor="ctr"/>
                </a:tc>
                <a:tc>
                  <a:txBody>
                    <a:bodyPr/>
                    <a:lstStyle/>
                    <a:p>
                      <a:pPr algn="ctr"/>
                      <a:r>
                        <a:rPr lang="en-US" sz="1200" b="0" i="0" dirty="0">
                          <a:latin typeface="Avenir Book" panose="02000503020000020003" pitchFamily="2" charset="0"/>
                        </a:rPr>
                        <a:t>72</a:t>
                      </a:r>
                    </a:p>
                  </a:txBody>
                  <a:tcPr anchor="ctr"/>
                </a:tc>
                <a:tc>
                  <a:txBody>
                    <a:bodyPr/>
                    <a:lstStyle/>
                    <a:p>
                      <a:pPr algn="ctr"/>
                      <a:r>
                        <a:rPr lang="en-US" sz="1200" b="0" i="0" dirty="0">
                          <a:latin typeface="Avenir Book" panose="02000503020000020003" pitchFamily="2" charset="0"/>
                        </a:rPr>
                        <a:t>72</a:t>
                      </a:r>
                    </a:p>
                  </a:txBody>
                  <a:tcPr anchor="ctr"/>
                </a:tc>
                <a:tc>
                  <a:txBody>
                    <a:bodyPr/>
                    <a:lstStyle/>
                    <a:p>
                      <a:pPr algn="ctr"/>
                      <a:r>
                        <a:rPr lang="en-US" sz="1200" b="1" i="0" dirty="0">
                          <a:latin typeface="Avenir Heavy" panose="02000503020000020003" pitchFamily="2" charset="0"/>
                        </a:rPr>
                        <a:t>7.46%</a:t>
                      </a:r>
                    </a:p>
                  </a:txBody>
                  <a:tcPr anchor="ctr"/>
                </a:tc>
                <a:extLst>
                  <a:ext uri="{0D108BD9-81ED-4DB2-BD59-A6C34878D82A}">
                    <a16:rowId xmlns:a16="http://schemas.microsoft.com/office/drawing/2014/main" val="2959467001"/>
                  </a:ext>
                </a:extLst>
              </a:tr>
              <a:tr h="326903">
                <a:tc>
                  <a:txBody>
                    <a:bodyPr/>
                    <a:lstStyle/>
                    <a:p>
                      <a:r>
                        <a:rPr lang="en-US" sz="1200" b="0" i="0" dirty="0">
                          <a:latin typeface="Avenir Book" panose="02000503020000020003" pitchFamily="2" charset="0"/>
                        </a:rPr>
                        <a:t>Atlanta</a:t>
                      </a:r>
                    </a:p>
                  </a:txBody>
                  <a:tcPr anchor="ctr"/>
                </a:tc>
                <a:tc>
                  <a:txBody>
                    <a:bodyPr/>
                    <a:lstStyle/>
                    <a:p>
                      <a:pPr algn="ctr"/>
                      <a:r>
                        <a:rPr lang="en-US" sz="1200" b="0" i="0" dirty="0">
                          <a:latin typeface="Avenir Book" panose="02000503020000020003" pitchFamily="2" charset="0"/>
                        </a:rPr>
                        <a:t>168</a:t>
                      </a:r>
                    </a:p>
                  </a:txBody>
                  <a:tcPr anchor="ctr"/>
                </a:tc>
                <a:tc>
                  <a:txBody>
                    <a:bodyPr/>
                    <a:lstStyle/>
                    <a:p>
                      <a:pPr algn="ctr"/>
                      <a:r>
                        <a:rPr lang="en-US" sz="1200" b="0" i="0" dirty="0">
                          <a:latin typeface="Avenir Book" panose="02000503020000020003" pitchFamily="2" charset="0"/>
                        </a:rPr>
                        <a:t>173</a:t>
                      </a:r>
                    </a:p>
                  </a:txBody>
                  <a:tcPr anchor="ctr"/>
                </a:tc>
                <a:tc>
                  <a:txBody>
                    <a:bodyPr/>
                    <a:lstStyle/>
                    <a:p>
                      <a:pPr algn="ctr"/>
                      <a:r>
                        <a:rPr lang="en-US" sz="1200" b="0" i="0" dirty="0">
                          <a:latin typeface="Avenir Book" panose="02000503020000020003" pitchFamily="2" charset="0"/>
                        </a:rPr>
                        <a:t>172</a:t>
                      </a:r>
                    </a:p>
                  </a:txBody>
                  <a:tcPr anchor="ctr"/>
                </a:tc>
                <a:tc>
                  <a:txBody>
                    <a:bodyPr/>
                    <a:lstStyle/>
                    <a:p>
                      <a:pPr algn="ctr"/>
                      <a:r>
                        <a:rPr lang="en-US" sz="1200" b="0" i="0" dirty="0">
                          <a:latin typeface="Avenir Book" panose="02000503020000020003" pitchFamily="2" charset="0"/>
                        </a:rPr>
                        <a:t>172</a:t>
                      </a:r>
                    </a:p>
                  </a:txBody>
                  <a:tcPr anchor="ctr"/>
                </a:tc>
                <a:tc>
                  <a:txBody>
                    <a:bodyPr/>
                    <a:lstStyle/>
                    <a:p>
                      <a:pPr algn="ctr"/>
                      <a:r>
                        <a:rPr lang="en-US" sz="1200" b="1" i="0" dirty="0">
                          <a:latin typeface="Avenir Heavy" panose="02000503020000020003" pitchFamily="2" charset="0"/>
                        </a:rPr>
                        <a:t>2.38%</a:t>
                      </a:r>
                    </a:p>
                  </a:txBody>
                  <a:tcPr anchor="ctr"/>
                </a:tc>
                <a:extLst>
                  <a:ext uri="{0D108BD9-81ED-4DB2-BD59-A6C34878D82A}">
                    <a16:rowId xmlns:a16="http://schemas.microsoft.com/office/drawing/2014/main" val="202238847"/>
                  </a:ext>
                </a:extLst>
              </a:tr>
              <a:tr h="326903">
                <a:tc>
                  <a:txBody>
                    <a:bodyPr/>
                    <a:lstStyle/>
                    <a:p>
                      <a:r>
                        <a:rPr lang="en-US" sz="1200" b="0" i="0" dirty="0">
                          <a:latin typeface="Avenir Book" panose="02000503020000020003" pitchFamily="2" charset="0"/>
                        </a:rPr>
                        <a:t>Central Florida</a:t>
                      </a:r>
                    </a:p>
                  </a:txBody>
                  <a:tcPr anchor="ctr"/>
                </a:tc>
                <a:tc>
                  <a:txBody>
                    <a:bodyPr/>
                    <a:lstStyle/>
                    <a:p>
                      <a:pPr algn="ctr"/>
                      <a:r>
                        <a:rPr lang="en-US" sz="1200" b="0" i="0" dirty="0">
                          <a:latin typeface="Avenir Book" panose="02000503020000020003" pitchFamily="2" charset="0"/>
                        </a:rPr>
                        <a:t>86</a:t>
                      </a:r>
                    </a:p>
                  </a:txBody>
                  <a:tcPr anchor="ctr"/>
                </a:tc>
                <a:tc>
                  <a:txBody>
                    <a:bodyPr/>
                    <a:lstStyle/>
                    <a:p>
                      <a:pPr algn="ctr"/>
                      <a:r>
                        <a:rPr lang="en-US" sz="1200" b="0" i="0" dirty="0">
                          <a:latin typeface="Avenir Book" panose="02000503020000020003" pitchFamily="2" charset="0"/>
                        </a:rPr>
                        <a:t>90</a:t>
                      </a:r>
                    </a:p>
                  </a:txBody>
                  <a:tcPr anchor="ctr"/>
                </a:tc>
                <a:tc>
                  <a:txBody>
                    <a:bodyPr/>
                    <a:lstStyle/>
                    <a:p>
                      <a:pPr algn="ctr"/>
                      <a:r>
                        <a:rPr lang="en-US" sz="1200" b="0" i="0" dirty="0">
                          <a:latin typeface="Avenir Book" panose="02000503020000020003" pitchFamily="2" charset="0"/>
                        </a:rPr>
                        <a:t>92</a:t>
                      </a:r>
                    </a:p>
                  </a:txBody>
                  <a:tcPr anchor="ctr"/>
                </a:tc>
                <a:tc>
                  <a:txBody>
                    <a:bodyPr/>
                    <a:lstStyle/>
                    <a:p>
                      <a:pPr algn="ctr"/>
                      <a:r>
                        <a:rPr lang="en-US" sz="1200" b="0" i="0" dirty="0">
                          <a:latin typeface="Avenir Book" panose="02000503020000020003" pitchFamily="2" charset="0"/>
                        </a:rPr>
                        <a:t>92</a:t>
                      </a:r>
                    </a:p>
                  </a:txBody>
                  <a:tcPr anchor="ctr"/>
                </a:tc>
                <a:tc>
                  <a:txBody>
                    <a:bodyPr/>
                    <a:lstStyle/>
                    <a:p>
                      <a:pPr algn="ctr"/>
                      <a:r>
                        <a:rPr lang="en-US" sz="1200" b="1" i="0" dirty="0">
                          <a:latin typeface="Avenir Heavy" panose="02000503020000020003" pitchFamily="2" charset="0"/>
                        </a:rPr>
                        <a:t>6.97%</a:t>
                      </a:r>
                    </a:p>
                  </a:txBody>
                  <a:tcPr anchor="ctr"/>
                </a:tc>
                <a:extLst>
                  <a:ext uri="{0D108BD9-81ED-4DB2-BD59-A6C34878D82A}">
                    <a16:rowId xmlns:a16="http://schemas.microsoft.com/office/drawing/2014/main" val="655219428"/>
                  </a:ext>
                </a:extLst>
              </a:tr>
              <a:tr h="326903">
                <a:tc>
                  <a:txBody>
                    <a:bodyPr/>
                    <a:lstStyle/>
                    <a:p>
                      <a:r>
                        <a:rPr lang="en-US" sz="1200" b="0" i="0" dirty="0">
                          <a:latin typeface="Avenir Book" panose="02000503020000020003" pitchFamily="2" charset="0"/>
                        </a:rPr>
                        <a:t>Charlotte</a:t>
                      </a:r>
                    </a:p>
                  </a:txBody>
                  <a:tcPr anchor="ctr"/>
                </a:tc>
                <a:tc>
                  <a:txBody>
                    <a:bodyPr/>
                    <a:lstStyle/>
                    <a:p>
                      <a:pPr algn="ctr"/>
                      <a:r>
                        <a:rPr lang="en-US" sz="1200" b="0" i="0" dirty="0">
                          <a:latin typeface="Avenir Book" panose="02000503020000020003" pitchFamily="2" charset="0"/>
                        </a:rPr>
                        <a:t>89</a:t>
                      </a:r>
                    </a:p>
                  </a:txBody>
                  <a:tcPr anchor="ctr"/>
                </a:tc>
                <a:tc>
                  <a:txBody>
                    <a:bodyPr/>
                    <a:lstStyle/>
                    <a:p>
                      <a:pPr algn="ctr"/>
                      <a:r>
                        <a:rPr lang="en-US" sz="1200" b="0" i="0" dirty="0">
                          <a:latin typeface="Avenir Book" panose="02000503020000020003" pitchFamily="2" charset="0"/>
                        </a:rPr>
                        <a:t>89</a:t>
                      </a:r>
                    </a:p>
                  </a:txBody>
                  <a:tcPr anchor="ctr"/>
                </a:tc>
                <a:tc>
                  <a:txBody>
                    <a:bodyPr/>
                    <a:lstStyle/>
                    <a:p>
                      <a:pPr algn="ctr"/>
                      <a:r>
                        <a:rPr lang="en-US" sz="1200" b="0" i="0" dirty="0">
                          <a:latin typeface="Avenir Book" panose="02000503020000020003" pitchFamily="2" charset="0"/>
                        </a:rPr>
                        <a:t>81</a:t>
                      </a:r>
                    </a:p>
                  </a:txBody>
                  <a:tcPr anchor="ctr"/>
                </a:tc>
                <a:tc>
                  <a:txBody>
                    <a:bodyPr/>
                    <a:lstStyle/>
                    <a:p>
                      <a:pPr algn="ctr"/>
                      <a:r>
                        <a:rPr lang="en-US" sz="1200" b="0" i="0" dirty="0">
                          <a:latin typeface="Avenir Book" panose="02000503020000020003" pitchFamily="2" charset="0"/>
                        </a:rPr>
                        <a:t>81</a:t>
                      </a:r>
                    </a:p>
                  </a:txBody>
                  <a:tcPr anchor="ctr"/>
                </a:tc>
                <a:tc>
                  <a:txBody>
                    <a:bodyPr/>
                    <a:lstStyle/>
                    <a:p>
                      <a:pPr algn="ctr"/>
                      <a:r>
                        <a:rPr lang="en-US" sz="1200" b="1" i="0" dirty="0">
                          <a:latin typeface="Avenir Heavy" panose="02000503020000020003" pitchFamily="2" charset="0"/>
                        </a:rPr>
                        <a:t>2.24%</a:t>
                      </a:r>
                    </a:p>
                  </a:txBody>
                  <a:tcPr anchor="ctr"/>
                </a:tc>
                <a:extLst>
                  <a:ext uri="{0D108BD9-81ED-4DB2-BD59-A6C34878D82A}">
                    <a16:rowId xmlns:a16="http://schemas.microsoft.com/office/drawing/2014/main" val="465646820"/>
                  </a:ext>
                </a:extLst>
              </a:tr>
              <a:tr h="326903">
                <a:tc>
                  <a:txBody>
                    <a:bodyPr/>
                    <a:lstStyle/>
                    <a:p>
                      <a:r>
                        <a:rPr lang="en-US" sz="1200" b="0" i="0" dirty="0">
                          <a:latin typeface="Avenir Book" panose="02000503020000020003" pitchFamily="2" charset="0"/>
                        </a:rPr>
                        <a:t>Columbia</a:t>
                      </a:r>
                    </a:p>
                  </a:txBody>
                  <a:tcPr anchor="ctr"/>
                </a:tc>
                <a:tc>
                  <a:txBody>
                    <a:bodyPr/>
                    <a:lstStyle/>
                    <a:p>
                      <a:pPr algn="ctr"/>
                      <a:r>
                        <a:rPr lang="en-US" sz="1200" b="0" i="0" dirty="0">
                          <a:latin typeface="Avenir Book" panose="02000503020000020003" pitchFamily="2" charset="0"/>
                        </a:rPr>
                        <a:t>25</a:t>
                      </a:r>
                    </a:p>
                  </a:txBody>
                  <a:tcPr anchor="ctr"/>
                </a:tc>
                <a:tc>
                  <a:txBody>
                    <a:bodyPr/>
                    <a:lstStyle/>
                    <a:p>
                      <a:pPr algn="ctr"/>
                      <a:r>
                        <a:rPr lang="en-US" sz="1200" b="0" i="0" dirty="0">
                          <a:latin typeface="Avenir Book" panose="02000503020000020003" pitchFamily="2" charset="0"/>
                        </a:rPr>
                        <a:t>27</a:t>
                      </a:r>
                    </a:p>
                  </a:txBody>
                  <a:tcPr anchor="ctr"/>
                </a:tc>
                <a:tc>
                  <a:txBody>
                    <a:bodyPr/>
                    <a:lstStyle/>
                    <a:p>
                      <a:pPr algn="ctr"/>
                      <a:r>
                        <a:rPr lang="en-US" sz="1200" b="0" i="0" dirty="0">
                          <a:latin typeface="Avenir Book" panose="02000503020000020003" pitchFamily="2" charset="0"/>
                        </a:rPr>
                        <a:t>26</a:t>
                      </a:r>
                    </a:p>
                  </a:txBody>
                  <a:tcPr anchor="ctr"/>
                </a:tc>
                <a:tc>
                  <a:txBody>
                    <a:bodyPr/>
                    <a:lstStyle/>
                    <a:p>
                      <a:pPr algn="ctr"/>
                      <a:r>
                        <a:rPr lang="en-US" sz="1200" b="0" i="0" dirty="0">
                          <a:latin typeface="Avenir Book" panose="02000503020000020003" pitchFamily="2" charset="0"/>
                        </a:rPr>
                        <a:t>26</a:t>
                      </a:r>
                    </a:p>
                  </a:txBody>
                  <a:tcPr anchor="ctr"/>
                </a:tc>
                <a:tc>
                  <a:txBody>
                    <a:bodyPr/>
                    <a:lstStyle/>
                    <a:p>
                      <a:pPr algn="ctr"/>
                      <a:r>
                        <a:rPr lang="en-US" sz="1200" b="1" i="0" dirty="0">
                          <a:solidFill>
                            <a:schemeClr val="tx1"/>
                          </a:solidFill>
                          <a:latin typeface="Avenir Heavy" panose="02000503020000020003" pitchFamily="2" charset="0"/>
                        </a:rPr>
                        <a:t>4%</a:t>
                      </a:r>
                    </a:p>
                  </a:txBody>
                  <a:tcPr anchor="ctr"/>
                </a:tc>
                <a:extLst>
                  <a:ext uri="{0D108BD9-81ED-4DB2-BD59-A6C34878D82A}">
                    <a16:rowId xmlns:a16="http://schemas.microsoft.com/office/drawing/2014/main" val="3418691652"/>
                  </a:ext>
                </a:extLst>
              </a:tr>
              <a:tr h="326903">
                <a:tc>
                  <a:txBody>
                    <a:bodyPr/>
                    <a:lstStyle/>
                    <a:p>
                      <a:r>
                        <a:rPr lang="en-US" sz="1200" b="0" i="0" dirty="0">
                          <a:latin typeface="Avenir Book" panose="02000503020000020003" pitchFamily="2" charset="0"/>
                        </a:rPr>
                        <a:t>East Tennessee</a:t>
                      </a:r>
                    </a:p>
                  </a:txBody>
                  <a:tcPr anchor="ctr"/>
                </a:tc>
                <a:tc>
                  <a:txBody>
                    <a:bodyPr/>
                    <a:lstStyle/>
                    <a:p>
                      <a:pPr algn="ctr"/>
                      <a:r>
                        <a:rPr lang="en-US" sz="1200" b="0" i="0" dirty="0">
                          <a:latin typeface="Avenir Book" panose="02000503020000020003" pitchFamily="2" charset="0"/>
                        </a:rPr>
                        <a:t>15</a:t>
                      </a:r>
                    </a:p>
                  </a:txBody>
                  <a:tcPr anchor="ctr"/>
                </a:tc>
                <a:tc>
                  <a:txBody>
                    <a:bodyPr/>
                    <a:lstStyle/>
                    <a:p>
                      <a:pPr algn="ctr"/>
                      <a:r>
                        <a:rPr lang="en-US" sz="1200" b="0" i="0" dirty="0">
                          <a:latin typeface="Avenir Book" panose="02000503020000020003" pitchFamily="2" charset="0"/>
                        </a:rPr>
                        <a:t>18</a:t>
                      </a:r>
                    </a:p>
                  </a:txBody>
                  <a:tcPr anchor="ctr"/>
                </a:tc>
                <a:tc>
                  <a:txBody>
                    <a:bodyPr/>
                    <a:lstStyle/>
                    <a:p>
                      <a:pPr algn="ctr"/>
                      <a:r>
                        <a:rPr lang="en-US" sz="1200" b="0" i="0" dirty="0">
                          <a:latin typeface="Avenir Book" panose="02000503020000020003" pitchFamily="2" charset="0"/>
                        </a:rPr>
                        <a:t>18</a:t>
                      </a:r>
                    </a:p>
                  </a:txBody>
                  <a:tcPr anchor="ctr"/>
                </a:tc>
                <a:tc>
                  <a:txBody>
                    <a:bodyPr/>
                    <a:lstStyle/>
                    <a:p>
                      <a:pPr algn="ctr"/>
                      <a:r>
                        <a:rPr lang="en-US" sz="1200" b="0" i="0" dirty="0">
                          <a:latin typeface="Avenir Book" panose="02000503020000020003" pitchFamily="2" charset="0"/>
                        </a:rPr>
                        <a:t>18</a:t>
                      </a:r>
                    </a:p>
                  </a:txBody>
                  <a:tcPr anchor="ctr"/>
                </a:tc>
                <a:tc>
                  <a:txBody>
                    <a:bodyPr/>
                    <a:lstStyle/>
                    <a:p>
                      <a:pPr algn="ctr"/>
                      <a:r>
                        <a:rPr lang="en-US" sz="1200" b="1" i="0" dirty="0">
                          <a:solidFill>
                            <a:schemeClr val="tx1"/>
                          </a:solidFill>
                          <a:latin typeface="Avenir Heavy" panose="02000503020000020003" pitchFamily="2" charset="0"/>
                        </a:rPr>
                        <a:t>20%</a:t>
                      </a:r>
                    </a:p>
                  </a:txBody>
                  <a:tcPr anchor="ctr"/>
                </a:tc>
                <a:extLst>
                  <a:ext uri="{0D108BD9-81ED-4DB2-BD59-A6C34878D82A}">
                    <a16:rowId xmlns:a16="http://schemas.microsoft.com/office/drawing/2014/main" val="1788402516"/>
                  </a:ext>
                </a:extLst>
              </a:tr>
              <a:tr h="326903">
                <a:tc>
                  <a:txBody>
                    <a:bodyPr/>
                    <a:lstStyle/>
                    <a:p>
                      <a:r>
                        <a:rPr lang="en-US" sz="1200" b="0" i="0" dirty="0">
                          <a:latin typeface="Avenir Book" panose="02000503020000020003" pitchFamily="2" charset="0"/>
                        </a:rPr>
                        <a:t>Greenville</a:t>
                      </a:r>
                    </a:p>
                  </a:txBody>
                  <a:tcPr anchor="ctr"/>
                </a:tc>
                <a:tc>
                  <a:txBody>
                    <a:bodyPr/>
                    <a:lstStyle/>
                    <a:p>
                      <a:pPr algn="ctr"/>
                      <a:r>
                        <a:rPr lang="en-US" sz="1200" b="0" i="0" dirty="0">
                          <a:latin typeface="Avenir Book" panose="02000503020000020003" pitchFamily="2" charset="0"/>
                        </a:rPr>
                        <a:t>22</a:t>
                      </a:r>
                    </a:p>
                  </a:txBody>
                  <a:tcPr anchor="ctr"/>
                </a:tc>
                <a:tc>
                  <a:txBody>
                    <a:bodyPr/>
                    <a:lstStyle/>
                    <a:p>
                      <a:pPr algn="ctr"/>
                      <a:r>
                        <a:rPr lang="en-US" sz="1200" b="0" i="0" dirty="0">
                          <a:latin typeface="Avenir Book" panose="02000503020000020003" pitchFamily="2" charset="0"/>
                        </a:rPr>
                        <a:t>20</a:t>
                      </a:r>
                    </a:p>
                  </a:txBody>
                  <a:tcPr anchor="ctr"/>
                </a:tc>
                <a:tc>
                  <a:txBody>
                    <a:bodyPr/>
                    <a:lstStyle/>
                    <a:p>
                      <a:pPr algn="ctr"/>
                      <a:r>
                        <a:rPr lang="en-US" sz="1200" b="0" i="0" dirty="0">
                          <a:latin typeface="Avenir Book" panose="02000503020000020003" pitchFamily="2" charset="0"/>
                        </a:rPr>
                        <a:t>20</a:t>
                      </a:r>
                    </a:p>
                  </a:txBody>
                  <a:tcPr anchor="ctr"/>
                </a:tc>
                <a:tc>
                  <a:txBody>
                    <a:bodyPr/>
                    <a:lstStyle/>
                    <a:p>
                      <a:pPr algn="ctr"/>
                      <a:r>
                        <a:rPr lang="en-US" sz="1200" b="0" i="0" dirty="0">
                          <a:latin typeface="Avenir Book" panose="02000503020000020003" pitchFamily="2" charset="0"/>
                        </a:rPr>
                        <a:t>20</a:t>
                      </a:r>
                    </a:p>
                  </a:txBody>
                  <a:tcPr anchor="ctr"/>
                </a:tc>
                <a:tc>
                  <a:txBody>
                    <a:bodyPr/>
                    <a:lstStyle/>
                    <a:p>
                      <a:pPr algn="ctr"/>
                      <a:r>
                        <a:rPr lang="en-US" sz="1200" b="1" i="0" dirty="0">
                          <a:solidFill>
                            <a:srgbClr val="C00000"/>
                          </a:solidFill>
                          <a:latin typeface="Avenir Heavy" panose="02000503020000020003" pitchFamily="2" charset="0"/>
                        </a:rPr>
                        <a:t>-9.09%</a:t>
                      </a:r>
                    </a:p>
                  </a:txBody>
                  <a:tcPr anchor="ctr"/>
                </a:tc>
                <a:extLst>
                  <a:ext uri="{0D108BD9-81ED-4DB2-BD59-A6C34878D82A}">
                    <a16:rowId xmlns:a16="http://schemas.microsoft.com/office/drawing/2014/main" val="453583073"/>
                  </a:ext>
                </a:extLst>
              </a:tr>
              <a:tr h="326903">
                <a:tc>
                  <a:txBody>
                    <a:bodyPr/>
                    <a:lstStyle/>
                    <a:p>
                      <a:r>
                        <a:rPr lang="en-US" sz="1200" b="0" i="0" dirty="0">
                          <a:latin typeface="Avenir Book" panose="02000503020000020003" pitchFamily="2" charset="0"/>
                        </a:rPr>
                        <a:t>Memphis</a:t>
                      </a:r>
                    </a:p>
                  </a:txBody>
                  <a:tcPr anchor="ctr"/>
                </a:tc>
                <a:tc>
                  <a:txBody>
                    <a:bodyPr/>
                    <a:lstStyle/>
                    <a:p>
                      <a:pPr algn="ctr"/>
                      <a:r>
                        <a:rPr lang="en-US" sz="1200" b="0" i="0" dirty="0">
                          <a:latin typeface="Avenir Book" panose="02000503020000020003" pitchFamily="2" charset="0"/>
                        </a:rPr>
                        <a:t>21</a:t>
                      </a:r>
                    </a:p>
                  </a:txBody>
                  <a:tcPr anchor="ctr"/>
                </a:tc>
                <a:tc>
                  <a:txBody>
                    <a:bodyPr/>
                    <a:lstStyle/>
                    <a:p>
                      <a:pPr algn="ctr"/>
                      <a:r>
                        <a:rPr lang="en-US" sz="1200" b="0" i="0" dirty="0">
                          <a:latin typeface="Avenir Book" panose="02000503020000020003" pitchFamily="2" charset="0"/>
                        </a:rPr>
                        <a:t>22</a:t>
                      </a:r>
                    </a:p>
                  </a:txBody>
                  <a:tcPr anchor="ctr"/>
                </a:tc>
                <a:tc>
                  <a:txBody>
                    <a:bodyPr/>
                    <a:lstStyle/>
                    <a:p>
                      <a:pPr algn="ctr"/>
                      <a:r>
                        <a:rPr lang="en-US" sz="1200" b="0" i="0" dirty="0">
                          <a:latin typeface="Avenir Book" panose="02000503020000020003" pitchFamily="2" charset="0"/>
                        </a:rPr>
                        <a:t>22</a:t>
                      </a:r>
                    </a:p>
                  </a:txBody>
                  <a:tcPr anchor="ctr"/>
                </a:tc>
                <a:tc>
                  <a:txBody>
                    <a:bodyPr/>
                    <a:lstStyle/>
                    <a:p>
                      <a:pPr algn="ctr"/>
                      <a:r>
                        <a:rPr lang="en-US" sz="1200" b="0" i="0" dirty="0">
                          <a:latin typeface="Avenir Book" panose="02000503020000020003" pitchFamily="2" charset="0"/>
                        </a:rPr>
                        <a:t>22</a:t>
                      </a:r>
                    </a:p>
                  </a:txBody>
                  <a:tcPr anchor="ctr"/>
                </a:tc>
                <a:tc>
                  <a:txBody>
                    <a:bodyPr/>
                    <a:lstStyle/>
                    <a:p>
                      <a:pPr algn="ctr"/>
                      <a:r>
                        <a:rPr lang="en-US" sz="1200" b="1" i="0" dirty="0">
                          <a:latin typeface="Avenir Heavy" panose="02000503020000020003" pitchFamily="2" charset="0"/>
                        </a:rPr>
                        <a:t>4.76%</a:t>
                      </a:r>
                    </a:p>
                  </a:txBody>
                  <a:tcPr anchor="ctr"/>
                </a:tc>
                <a:extLst>
                  <a:ext uri="{0D108BD9-81ED-4DB2-BD59-A6C34878D82A}">
                    <a16:rowId xmlns:a16="http://schemas.microsoft.com/office/drawing/2014/main" val="1020621697"/>
                  </a:ext>
                </a:extLst>
              </a:tr>
              <a:tr h="326903">
                <a:tc>
                  <a:txBody>
                    <a:bodyPr/>
                    <a:lstStyle/>
                    <a:p>
                      <a:r>
                        <a:rPr lang="en-US" sz="1200" b="0" i="0" dirty="0">
                          <a:latin typeface="Avenir Book" panose="02000503020000020003" pitchFamily="2" charset="0"/>
                        </a:rPr>
                        <a:t>Nashville</a:t>
                      </a:r>
                    </a:p>
                  </a:txBody>
                  <a:tcPr anchor="ctr"/>
                </a:tc>
                <a:tc>
                  <a:txBody>
                    <a:bodyPr/>
                    <a:lstStyle/>
                    <a:p>
                      <a:pPr algn="ctr"/>
                      <a:r>
                        <a:rPr lang="en-US" sz="1200" b="0" i="0" dirty="0">
                          <a:latin typeface="Avenir Book" panose="02000503020000020003" pitchFamily="2" charset="0"/>
                        </a:rPr>
                        <a:t>51</a:t>
                      </a:r>
                    </a:p>
                  </a:txBody>
                  <a:tcPr anchor="ctr"/>
                </a:tc>
                <a:tc>
                  <a:txBody>
                    <a:bodyPr/>
                    <a:lstStyle/>
                    <a:p>
                      <a:pPr algn="ctr"/>
                      <a:r>
                        <a:rPr lang="en-US" sz="1200" b="0" i="0" dirty="0">
                          <a:latin typeface="Avenir Book" panose="02000503020000020003" pitchFamily="2" charset="0"/>
                        </a:rPr>
                        <a:t>59</a:t>
                      </a:r>
                    </a:p>
                  </a:txBody>
                  <a:tcPr anchor="ctr"/>
                </a:tc>
                <a:tc>
                  <a:txBody>
                    <a:bodyPr/>
                    <a:lstStyle/>
                    <a:p>
                      <a:pPr algn="ctr"/>
                      <a:r>
                        <a:rPr lang="en-US" sz="1200" b="0" i="0" dirty="0">
                          <a:latin typeface="Avenir Book" panose="02000503020000020003" pitchFamily="2" charset="0"/>
                        </a:rPr>
                        <a:t>59</a:t>
                      </a:r>
                    </a:p>
                  </a:txBody>
                  <a:tcPr anchor="ctr"/>
                </a:tc>
                <a:tc>
                  <a:txBody>
                    <a:bodyPr/>
                    <a:lstStyle/>
                    <a:p>
                      <a:pPr algn="ctr"/>
                      <a:r>
                        <a:rPr lang="en-US" sz="1200" b="0" i="0" dirty="0">
                          <a:latin typeface="Avenir Book" panose="02000503020000020003" pitchFamily="2" charset="0"/>
                        </a:rPr>
                        <a:t>59</a:t>
                      </a:r>
                    </a:p>
                  </a:txBody>
                  <a:tcPr anchor="ctr"/>
                </a:tc>
                <a:tc>
                  <a:txBody>
                    <a:bodyPr/>
                    <a:lstStyle/>
                    <a:p>
                      <a:pPr algn="ctr"/>
                      <a:r>
                        <a:rPr lang="en-US" sz="1200" b="1" i="0" dirty="0">
                          <a:latin typeface="Avenir Heavy" panose="02000503020000020003" pitchFamily="2" charset="0"/>
                        </a:rPr>
                        <a:t>15.68%</a:t>
                      </a:r>
                    </a:p>
                  </a:txBody>
                  <a:tcPr anchor="ctr"/>
                </a:tc>
                <a:extLst>
                  <a:ext uri="{0D108BD9-81ED-4DB2-BD59-A6C34878D82A}">
                    <a16:rowId xmlns:a16="http://schemas.microsoft.com/office/drawing/2014/main" val="514436997"/>
                  </a:ext>
                </a:extLst>
              </a:tr>
              <a:tr h="326903">
                <a:tc>
                  <a:txBody>
                    <a:bodyPr/>
                    <a:lstStyle/>
                    <a:p>
                      <a:r>
                        <a:rPr lang="en-US" sz="1200" b="0" i="0" dirty="0">
                          <a:latin typeface="Avenir Book" panose="02000503020000020003" pitchFamily="2" charset="0"/>
                        </a:rPr>
                        <a:t>New Orleans</a:t>
                      </a:r>
                    </a:p>
                  </a:txBody>
                  <a:tcPr anchor="ctr"/>
                </a:tc>
                <a:tc>
                  <a:txBody>
                    <a:bodyPr/>
                    <a:lstStyle/>
                    <a:p>
                      <a:pPr algn="ctr"/>
                      <a:r>
                        <a:rPr lang="en-US" sz="1200" b="0" i="0" dirty="0">
                          <a:latin typeface="Avenir Book" panose="02000503020000020003" pitchFamily="2" charset="0"/>
                        </a:rPr>
                        <a:t>37</a:t>
                      </a:r>
                    </a:p>
                  </a:txBody>
                  <a:tcPr anchor="ctr"/>
                </a:tc>
                <a:tc>
                  <a:txBody>
                    <a:bodyPr/>
                    <a:lstStyle/>
                    <a:p>
                      <a:pPr algn="ctr"/>
                      <a:r>
                        <a:rPr lang="en-US" sz="1200" b="0" i="0" dirty="0">
                          <a:latin typeface="Avenir Book" panose="02000503020000020003" pitchFamily="2" charset="0"/>
                        </a:rPr>
                        <a:t>37</a:t>
                      </a:r>
                    </a:p>
                  </a:txBody>
                  <a:tcPr anchor="ctr"/>
                </a:tc>
                <a:tc>
                  <a:txBody>
                    <a:bodyPr/>
                    <a:lstStyle/>
                    <a:p>
                      <a:pPr algn="ctr"/>
                      <a:r>
                        <a:rPr lang="en-US" sz="1200" b="0" i="0" dirty="0">
                          <a:latin typeface="Avenir Book" panose="02000503020000020003" pitchFamily="2" charset="0"/>
                        </a:rPr>
                        <a:t>37</a:t>
                      </a:r>
                    </a:p>
                  </a:txBody>
                  <a:tcPr anchor="ctr"/>
                </a:tc>
                <a:tc>
                  <a:txBody>
                    <a:bodyPr/>
                    <a:lstStyle/>
                    <a:p>
                      <a:pPr algn="ctr"/>
                      <a:r>
                        <a:rPr lang="en-US" sz="1200" b="0" i="0" dirty="0">
                          <a:latin typeface="Avenir Book" panose="02000503020000020003" pitchFamily="2" charset="0"/>
                        </a:rPr>
                        <a:t>37</a:t>
                      </a:r>
                    </a:p>
                  </a:txBody>
                  <a:tcPr anchor="ctr"/>
                </a:tc>
                <a:tc>
                  <a:txBody>
                    <a:bodyPr/>
                    <a:lstStyle/>
                    <a:p>
                      <a:pPr algn="ctr"/>
                      <a:r>
                        <a:rPr lang="en-US" sz="1200" b="1" i="0" dirty="0">
                          <a:latin typeface="Avenir Heavy" panose="02000503020000020003" pitchFamily="2" charset="0"/>
                        </a:rPr>
                        <a:t>0%</a:t>
                      </a:r>
                    </a:p>
                  </a:txBody>
                  <a:tcPr anchor="ctr"/>
                </a:tc>
                <a:extLst>
                  <a:ext uri="{0D108BD9-81ED-4DB2-BD59-A6C34878D82A}">
                    <a16:rowId xmlns:a16="http://schemas.microsoft.com/office/drawing/2014/main" val="2652226694"/>
                  </a:ext>
                </a:extLst>
              </a:tr>
              <a:tr h="326903">
                <a:tc>
                  <a:txBody>
                    <a:bodyPr/>
                    <a:lstStyle/>
                    <a:p>
                      <a:r>
                        <a:rPr lang="en-US" sz="1200" b="0" i="0" dirty="0">
                          <a:latin typeface="Avenir Book" panose="02000503020000020003" pitchFamily="2" charset="0"/>
                        </a:rPr>
                        <a:t>North Florida</a:t>
                      </a:r>
                    </a:p>
                  </a:txBody>
                  <a:tcPr anchor="ctr"/>
                </a:tc>
                <a:tc>
                  <a:txBody>
                    <a:bodyPr/>
                    <a:lstStyle/>
                    <a:p>
                      <a:pPr algn="ctr"/>
                      <a:r>
                        <a:rPr lang="en-US" sz="1200" b="0" i="0" dirty="0">
                          <a:latin typeface="Avenir Book" panose="02000503020000020003" pitchFamily="2" charset="0"/>
                        </a:rPr>
                        <a:t>42</a:t>
                      </a:r>
                    </a:p>
                  </a:txBody>
                  <a:tcPr anchor="ctr"/>
                </a:tc>
                <a:tc>
                  <a:txBody>
                    <a:bodyPr/>
                    <a:lstStyle/>
                    <a:p>
                      <a:pPr algn="ctr"/>
                      <a:r>
                        <a:rPr lang="en-US" sz="1200" b="0" i="0" dirty="0">
                          <a:latin typeface="Avenir Book" panose="02000503020000020003" pitchFamily="2" charset="0"/>
                        </a:rPr>
                        <a:t>42</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0" i="0" dirty="0">
                          <a:latin typeface="Avenir Book" panose="02000503020000020003" pitchFamily="2" charset="0"/>
                        </a:rPr>
                        <a:t>40</a:t>
                      </a:r>
                    </a:p>
                  </a:txBody>
                  <a:tcPr anchor="ctr"/>
                </a:tc>
                <a:tc>
                  <a:txBody>
                    <a:bodyPr/>
                    <a:lstStyle/>
                    <a:p>
                      <a:pPr algn="ctr"/>
                      <a:r>
                        <a:rPr lang="en-US" sz="1200" b="1" i="0" dirty="0">
                          <a:solidFill>
                            <a:srgbClr val="C00000"/>
                          </a:solidFill>
                          <a:latin typeface="Avenir Heavy" panose="02000503020000020003" pitchFamily="2" charset="0"/>
                        </a:rPr>
                        <a:t>-4.76%</a:t>
                      </a:r>
                    </a:p>
                  </a:txBody>
                  <a:tcPr anchor="ctr"/>
                </a:tc>
                <a:extLst>
                  <a:ext uri="{0D108BD9-81ED-4DB2-BD59-A6C34878D82A}">
                    <a16:rowId xmlns:a16="http://schemas.microsoft.com/office/drawing/2014/main" val="3365973156"/>
                  </a:ext>
                </a:extLst>
              </a:tr>
              <a:tr h="326903">
                <a:tc>
                  <a:txBody>
                    <a:bodyPr/>
                    <a:lstStyle/>
                    <a:p>
                      <a:r>
                        <a:rPr lang="en-US" sz="1200" b="0" i="0" dirty="0">
                          <a:latin typeface="Avenir Book" panose="02000503020000020003" pitchFamily="2" charset="0"/>
                        </a:rPr>
                        <a:t>Raleigh</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63</a:t>
                      </a:r>
                    </a:p>
                  </a:txBody>
                  <a:tcPr anchor="ctr"/>
                </a:tc>
                <a:tc>
                  <a:txBody>
                    <a:bodyPr/>
                    <a:lstStyle/>
                    <a:p>
                      <a:pPr algn="ctr"/>
                      <a:r>
                        <a:rPr lang="en-US" sz="1200" b="0" i="0" dirty="0">
                          <a:latin typeface="Avenir Book" panose="02000503020000020003" pitchFamily="2" charset="0"/>
                        </a:rPr>
                        <a:t>61</a:t>
                      </a:r>
                    </a:p>
                  </a:txBody>
                  <a:tcPr anchor="ctr"/>
                </a:tc>
                <a:tc>
                  <a:txBody>
                    <a:bodyPr/>
                    <a:lstStyle/>
                    <a:p>
                      <a:pPr algn="ctr"/>
                      <a:r>
                        <a:rPr lang="en-US" sz="1200" b="0" i="0" dirty="0">
                          <a:latin typeface="Avenir Book" panose="02000503020000020003" pitchFamily="2" charset="0"/>
                        </a:rPr>
                        <a:t>61</a:t>
                      </a:r>
                    </a:p>
                  </a:txBody>
                  <a:tcPr anchor="ctr"/>
                </a:tc>
                <a:tc>
                  <a:txBody>
                    <a:bodyPr/>
                    <a:lstStyle/>
                    <a:p>
                      <a:pPr algn="ctr"/>
                      <a:r>
                        <a:rPr lang="en-US" sz="1200" b="1" i="0" dirty="0">
                          <a:solidFill>
                            <a:srgbClr val="C00000"/>
                          </a:solidFill>
                          <a:latin typeface="Avenir Heavy" panose="02000503020000020003" pitchFamily="2" charset="0"/>
                        </a:rPr>
                        <a:t>-1.61%</a:t>
                      </a:r>
                    </a:p>
                  </a:txBody>
                  <a:tcPr anchor="ctr"/>
                </a:tc>
                <a:extLst>
                  <a:ext uri="{0D108BD9-81ED-4DB2-BD59-A6C34878D82A}">
                    <a16:rowId xmlns:a16="http://schemas.microsoft.com/office/drawing/2014/main" val="4123719109"/>
                  </a:ext>
                </a:extLst>
              </a:tr>
              <a:tr h="326903">
                <a:tc>
                  <a:txBody>
                    <a:bodyPr/>
                    <a:lstStyle/>
                    <a:p>
                      <a:r>
                        <a:rPr lang="en-US" sz="1200" b="0" i="0" dirty="0">
                          <a:latin typeface="Avenir Book" panose="02000503020000020003" pitchFamily="2" charset="0"/>
                        </a:rPr>
                        <a:t>South Florida</a:t>
                      </a:r>
                    </a:p>
                  </a:txBody>
                  <a:tcPr anchor="ctr"/>
                </a:tc>
                <a:tc>
                  <a:txBody>
                    <a:bodyPr/>
                    <a:lstStyle/>
                    <a:p>
                      <a:pPr algn="ctr"/>
                      <a:r>
                        <a:rPr lang="en-US" sz="1200" b="0" i="0" dirty="0">
                          <a:latin typeface="Avenir Book" panose="02000503020000020003" pitchFamily="2" charset="0"/>
                        </a:rPr>
                        <a:t>70</a:t>
                      </a:r>
                    </a:p>
                  </a:txBody>
                  <a:tcPr anchor="ctr"/>
                </a:tc>
                <a:tc>
                  <a:txBody>
                    <a:bodyPr/>
                    <a:lstStyle/>
                    <a:p>
                      <a:pPr algn="ctr"/>
                      <a:r>
                        <a:rPr lang="en-US" sz="1200" b="0" i="0" dirty="0">
                          <a:latin typeface="Avenir Book" panose="02000503020000020003" pitchFamily="2" charset="0"/>
                        </a:rPr>
                        <a:t>81</a:t>
                      </a:r>
                    </a:p>
                  </a:txBody>
                  <a:tcPr anchor="ctr"/>
                </a:tc>
                <a:tc>
                  <a:txBody>
                    <a:bodyPr/>
                    <a:lstStyle/>
                    <a:p>
                      <a:pPr algn="ctr"/>
                      <a:r>
                        <a:rPr lang="en-US" sz="1200" b="0" i="0" dirty="0">
                          <a:latin typeface="Avenir Book" panose="02000503020000020003" pitchFamily="2" charset="0"/>
                        </a:rPr>
                        <a:t>80</a:t>
                      </a:r>
                    </a:p>
                  </a:txBody>
                  <a:tcPr anchor="ctr"/>
                </a:tc>
                <a:tc>
                  <a:txBody>
                    <a:bodyPr/>
                    <a:lstStyle/>
                    <a:p>
                      <a:pPr algn="ctr"/>
                      <a:r>
                        <a:rPr lang="en-US" sz="1200" b="0" i="0" dirty="0">
                          <a:latin typeface="Avenir Book" panose="02000503020000020003" pitchFamily="2" charset="0"/>
                        </a:rPr>
                        <a:t>80</a:t>
                      </a:r>
                    </a:p>
                  </a:txBody>
                  <a:tcPr anchor="ctr"/>
                </a:tc>
                <a:tc>
                  <a:txBody>
                    <a:bodyPr/>
                    <a:lstStyle/>
                    <a:p>
                      <a:pPr algn="ctr"/>
                      <a:r>
                        <a:rPr lang="en-US" sz="1200" b="1" i="0" dirty="0">
                          <a:latin typeface="Avenir Heavy" panose="02000503020000020003" pitchFamily="2" charset="0"/>
                        </a:rPr>
                        <a:t>14.28%</a:t>
                      </a:r>
                    </a:p>
                  </a:txBody>
                  <a:tcPr anchor="ctr"/>
                </a:tc>
                <a:extLst>
                  <a:ext uri="{0D108BD9-81ED-4DB2-BD59-A6C34878D82A}">
                    <a16:rowId xmlns:a16="http://schemas.microsoft.com/office/drawing/2014/main" val="695400670"/>
                  </a:ext>
                </a:extLst>
              </a:tr>
              <a:tr h="326903">
                <a:tc>
                  <a:txBody>
                    <a:bodyPr/>
                    <a:lstStyle/>
                    <a:p>
                      <a:r>
                        <a:rPr lang="en-US" sz="1200" b="0" i="0" dirty="0">
                          <a:latin typeface="Avenir Book" panose="02000503020000020003" pitchFamily="2" charset="0"/>
                        </a:rPr>
                        <a:t>West Coast Florida</a:t>
                      </a:r>
                    </a:p>
                  </a:txBody>
                  <a:tcPr anchor="ctr"/>
                </a:tc>
                <a:tc>
                  <a:txBody>
                    <a:bodyPr/>
                    <a:lstStyle/>
                    <a:p>
                      <a:pPr algn="ctr"/>
                      <a:r>
                        <a:rPr lang="en-US" sz="1200" b="0" i="0" dirty="0">
                          <a:latin typeface="Avenir Book" panose="02000503020000020003" pitchFamily="2" charset="0"/>
                        </a:rPr>
                        <a:t>50</a:t>
                      </a:r>
                    </a:p>
                  </a:txBody>
                  <a:tcPr anchor="ctr"/>
                </a:tc>
                <a:tc>
                  <a:txBody>
                    <a:bodyPr/>
                    <a:lstStyle/>
                    <a:p>
                      <a:pPr algn="ctr"/>
                      <a:r>
                        <a:rPr lang="en-US" sz="1200" b="0" i="0" dirty="0">
                          <a:latin typeface="Avenir Book" panose="02000503020000020003" pitchFamily="2" charset="0"/>
                        </a:rPr>
                        <a:t>56</a:t>
                      </a:r>
                    </a:p>
                  </a:txBody>
                  <a:tcPr anchor="ctr"/>
                </a:tc>
                <a:tc>
                  <a:txBody>
                    <a:bodyPr/>
                    <a:lstStyle/>
                    <a:p>
                      <a:pPr algn="ctr"/>
                      <a:r>
                        <a:rPr lang="en-US" sz="1200" b="0" i="0" dirty="0">
                          <a:latin typeface="Avenir Book" panose="02000503020000020003" pitchFamily="2" charset="0"/>
                        </a:rPr>
                        <a:t>57</a:t>
                      </a:r>
                    </a:p>
                  </a:txBody>
                  <a:tcPr anchor="ctr"/>
                </a:tc>
                <a:tc>
                  <a:txBody>
                    <a:bodyPr/>
                    <a:lstStyle/>
                    <a:p>
                      <a:pPr algn="ctr"/>
                      <a:r>
                        <a:rPr lang="en-US" sz="1200" b="0" i="0" dirty="0">
                          <a:latin typeface="Avenir Book" panose="02000503020000020003" pitchFamily="2" charset="0"/>
                        </a:rPr>
                        <a:t>57</a:t>
                      </a:r>
                    </a:p>
                  </a:txBody>
                  <a:tcPr anchor="ctr"/>
                </a:tc>
                <a:tc>
                  <a:txBody>
                    <a:bodyPr/>
                    <a:lstStyle/>
                    <a:p>
                      <a:pPr algn="ctr"/>
                      <a:r>
                        <a:rPr lang="en-US" sz="1200" b="1" i="0" dirty="0">
                          <a:latin typeface="Avenir Heavy" panose="02000503020000020003" pitchFamily="2" charset="0"/>
                        </a:rPr>
                        <a:t>14%</a:t>
                      </a:r>
                    </a:p>
                  </a:txBody>
                  <a:tcPr anchor="ctr"/>
                </a:tc>
                <a:extLst>
                  <a:ext uri="{0D108BD9-81ED-4DB2-BD59-A6C34878D82A}">
                    <a16:rowId xmlns:a16="http://schemas.microsoft.com/office/drawing/2014/main" val="4138781471"/>
                  </a:ext>
                </a:extLst>
              </a:tr>
              <a:tr h="326903">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805</a:t>
                      </a:r>
                    </a:p>
                  </a:txBody>
                  <a:tcPr anchor="ctr"/>
                </a:tc>
                <a:tc>
                  <a:txBody>
                    <a:bodyPr/>
                    <a:lstStyle/>
                    <a:p>
                      <a:pPr algn="ctr"/>
                      <a:r>
                        <a:rPr lang="en-US" sz="1200" b="1" i="0" dirty="0">
                          <a:latin typeface="Avenir Heavy" panose="02000503020000020003" pitchFamily="2" charset="0"/>
                        </a:rPr>
                        <a:t>848</a:t>
                      </a:r>
                    </a:p>
                  </a:txBody>
                  <a:tcPr anchor="ctr"/>
                </a:tc>
                <a:tc>
                  <a:txBody>
                    <a:bodyPr/>
                    <a:lstStyle/>
                    <a:p>
                      <a:pPr algn="ctr"/>
                      <a:r>
                        <a:rPr lang="en-US" sz="1200" b="1" i="0" dirty="0">
                          <a:latin typeface="Avenir Heavy" panose="02000503020000020003" pitchFamily="2" charset="0"/>
                        </a:rPr>
                        <a:t>847</a:t>
                      </a:r>
                    </a:p>
                  </a:txBody>
                  <a:tcPr anchor="ctr"/>
                </a:tc>
                <a:tc>
                  <a:txBody>
                    <a:bodyPr/>
                    <a:lstStyle/>
                    <a:p>
                      <a:pPr algn="ctr"/>
                      <a:r>
                        <a:rPr lang="en-US" sz="1200" b="1" i="0" dirty="0">
                          <a:latin typeface="Avenir Heavy" panose="02000503020000020003" pitchFamily="2" charset="0"/>
                        </a:rPr>
                        <a:t>847</a:t>
                      </a:r>
                    </a:p>
                  </a:txBody>
                  <a:tcPr anchor="ctr"/>
                </a:tc>
                <a:tc>
                  <a:txBody>
                    <a:bodyPr/>
                    <a:lstStyle/>
                    <a:p>
                      <a:pPr algn="ctr"/>
                      <a:r>
                        <a:rPr lang="en-US" sz="1200" b="1" i="0" dirty="0">
                          <a:latin typeface="Avenir Heavy" panose="02000503020000020003" pitchFamily="2" charset="0"/>
                        </a:rPr>
                        <a:t>5.21%</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2867840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4" y="1321859"/>
            <a:ext cx="2362199" cy="879475"/>
          </a:xfrm>
        </p:spPr>
        <p:txBody>
          <a:bodyPr>
            <a:normAutofit/>
          </a:bodyPr>
          <a:lstStyle/>
          <a:p>
            <a:pPr algn="l"/>
            <a:r>
              <a:rPr lang="en-US" sz="4000" dirty="0">
                <a:solidFill>
                  <a:srgbClr val="077C13"/>
                </a:solidFill>
              </a:rPr>
              <a:t>Region 4</a:t>
            </a:r>
          </a:p>
        </p:txBody>
      </p:sp>
      <p:graphicFrame>
        <p:nvGraphicFramePr>
          <p:cNvPr id="5" name="Table 5">
            <a:extLst>
              <a:ext uri="{FF2B5EF4-FFF2-40B4-BE49-F238E27FC236}">
                <a16:creationId xmlns:a16="http://schemas.microsoft.com/office/drawing/2014/main" id="{FDC7FB37-FA9F-8D7A-81F5-09F7B7B4E639}"/>
              </a:ext>
            </a:extLst>
          </p:cNvPr>
          <p:cNvGraphicFramePr>
            <a:graphicFrameLocks noGrp="1"/>
          </p:cNvGraphicFramePr>
          <p:nvPr/>
        </p:nvGraphicFramePr>
        <p:xfrm>
          <a:off x="3317180" y="1253596"/>
          <a:ext cx="8451487" cy="4576642"/>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26903">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2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venir Book" panose="02000503020000020003" pitchFamily="2" charset="0"/>
                          <a:ea typeface="Calibri" panose="020F0502020204030204" pitchFamily="34" charset="0"/>
                          <a:cs typeface="Times New Roman" panose="02020603050405020304" pitchFamily="18" charset="0"/>
                        </a:rPr>
                        <a:t>British Columbia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effectLst/>
                          <a:latin typeface="Avenir Book" panose="02000503020000020003" pitchFamily="2" charset="0"/>
                          <a:ea typeface="Calibri" panose="020F0502020204030204" pitchFamily="34" charset="0"/>
                          <a:cs typeface="Times New Roman" panose="02020603050405020304" pitchFamily="18" charset="0"/>
                        </a:rPr>
                        <a:t>104</a:t>
                      </a:r>
                    </a:p>
                  </a:txBody>
                  <a:tcPr anchor="ctr"/>
                </a:tc>
                <a:tc>
                  <a:txBody>
                    <a:bodyPr/>
                    <a:lstStyle/>
                    <a:p>
                      <a:pPr algn="ctr"/>
                      <a:r>
                        <a:rPr lang="en-US" sz="1200" b="0" i="0" dirty="0">
                          <a:latin typeface="Avenir Book" panose="02000503020000020003" pitchFamily="2" charset="0"/>
                        </a:rPr>
                        <a:t>113</a:t>
                      </a:r>
                    </a:p>
                  </a:txBody>
                  <a:tcPr anchor="ctr"/>
                </a:tc>
                <a:tc>
                  <a:txBody>
                    <a:bodyPr/>
                    <a:lstStyle/>
                    <a:p>
                      <a:pPr algn="ctr"/>
                      <a:r>
                        <a:rPr lang="en-US" sz="1200" b="0" i="0" dirty="0">
                          <a:latin typeface="Avenir Book" panose="02000503020000020003" pitchFamily="2" charset="0"/>
                        </a:rPr>
                        <a:t>111</a:t>
                      </a:r>
                    </a:p>
                  </a:txBody>
                  <a:tcPr anchor="ctr"/>
                </a:tc>
                <a:tc>
                  <a:txBody>
                    <a:bodyPr/>
                    <a:lstStyle/>
                    <a:p>
                      <a:pPr algn="ctr"/>
                      <a:r>
                        <a:rPr lang="en-US" sz="1200" b="0" i="0" dirty="0">
                          <a:latin typeface="Avenir Book" panose="02000503020000020003" pitchFamily="2" charset="0"/>
                        </a:rPr>
                        <a:t>111</a:t>
                      </a:r>
                    </a:p>
                  </a:txBody>
                  <a:tcPr anchor="ctr"/>
                </a:tc>
                <a:tc>
                  <a:txBody>
                    <a:bodyPr/>
                    <a:lstStyle/>
                    <a:p>
                      <a:pPr algn="ctr"/>
                      <a:r>
                        <a:rPr lang="en-US" sz="1200" b="1" i="0" dirty="0">
                          <a:latin typeface="Avenir Heavy" panose="02000503020000020003" pitchFamily="2" charset="0"/>
                        </a:rPr>
                        <a:t>6.73%</a:t>
                      </a:r>
                    </a:p>
                  </a:txBody>
                  <a:tcPr anchor="ctr"/>
                </a:tc>
                <a:extLst>
                  <a:ext uri="{0D108BD9-81ED-4DB2-BD59-A6C34878D82A}">
                    <a16:rowId xmlns:a16="http://schemas.microsoft.com/office/drawing/2014/main" val="2959467001"/>
                  </a:ext>
                </a:extLst>
              </a:tr>
              <a:tr h="326903">
                <a:tc>
                  <a:txBody>
                    <a:bodyPr/>
                    <a:lstStyle/>
                    <a:p>
                      <a:r>
                        <a:rPr lang="en-US" sz="1200" b="0" i="0" dirty="0">
                          <a:latin typeface="Avenir Book" panose="02000503020000020003" pitchFamily="2" charset="0"/>
                        </a:rPr>
                        <a:t>Denver</a:t>
                      </a:r>
                    </a:p>
                  </a:txBody>
                  <a:tcPr anchor="ctr"/>
                </a:tc>
                <a:tc>
                  <a:txBody>
                    <a:bodyPr/>
                    <a:lstStyle/>
                    <a:p>
                      <a:pPr algn="ctr"/>
                      <a:r>
                        <a:rPr lang="en-US" sz="1200" b="0" i="0" dirty="0">
                          <a:latin typeface="Avenir Book" panose="02000503020000020003" pitchFamily="2" charset="0"/>
                        </a:rPr>
                        <a:t>135</a:t>
                      </a:r>
                    </a:p>
                  </a:txBody>
                  <a:tcPr anchor="ctr"/>
                </a:tc>
                <a:tc>
                  <a:txBody>
                    <a:bodyPr/>
                    <a:lstStyle/>
                    <a:p>
                      <a:pPr algn="ctr"/>
                      <a:r>
                        <a:rPr lang="en-US" sz="1200" b="0" i="0" dirty="0">
                          <a:latin typeface="Avenir Book" panose="02000503020000020003" pitchFamily="2" charset="0"/>
                        </a:rPr>
                        <a:t>138</a:t>
                      </a:r>
                    </a:p>
                  </a:txBody>
                  <a:tcPr anchor="ctr"/>
                </a:tc>
                <a:tc>
                  <a:txBody>
                    <a:bodyPr/>
                    <a:lstStyle/>
                    <a:p>
                      <a:pPr algn="ctr"/>
                      <a:r>
                        <a:rPr lang="en-US" sz="1200" b="0" i="0" dirty="0">
                          <a:latin typeface="Avenir Book" panose="02000503020000020003" pitchFamily="2" charset="0"/>
                        </a:rPr>
                        <a:t>32</a:t>
                      </a:r>
                    </a:p>
                  </a:txBody>
                  <a:tcPr anchor="ctr"/>
                </a:tc>
                <a:tc>
                  <a:txBody>
                    <a:bodyPr/>
                    <a:lstStyle/>
                    <a:p>
                      <a:pPr algn="ctr"/>
                      <a:r>
                        <a:rPr lang="en-US" sz="1200" b="0" i="0" dirty="0">
                          <a:latin typeface="Avenir Book" panose="02000503020000020003" pitchFamily="2" charset="0"/>
                        </a:rPr>
                        <a:t>132</a:t>
                      </a:r>
                    </a:p>
                  </a:txBody>
                  <a:tcPr anchor="ctr"/>
                </a:tc>
                <a:tc>
                  <a:txBody>
                    <a:bodyPr/>
                    <a:lstStyle/>
                    <a:p>
                      <a:pPr algn="ctr"/>
                      <a:r>
                        <a:rPr lang="en-US" sz="1200" b="1" i="0" dirty="0">
                          <a:solidFill>
                            <a:srgbClr val="C00000"/>
                          </a:solidFill>
                          <a:latin typeface="Avenir Heavy" panose="02000503020000020003" pitchFamily="2" charset="0"/>
                        </a:rPr>
                        <a:t>-2.22%</a:t>
                      </a:r>
                    </a:p>
                  </a:txBody>
                  <a:tcPr anchor="ctr"/>
                </a:tc>
                <a:extLst>
                  <a:ext uri="{0D108BD9-81ED-4DB2-BD59-A6C34878D82A}">
                    <a16:rowId xmlns:a16="http://schemas.microsoft.com/office/drawing/2014/main" val="202238847"/>
                  </a:ext>
                </a:extLst>
              </a:tr>
              <a:tr h="326903">
                <a:tc>
                  <a:txBody>
                    <a:bodyPr/>
                    <a:lstStyle/>
                    <a:p>
                      <a:r>
                        <a:rPr lang="en-US" sz="1200" b="0" i="0" dirty="0">
                          <a:latin typeface="Avenir Book" panose="02000503020000020003" pitchFamily="2" charset="0"/>
                        </a:rPr>
                        <a:t>Intermountain</a:t>
                      </a:r>
                    </a:p>
                  </a:txBody>
                  <a:tcPr anchor="ctr"/>
                </a:tc>
                <a:tc>
                  <a:txBody>
                    <a:bodyPr/>
                    <a:lstStyle/>
                    <a:p>
                      <a:pPr algn="ctr"/>
                      <a:r>
                        <a:rPr lang="en-US" sz="1200" b="0" i="0" dirty="0">
                          <a:latin typeface="Avenir Book" panose="02000503020000020003" pitchFamily="2" charset="0"/>
                        </a:rPr>
                        <a:t>52</a:t>
                      </a:r>
                    </a:p>
                  </a:txBody>
                  <a:tcPr anchor="ctr"/>
                </a:tc>
                <a:tc>
                  <a:txBody>
                    <a:bodyPr/>
                    <a:lstStyle/>
                    <a:p>
                      <a:pPr algn="ctr"/>
                      <a:r>
                        <a:rPr lang="en-US" sz="1200" b="0" i="0" dirty="0">
                          <a:latin typeface="Avenir Book" panose="02000503020000020003" pitchFamily="2" charset="0"/>
                        </a:rPr>
                        <a:t>55</a:t>
                      </a:r>
                    </a:p>
                  </a:txBody>
                  <a:tcPr anchor="ctr"/>
                </a:tc>
                <a:tc>
                  <a:txBody>
                    <a:bodyPr/>
                    <a:lstStyle/>
                    <a:p>
                      <a:pPr algn="ctr"/>
                      <a:r>
                        <a:rPr lang="en-US" sz="1200" b="0" i="0" dirty="0">
                          <a:latin typeface="Avenir Book" panose="02000503020000020003" pitchFamily="2" charset="0"/>
                        </a:rPr>
                        <a:t>54</a:t>
                      </a:r>
                    </a:p>
                  </a:txBody>
                  <a:tcPr anchor="ctr"/>
                </a:tc>
                <a:tc>
                  <a:txBody>
                    <a:bodyPr/>
                    <a:lstStyle/>
                    <a:p>
                      <a:pPr algn="ctr"/>
                      <a:r>
                        <a:rPr lang="en-US" sz="1200" b="0" i="0" dirty="0">
                          <a:latin typeface="Avenir Book" panose="02000503020000020003" pitchFamily="2" charset="0"/>
                        </a:rPr>
                        <a:t>54</a:t>
                      </a:r>
                    </a:p>
                  </a:txBody>
                  <a:tcPr anchor="ctr"/>
                </a:tc>
                <a:tc>
                  <a:txBody>
                    <a:bodyPr/>
                    <a:lstStyle/>
                    <a:p>
                      <a:pPr algn="ctr"/>
                      <a:r>
                        <a:rPr lang="en-US" sz="1200" b="1" i="0" dirty="0">
                          <a:latin typeface="Avenir Heavy" panose="02000503020000020003" pitchFamily="2" charset="0"/>
                        </a:rPr>
                        <a:t>3.84%</a:t>
                      </a:r>
                    </a:p>
                  </a:txBody>
                  <a:tcPr anchor="ctr"/>
                </a:tc>
                <a:extLst>
                  <a:ext uri="{0D108BD9-81ED-4DB2-BD59-A6C34878D82A}">
                    <a16:rowId xmlns:a16="http://schemas.microsoft.com/office/drawing/2014/main" val="655219428"/>
                  </a:ext>
                </a:extLst>
              </a:tr>
              <a:tr h="326903">
                <a:tc>
                  <a:txBody>
                    <a:bodyPr/>
                    <a:lstStyle/>
                    <a:p>
                      <a:r>
                        <a:rPr lang="en-US" sz="1200" b="0" i="0" dirty="0">
                          <a:latin typeface="Avenir Book" panose="02000503020000020003" pitchFamily="2" charset="0"/>
                        </a:rPr>
                        <a:t>Los Angeles</a:t>
                      </a:r>
                    </a:p>
                  </a:txBody>
                  <a:tcPr anchor="ctr"/>
                </a:tc>
                <a:tc>
                  <a:txBody>
                    <a:bodyPr/>
                    <a:lstStyle/>
                    <a:p>
                      <a:pPr algn="ctr"/>
                      <a:r>
                        <a:rPr lang="en-US" sz="1200" b="0" i="0" dirty="0">
                          <a:latin typeface="Avenir Book" panose="02000503020000020003" pitchFamily="2" charset="0"/>
                        </a:rPr>
                        <a:t>212</a:t>
                      </a:r>
                    </a:p>
                  </a:txBody>
                  <a:tcPr anchor="ctr"/>
                </a:tc>
                <a:tc>
                  <a:txBody>
                    <a:bodyPr/>
                    <a:lstStyle/>
                    <a:p>
                      <a:pPr algn="ctr"/>
                      <a:r>
                        <a:rPr lang="en-US" sz="1200" b="0" i="0" dirty="0">
                          <a:latin typeface="Avenir Book" panose="02000503020000020003" pitchFamily="2" charset="0"/>
                        </a:rPr>
                        <a:t>221</a:t>
                      </a:r>
                    </a:p>
                  </a:txBody>
                  <a:tcPr anchor="ctr"/>
                </a:tc>
                <a:tc>
                  <a:txBody>
                    <a:bodyPr/>
                    <a:lstStyle/>
                    <a:p>
                      <a:pPr algn="ctr"/>
                      <a:r>
                        <a:rPr lang="en-US" sz="1200" b="0" i="0" dirty="0">
                          <a:latin typeface="Avenir Book" panose="02000503020000020003" pitchFamily="2" charset="0"/>
                        </a:rPr>
                        <a:t>217</a:t>
                      </a:r>
                    </a:p>
                  </a:txBody>
                  <a:tcPr anchor="ctr"/>
                </a:tc>
                <a:tc>
                  <a:txBody>
                    <a:bodyPr/>
                    <a:lstStyle/>
                    <a:p>
                      <a:pPr algn="ctr"/>
                      <a:r>
                        <a:rPr lang="en-US" sz="1200" b="0" i="0" dirty="0">
                          <a:latin typeface="Avenir Book" panose="02000503020000020003" pitchFamily="2" charset="0"/>
                        </a:rPr>
                        <a:t>217</a:t>
                      </a:r>
                    </a:p>
                  </a:txBody>
                  <a:tcPr anchor="ctr"/>
                </a:tc>
                <a:tc>
                  <a:txBody>
                    <a:bodyPr/>
                    <a:lstStyle/>
                    <a:p>
                      <a:pPr algn="ctr"/>
                      <a:r>
                        <a:rPr lang="en-US" sz="1200" b="1" i="0" dirty="0">
                          <a:latin typeface="Avenir Heavy" panose="02000503020000020003" pitchFamily="2" charset="0"/>
                        </a:rPr>
                        <a:t>3.84%</a:t>
                      </a:r>
                    </a:p>
                  </a:txBody>
                  <a:tcPr anchor="ctr"/>
                </a:tc>
                <a:extLst>
                  <a:ext uri="{0D108BD9-81ED-4DB2-BD59-A6C34878D82A}">
                    <a16:rowId xmlns:a16="http://schemas.microsoft.com/office/drawing/2014/main" val="465646820"/>
                  </a:ext>
                </a:extLst>
              </a:tr>
              <a:tr h="326903">
                <a:tc>
                  <a:txBody>
                    <a:bodyPr/>
                    <a:lstStyle/>
                    <a:p>
                      <a:r>
                        <a:rPr lang="en-US" sz="1200" b="0" i="0" dirty="0">
                          <a:latin typeface="Avenir Book" panose="02000503020000020003" pitchFamily="2" charset="0"/>
                        </a:rPr>
                        <a:t>Northern California</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61</a:t>
                      </a:r>
                    </a:p>
                  </a:txBody>
                  <a:tcPr anchor="ctr"/>
                </a:tc>
                <a:tc>
                  <a:txBody>
                    <a:bodyPr/>
                    <a:lstStyle/>
                    <a:p>
                      <a:pPr algn="ctr"/>
                      <a:r>
                        <a:rPr lang="en-US" sz="1200" b="0" i="0" dirty="0">
                          <a:latin typeface="Avenir Book" panose="02000503020000020003" pitchFamily="2" charset="0"/>
                        </a:rPr>
                        <a:t>61</a:t>
                      </a:r>
                    </a:p>
                  </a:txBody>
                  <a:tcPr anchor="ctr"/>
                </a:tc>
                <a:tc>
                  <a:txBody>
                    <a:bodyPr/>
                    <a:lstStyle/>
                    <a:p>
                      <a:pPr algn="ctr"/>
                      <a:r>
                        <a:rPr lang="en-US" sz="1200" b="1" i="0" dirty="0">
                          <a:solidFill>
                            <a:srgbClr val="C00000"/>
                          </a:solidFill>
                          <a:latin typeface="Avenir Heavy" panose="02000503020000020003" pitchFamily="2" charset="0"/>
                        </a:rPr>
                        <a:t>-1.61%</a:t>
                      </a:r>
                    </a:p>
                  </a:txBody>
                  <a:tcPr anchor="ctr"/>
                </a:tc>
                <a:extLst>
                  <a:ext uri="{0D108BD9-81ED-4DB2-BD59-A6C34878D82A}">
                    <a16:rowId xmlns:a16="http://schemas.microsoft.com/office/drawing/2014/main" val="3418691652"/>
                  </a:ext>
                </a:extLst>
              </a:tr>
              <a:tr h="326903">
                <a:tc>
                  <a:txBody>
                    <a:bodyPr/>
                    <a:lstStyle/>
                    <a:p>
                      <a:r>
                        <a:rPr lang="en-US" sz="1200" b="0" i="0" dirty="0">
                          <a:latin typeface="Avenir Book" panose="02000503020000020003" pitchFamily="2" charset="0"/>
                        </a:rPr>
                        <a:t>Orange County</a:t>
                      </a:r>
                    </a:p>
                  </a:txBody>
                  <a:tcPr anchor="ctr"/>
                </a:tc>
                <a:tc>
                  <a:txBody>
                    <a:bodyPr/>
                    <a:lstStyle/>
                    <a:p>
                      <a:pPr algn="ctr"/>
                      <a:r>
                        <a:rPr lang="en-US" sz="1200" b="0" i="0" dirty="0">
                          <a:latin typeface="Avenir Book" panose="02000503020000020003" pitchFamily="2" charset="0"/>
                        </a:rPr>
                        <a:t>104</a:t>
                      </a:r>
                    </a:p>
                  </a:txBody>
                  <a:tcPr anchor="ctr"/>
                </a:tc>
                <a:tc>
                  <a:txBody>
                    <a:bodyPr/>
                    <a:lstStyle/>
                    <a:p>
                      <a:pPr algn="ctr"/>
                      <a:r>
                        <a:rPr lang="en-US" sz="1200" b="0" i="0" dirty="0">
                          <a:latin typeface="Avenir Book" panose="02000503020000020003" pitchFamily="2" charset="0"/>
                        </a:rPr>
                        <a:t>102</a:t>
                      </a:r>
                    </a:p>
                  </a:txBody>
                  <a:tcPr anchor="ctr"/>
                </a:tc>
                <a:tc>
                  <a:txBody>
                    <a:bodyPr/>
                    <a:lstStyle/>
                    <a:p>
                      <a:pPr algn="ctr"/>
                      <a:r>
                        <a:rPr lang="en-US" sz="1200" b="0" i="0" dirty="0">
                          <a:latin typeface="Avenir Book" panose="02000503020000020003" pitchFamily="2" charset="0"/>
                        </a:rPr>
                        <a:t>100</a:t>
                      </a:r>
                    </a:p>
                  </a:txBody>
                  <a:tcPr anchor="ctr"/>
                </a:tc>
                <a:tc>
                  <a:txBody>
                    <a:bodyPr/>
                    <a:lstStyle/>
                    <a:p>
                      <a:pPr algn="ctr"/>
                      <a:r>
                        <a:rPr lang="en-US" sz="1200" b="0" i="0" dirty="0">
                          <a:latin typeface="Avenir Book" panose="02000503020000020003" pitchFamily="2" charset="0"/>
                        </a:rPr>
                        <a:t>100</a:t>
                      </a:r>
                    </a:p>
                  </a:txBody>
                  <a:tcPr anchor="ctr"/>
                </a:tc>
                <a:tc>
                  <a:txBody>
                    <a:bodyPr/>
                    <a:lstStyle/>
                    <a:p>
                      <a:pPr algn="ctr"/>
                      <a:r>
                        <a:rPr lang="en-US" sz="1200" b="1" i="0" dirty="0">
                          <a:solidFill>
                            <a:srgbClr val="C00000"/>
                          </a:solidFill>
                          <a:latin typeface="Avenir Heavy" panose="02000503020000020003" pitchFamily="2" charset="0"/>
                        </a:rPr>
                        <a:t>-3.84%</a:t>
                      </a:r>
                    </a:p>
                  </a:txBody>
                  <a:tcPr anchor="ctr"/>
                </a:tc>
                <a:extLst>
                  <a:ext uri="{0D108BD9-81ED-4DB2-BD59-A6C34878D82A}">
                    <a16:rowId xmlns:a16="http://schemas.microsoft.com/office/drawing/2014/main" val="1788402516"/>
                  </a:ext>
                </a:extLst>
              </a:tr>
              <a:tr h="326903">
                <a:tc>
                  <a:txBody>
                    <a:bodyPr/>
                    <a:lstStyle/>
                    <a:p>
                      <a:r>
                        <a:rPr lang="en-US" sz="1200" b="0" i="0" dirty="0">
                          <a:latin typeface="Avenir Book" panose="02000503020000020003" pitchFamily="2" charset="0"/>
                        </a:rPr>
                        <a:t>Phoenix</a:t>
                      </a:r>
                    </a:p>
                  </a:txBody>
                  <a:tcPr anchor="ctr"/>
                </a:tc>
                <a:tc>
                  <a:txBody>
                    <a:bodyPr/>
                    <a:lstStyle/>
                    <a:p>
                      <a:pPr algn="ctr"/>
                      <a:r>
                        <a:rPr lang="en-US" sz="1200" b="0" i="0" dirty="0">
                          <a:latin typeface="Avenir Book" panose="02000503020000020003" pitchFamily="2" charset="0"/>
                        </a:rPr>
                        <a:t>150</a:t>
                      </a:r>
                    </a:p>
                  </a:txBody>
                  <a:tcPr anchor="ctr"/>
                </a:tc>
                <a:tc>
                  <a:txBody>
                    <a:bodyPr/>
                    <a:lstStyle/>
                    <a:p>
                      <a:pPr algn="ctr"/>
                      <a:r>
                        <a:rPr lang="en-US" sz="1200" b="0" i="0" dirty="0">
                          <a:latin typeface="Avenir Book" panose="02000503020000020003" pitchFamily="2" charset="0"/>
                        </a:rPr>
                        <a:t>151</a:t>
                      </a:r>
                    </a:p>
                  </a:txBody>
                  <a:tcPr anchor="ctr"/>
                </a:tc>
                <a:tc>
                  <a:txBody>
                    <a:bodyPr/>
                    <a:lstStyle/>
                    <a:p>
                      <a:pPr algn="ctr"/>
                      <a:r>
                        <a:rPr lang="en-US" sz="1200" b="0" i="0" dirty="0">
                          <a:latin typeface="Avenir Book" panose="02000503020000020003" pitchFamily="2" charset="0"/>
                        </a:rPr>
                        <a:t>150</a:t>
                      </a:r>
                    </a:p>
                  </a:txBody>
                  <a:tcPr anchor="ctr"/>
                </a:tc>
                <a:tc>
                  <a:txBody>
                    <a:bodyPr/>
                    <a:lstStyle/>
                    <a:p>
                      <a:pPr algn="ctr"/>
                      <a:r>
                        <a:rPr lang="en-US" sz="1200" b="0" i="0" dirty="0">
                          <a:latin typeface="Avenir Book" panose="02000503020000020003" pitchFamily="2" charset="0"/>
                        </a:rPr>
                        <a:t>150</a:t>
                      </a:r>
                    </a:p>
                  </a:txBody>
                  <a:tcPr anchor="ctr"/>
                </a:tc>
                <a:tc>
                  <a:txBody>
                    <a:bodyPr/>
                    <a:lstStyle/>
                    <a:p>
                      <a:pPr algn="ctr"/>
                      <a:r>
                        <a:rPr lang="en-US" sz="1200" b="1" i="0" dirty="0">
                          <a:latin typeface="Avenir Heavy" panose="02000503020000020003" pitchFamily="2" charset="0"/>
                        </a:rPr>
                        <a:t>0%</a:t>
                      </a:r>
                    </a:p>
                  </a:txBody>
                  <a:tcPr anchor="ctr"/>
                </a:tc>
                <a:extLst>
                  <a:ext uri="{0D108BD9-81ED-4DB2-BD59-A6C34878D82A}">
                    <a16:rowId xmlns:a16="http://schemas.microsoft.com/office/drawing/2014/main" val="453583073"/>
                  </a:ext>
                </a:extLst>
              </a:tr>
              <a:tr h="326903">
                <a:tc>
                  <a:txBody>
                    <a:bodyPr/>
                    <a:lstStyle/>
                    <a:p>
                      <a:r>
                        <a:rPr lang="en-US" sz="1200" b="0" i="0" dirty="0">
                          <a:latin typeface="Avenir Book" panose="02000503020000020003" pitchFamily="2" charset="0"/>
                        </a:rPr>
                        <a:t>Portland</a:t>
                      </a:r>
                    </a:p>
                  </a:txBody>
                  <a:tcPr anchor="ctr"/>
                </a:tc>
                <a:tc>
                  <a:txBody>
                    <a:bodyPr/>
                    <a:lstStyle/>
                    <a:p>
                      <a:pPr algn="ctr"/>
                      <a:r>
                        <a:rPr lang="en-US" sz="1200" b="0" i="0" dirty="0">
                          <a:latin typeface="Avenir Book" panose="02000503020000020003" pitchFamily="2" charset="0"/>
                        </a:rPr>
                        <a:t>82</a:t>
                      </a:r>
                    </a:p>
                  </a:txBody>
                  <a:tcPr anchor="ctr"/>
                </a:tc>
                <a:tc>
                  <a:txBody>
                    <a:bodyPr/>
                    <a:lstStyle/>
                    <a:p>
                      <a:pPr algn="ctr"/>
                      <a:r>
                        <a:rPr lang="en-US" sz="1200" b="0" i="0" dirty="0">
                          <a:latin typeface="Avenir Book" panose="02000503020000020003" pitchFamily="2" charset="0"/>
                        </a:rPr>
                        <a:t>83</a:t>
                      </a:r>
                    </a:p>
                  </a:txBody>
                  <a:tcPr anchor="ctr"/>
                </a:tc>
                <a:tc>
                  <a:txBody>
                    <a:bodyPr/>
                    <a:lstStyle/>
                    <a:p>
                      <a:pPr algn="ctr"/>
                      <a:r>
                        <a:rPr lang="en-US" sz="1200" b="0" i="0" dirty="0">
                          <a:latin typeface="Avenir Book" panose="02000503020000020003" pitchFamily="2" charset="0"/>
                        </a:rPr>
                        <a:t>83</a:t>
                      </a:r>
                    </a:p>
                  </a:txBody>
                  <a:tcPr anchor="ctr"/>
                </a:tc>
                <a:tc>
                  <a:txBody>
                    <a:bodyPr/>
                    <a:lstStyle/>
                    <a:p>
                      <a:pPr algn="ctr"/>
                      <a:r>
                        <a:rPr lang="en-US" sz="1200" b="0" i="0" dirty="0">
                          <a:latin typeface="Avenir Book" panose="02000503020000020003" pitchFamily="2" charset="0"/>
                        </a:rPr>
                        <a:t>83</a:t>
                      </a:r>
                    </a:p>
                  </a:txBody>
                  <a:tcPr anchor="ctr"/>
                </a:tc>
                <a:tc>
                  <a:txBody>
                    <a:bodyPr/>
                    <a:lstStyle/>
                    <a:p>
                      <a:pPr algn="ctr"/>
                      <a:r>
                        <a:rPr lang="en-US" sz="1200" b="1" i="0" dirty="0">
                          <a:latin typeface="Avenir Heavy" panose="02000503020000020003" pitchFamily="2" charset="0"/>
                        </a:rPr>
                        <a:t>1.21%</a:t>
                      </a:r>
                    </a:p>
                  </a:txBody>
                  <a:tcPr anchor="ctr"/>
                </a:tc>
                <a:extLst>
                  <a:ext uri="{0D108BD9-81ED-4DB2-BD59-A6C34878D82A}">
                    <a16:rowId xmlns:a16="http://schemas.microsoft.com/office/drawing/2014/main" val="1020621697"/>
                  </a:ext>
                </a:extLst>
              </a:tr>
              <a:tr h="326903">
                <a:tc>
                  <a:txBody>
                    <a:bodyPr/>
                    <a:lstStyle/>
                    <a:p>
                      <a:r>
                        <a:rPr lang="en-US" sz="1200" b="0" i="0" dirty="0">
                          <a:latin typeface="Avenir Book" panose="02000503020000020003" pitchFamily="2" charset="0"/>
                        </a:rPr>
                        <a:t>San Diego</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0" i="0" dirty="0">
                          <a:latin typeface="Avenir Book" panose="02000503020000020003" pitchFamily="2" charset="0"/>
                        </a:rPr>
                        <a:t>97</a:t>
                      </a:r>
                    </a:p>
                  </a:txBody>
                  <a:tcPr anchor="ctr"/>
                </a:tc>
                <a:tc>
                  <a:txBody>
                    <a:bodyPr/>
                    <a:lstStyle/>
                    <a:p>
                      <a:pPr algn="ctr"/>
                      <a:r>
                        <a:rPr lang="en-US" sz="1200" b="0" i="0" dirty="0">
                          <a:latin typeface="Avenir Book" panose="02000503020000020003" pitchFamily="2" charset="0"/>
                        </a:rPr>
                        <a:t>94</a:t>
                      </a:r>
                    </a:p>
                  </a:txBody>
                  <a:tcPr anchor="ctr"/>
                </a:tc>
                <a:tc>
                  <a:txBody>
                    <a:bodyPr/>
                    <a:lstStyle/>
                    <a:p>
                      <a:pPr algn="ctr"/>
                      <a:r>
                        <a:rPr lang="en-US" sz="1200" b="0" i="0" dirty="0">
                          <a:latin typeface="Avenir Book" panose="02000503020000020003" pitchFamily="2" charset="0"/>
                        </a:rPr>
                        <a:t>94</a:t>
                      </a:r>
                    </a:p>
                  </a:txBody>
                  <a:tcPr anchor="ctr"/>
                </a:tc>
                <a:tc>
                  <a:txBody>
                    <a:bodyPr/>
                    <a:lstStyle/>
                    <a:p>
                      <a:pPr algn="ctr"/>
                      <a:r>
                        <a:rPr lang="en-US" sz="1200" b="1" i="0" dirty="0">
                          <a:solidFill>
                            <a:srgbClr val="C00000"/>
                          </a:solidFill>
                          <a:latin typeface="Avenir Heavy" panose="02000503020000020003" pitchFamily="2" charset="0"/>
                        </a:rPr>
                        <a:t>-3.09%</a:t>
                      </a:r>
                    </a:p>
                  </a:txBody>
                  <a:tcPr anchor="ctr"/>
                </a:tc>
                <a:extLst>
                  <a:ext uri="{0D108BD9-81ED-4DB2-BD59-A6C34878D82A}">
                    <a16:rowId xmlns:a16="http://schemas.microsoft.com/office/drawing/2014/main" val="514436997"/>
                  </a:ext>
                </a:extLst>
              </a:tr>
              <a:tr h="326903">
                <a:tc>
                  <a:txBody>
                    <a:bodyPr/>
                    <a:lstStyle/>
                    <a:p>
                      <a:r>
                        <a:rPr lang="en-US" sz="1200" b="0" i="0" dirty="0">
                          <a:latin typeface="Avenir Book" panose="02000503020000020003" pitchFamily="2" charset="0"/>
                        </a:rPr>
                        <a:t>San Francisco</a:t>
                      </a:r>
                    </a:p>
                  </a:txBody>
                  <a:tcPr anchor="ctr"/>
                </a:tc>
                <a:tc>
                  <a:txBody>
                    <a:bodyPr/>
                    <a:lstStyle/>
                    <a:p>
                      <a:pPr algn="ctr"/>
                      <a:r>
                        <a:rPr lang="en-US" sz="1200" b="0" i="0" dirty="0">
                          <a:latin typeface="Avenir Book" panose="02000503020000020003" pitchFamily="2" charset="0"/>
                        </a:rPr>
                        <a:t>159</a:t>
                      </a:r>
                    </a:p>
                  </a:txBody>
                  <a:tcPr anchor="ctr"/>
                </a:tc>
                <a:tc>
                  <a:txBody>
                    <a:bodyPr/>
                    <a:lstStyle/>
                    <a:p>
                      <a:pPr algn="ctr"/>
                      <a:r>
                        <a:rPr lang="en-US" sz="1200" b="0" i="0" dirty="0">
                          <a:latin typeface="Avenir Book" panose="02000503020000020003" pitchFamily="2" charset="0"/>
                        </a:rPr>
                        <a:t>164</a:t>
                      </a:r>
                    </a:p>
                  </a:txBody>
                  <a:tcPr anchor="ctr"/>
                </a:tc>
                <a:tc>
                  <a:txBody>
                    <a:bodyPr/>
                    <a:lstStyle/>
                    <a:p>
                      <a:pPr algn="ctr"/>
                      <a:r>
                        <a:rPr lang="en-US" sz="1200" b="0" i="0" dirty="0">
                          <a:latin typeface="Avenir Book" panose="02000503020000020003" pitchFamily="2" charset="0"/>
                        </a:rPr>
                        <a:t>162</a:t>
                      </a:r>
                    </a:p>
                  </a:txBody>
                  <a:tcPr anchor="ctr"/>
                </a:tc>
                <a:tc>
                  <a:txBody>
                    <a:bodyPr/>
                    <a:lstStyle/>
                    <a:p>
                      <a:pPr algn="ctr"/>
                      <a:r>
                        <a:rPr lang="en-US" sz="1200" b="0" i="0" dirty="0">
                          <a:latin typeface="Avenir Book" panose="02000503020000020003" pitchFamily="2" charset="0"/>
                        </a:rPr>
                        <a:t>162</a:t>
                      </a:r>
                    </a:p>
                  </a:txBody>
                  <a:tcPr anchor="ctr"/>
                </a:tc>
                <a:tc>
                  <a:txBody>
                    <a:bodyPr/>
                    <a:lstStyle/>
                    <a:p>
                      <a:pPr algn="ctr"/>
                      <a:r>
                        <a:rPr lang="en-US" sz="1200" b="1" i="0" dirty="0">
                          <a:latin typeface="Avenir Heavy" panose="02000503020000020003" pitchFamily="2" charset="0"/>
                        </a:rPr>
                        <a:t>1.88%</a:t>
                      </a:r>
                    </a:p>
                  </a:txBody>
                  <a:tcPr anchor="ctr"/>
                </a:tc>
                <a:extLst>
                  <a:ext uri="{0D108BD9-81ED-4DB2-BD59-A6C34878D82A}">
                    <a16:rowId xmlns:a16="http://schemas.microsoft.com/office/drawing/2014/main" val="2652226694"/>
                  </a:ext>
                </a:extLst>
              </a:tr>
              <a:tr h="326903">
                <a:tc>
                  <a:txBody>
                    <a:bodyPr/>
                    <a:lstStyle/>
                    <a:p>
                      <a:r>
                        <a:rPr lang="en-US" sz="1200" b="0" i="0" dirty="0">
                          <a:latin typeface="Avenir Book" panose="02000503020000020003" pitchFamily="2" charset="0"/>
                        </a:rPr>
                        <a:t>Seattle</a:t>
                      </a:r>
                    </a:p>
                  </a:txBody>
                  <a:tcPr anchor="ctr"/>
                </a:tc>
                <a:tc>
                  <a:txBody>
                    <a:bodyPr/>
                    <a:lstStyle/>
                    <a:p>
                      <a:pPr algn="ctr"/>
                      <a:r>
                        <a:rPr lang="en-US" sz="1200" b="0" i="0" dirty="0">
                          <a:latin typeface="Avenir Book" panose="02000503020000020003" pitchFamily="2" charset="0"/>
                        </a:rPr>
                        <a:t>119</a:t>
                      </a:r>
                    </a:p>
                  </a:txBody>
                  <a:tcPr anchor="ctr"/>
                </a:tc>
                <a:tc>
                  <a:txBody>
                    <a:bodyPr/>
                    <a:lstStyle/>
                    <a:p>
                      <a:pPr algn="ctr"/>
                      <a:r>
                        <a:rPr lang="en-US" sz="1200" b="0" i="0" dirty="0">
                          <a:latin typeface="Avenir Book" panose="02000503020000020003" pitchFamily="2" charset="0"/>
                        </a:rPr>
                        <a:t>119</a:t>
                      </a:r>
                    </a:p>
                  </a:txBody>
                  <a:tcPr anchor="ctr"/>
                </a:tc>
                <a:tc>
                  <a:txBody>
                    <a:bodyPr/>
                    <a:lstStyle/>
                    <a:p>
                      <a:pPr algn="ctr"/>
                      <a:r>
                        <a:rPr lang="en-US" sz="1200" b="0" i="0" dirty="0">
                          <a:latin typeface="Avenir Book" panose="02000503020000020003" pitchFamily="2" charset="0"/>
                        </a:rPr>
                        <a:t>117</a:t>
                      </a:r>
                    </a:p>
                  </a:txBody>
                  <a:tcPr anchor="ctr"/>
                </a:tc>
                <a:tc>
                  <a:txBody>
                    <a:bodyPr/>
                    <a:lstStyle/>
                    <a:p>
                      <a:pPr algn="ctr"/>
                      <a:r>
                        <a:rPr lang="en-US" sz="1200" b="0" i="0" dirty="0">
                          <a:latin typeface="Avenir Book" panose="02000503020000020003" pitchFamily="2" charset="0"/>
                        </a:rPr>
                        <a:t>117</a:t>
                      </a:r>
                    </a:p>
                  </a:txBody>
                  <a:tcPr anchor="ctr"/>
                </a:tc>
                <a:tc>
                  <a:txBody>
                    <a:bodyPr/>
                    <a:lstStyle/>
                    <a:p>
                      <a:pPr algn="ctr"/>
                      <a:r>
                        <a:rPr lang="en-US" sz="1200" b="1" i="0" dirty="0">
                          <a:solidFill>
                            <a:srgbClr val="C00000"/>
                          </a:solidFill>
                          <a:latin typeface="Avenir Heavy" panose="02000503020000020003" pitchFamily="2" charset="0"/>
                        </a:rPr>
                        <a:t>-1.68%</a:t>
                      </a:r>
                    </a:p>
                  </a:txBody>
                  <a:tcPr anchor="ctr"/>
                </a:tc>
                <a:extLst>
                  <a:ext uri="{0D108BD9-81ED-4DB2-BD59-A6C34878D82A}">
                    <a16:rowId xmlns:a16="http://schemas.microsoft.com/office/drawing/2014/main" val="3365973156"/>
                  </a:ext>
                </a:extLst>
              </a:tr>
              <a:tr h="326903">
                <a:tc>
                  <a:txBody>
                    <a:bodyPr/>
                    <a:lstStyle/>
                    <a:p>
                      <a:r>
                        <a:rPr lang="en-US" sz="1200" b="0" i="0" dirty="0">
                          <a:latin typeface="Avenir Book" panose="02000503020000020003" pitchFamily="2" charset="0"/>
                        </a:rPr>
                        <a:t>Southern Nevada</a:t>
                      </a:r>
                    </a:p>
                  </a:txBody>
                  <a:tcPr anchor="ctr"/>
                </a:tc>
                <a:tc>
                  <a:txBody>
                    <a:bodyPr/>
                    <a:lstStyle/>
                    <a:p>
                      <a:pPr algn="ctr"/>
                      <a:r>
                        <a:rPr lang="en-US" sz="1200" b="0" i="0" dirty="0">
                          <a:latin typeface="Avenir Book" panose="02000503020000020003" pitchFamily="2" charset="0"/>
                        </a:rPr>
                        <a:t>41</a:t>
                      </a:r>
                    </a:p>
                  </a:txBody>
                  <a:tcPr anchor="ctr"/>
                </a:tc>
                <a:tc>
                  <a:txBody>
                    <a:bodyPr/>
                    <a:lstStyle/>
                    <a:p>
                      <a:pPr algn="ctr"/>
                      <a:r>
                        <a:rPr lang="en-US" sz="1200" b="0" i="0" dirty="0">
                          <a:latin typeface="Avenir Book" panose="02000503020000020003" pitchFamily="2" charset="0"/>
                        </a:rPr>
                        <a:t>46</a:t>
                      </a:r>
                    </a:p>
                  </a:txBody>
                  <a:tcPr anchor="ctr"/>
                </a:tc>
                <a:tc>
                  <a:txBody>
                    <a:bodyPr/>
                    <a:lstStyle/>
                    <a:p>
                      <a:pPr algn="ctr"/>
                      <a:r>
                        <a:rPr lang="en-US" sz="1200" b="0" i="0" dirty="0">
                          <a:latin typeface="Avenir Book" panose="02000503020000020003" pitchFamily="2" charset="0"/>
                        </a:rPr>
                        <a:t>47</a:t>
                      </a:r>
                    </a:p>
                  </a:txBody>
                  <a:tcPr anchor="ctr"/>
                </a:tc>
                <a:tc>
                  <a:txBody>
                    <a:bodyPr/>
                    <a:lstStyle/>
                    <a:p>
                      <a:pPr algn="ctr"/>
                      <a:r>
                        <a:rPr lang="en-US" sz="1200" b="0" i="0" dirty="0">
                          <a:latin typeface="Avenir Book" panose="02000503020000020003" pitchFamily="2" charset="0"/>
                        </a:rPr>
                        <a:t>47</a:t>
                      </a:r>
                    </a:p>
                  </a:txBody>
                  <a:tcPr anchor="ctr"/>
                </a:tc>
                <a:tc>
                  <a:txBody>
                    <a:bodyPr/>
                    <a:lstStyle/>
                    <a:p>
                      <a:pPr algn="ctr"/>
                      <a:r>
                        <a:rPr lang="en-US" sz="1200" b="1" i="0" dirty="0">
                          <a:latin typeface="Avenir Heavy" panose="02000503020000020003" pitchFamily="2" charset="0"/>
                        </a:rPr>
                        <a:t>14.63%</a:t>
                      </a:r>
                    </a:p>
                  </a:txBody>
                  <a:tcPr anchor="ctr"/>
                </a:tc>
                <a:extLst>
                  <a:ext uri="{0D108BD9-81ED-4DB2-BD59-A6C34878D82A}">
                    <a16:rowId xmlns:a16="http://schemas.microsoft.com/office/drawing/2014/main" val="3735674371"/>
                  </a:ext>
                </a:extLst>
              </a:tr>
              <a:tr h="326903">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1317</a:t>
                      </a:r>
                    </a:p>
                  </a:txBody>
                  <a:tcPr anchor="ctr"/>
                </a:tc>
                <a:tc>
                  <a:txBody>
                    <a:bodyPr/>
                    <a:lstStyle/>
                    <a:p>
                      <a:pPr algn="ctr"/>
                      <a:r>
                        <a:rPr lang="en-US" sz="1200" b="1" i="0" dirty="0">
                          <a:latin typeface="Avenir Heavy" panose="02000503020000020003" pitchFamily="2" charset="0"/>
                        </a:rPr>
                        <a:t>1351</a:t>
                      </a:r>
                    </a:p>
                  </a:txBody>
                  <a:tcPr anchor="ctr"/>
                </a:tc>
                <a:tc>
                  <a:txBody>
                    <a:bodyPr/>
                    <a:lstStyle/>
                    <a:p>
                      <a:pPr algn="ctr"/>
                      <a:r>
                        <a:rPr lang="en-US" sz="1200" b="1" i="0" dirty="0">
                          <a:latin typeface="Avenir Heavy" panose="02000503020000020003" pitchFamily="2" charset="0"/>
                        </a:rPr>
                        <a:t>1328</a:t>
                      </a:r>
                    </a:p>
                  </a:txBody>
                  <a:tcPr anchor="ctr"/>
                </a:tc>
                <a:tc>
                  <a:txBody>
                    <a:bodyPr/>
                    <a:lstStyle/>
                    <a:p>
                      <a:pPr algn="ctr"/>
                      <a:r>
                        <a:rPr lang="en-US" sz="1200" b="1" i="0" dirty="0">
                          <a:latin typeface="Avenir Heavy" panose="02000503020000020003" pitchFamily="2" charset="0"/>
                        </a:rPr>
                        <a:t>1328</a:t>
                      </a:r>
                    </a:p>
                  </a:txBody>
                  <a:tcPr anchor="ctr"/>
                </a:tc>
                <a:tc>
                  <a:txBody>
                    <a:bodyPr/>
                    <a:lstStyle/>
                    <a:p>
                      <a:pPr algn="ctr"/>
                      <a:r>
                        <a:rPr lang="en-US" sz="1200" b="1" i="0" dirty="0">
                          <a:latin typeface="Avenir Heavy" panose="02000503020000020003" pitchFamily="2" charset="0"/>
                        </a:rPr>
                        <a:t>0.83%</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3101145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49EC7-D753-6734-C127-A0FAD071F98C}"/>
              </a:ext>
            </a:extLst>
          </p:cNvPr>
          <p:cNvSpPr>
            <a:spLocks noGrp="1"/>
          </p:cNvSpPr>
          <p:nvPr>
            <p:ph type="title"/>
          </p:nvPr>
        </p:nvSpPr>
        <p:spPr/>
        <p:txBody>
          <a:bodyPr/>
          <a:lstStyle/>
          <a:p>
            <a:r>
              <a:rPr lang="en-US" b="1" dirty="0">
                <a:solidFill>
                  <a:srgbClr val="077C13"/>
                </a:solidFill>
              </a:rPr>
              <a:t>Who We Are</a:t>
            </a:r>
          </a:p>
        </p:txBody>
      </p:sp>
      <p:sp>
        <p:nvSpPr>
          <p:cNvPr id="2" name="Content Placeholder 1">
            <a:extLst>
              <a:ext uri="{FF2B5EF4-FFF2-40B4-BE49-F238E27FC236}">
                <a16:creationId xmlns:a16="http://schemas.microsoft.com/office/drawing/2014/main" id="{005E73AE-EFFD-3B58-00B3-ED6B3C9EFE7C}"/>
              </a:ext>
            </a:extLst>
          </p:cNvPr>
          <p:cNvSpPr>
            <a:spLocks noGrp="1"/>
          </p:cNvSpPr>
          <p:nvPr>
            <p:ph idx="1"/>
          </p:nvPr>
        </p:nvSpPr>
        <p:spPr>
          <a:xfrm>
            <a:off x="952500" y="1679575"/>
            <a:ext cx="10401300" cy="4089753"/>
          </a:xfrm>
        </p:spPr>
        <p:txBody>
          <a:bodyPr>
            <a:normAutofit/>
          </a:bodyPr>
          <a:lstStyle/>
          <a:p>
            <a:pPr marL="0" indent="0" algn="ctr">
              <a:lnSpc>
                <a:spcPct val="150000"/>
              </a:lnSpc>
              <a:buNone/>
            </a:pPr>
            <a:r>
              <a:rPr lang="en-US" sz="2000" dirty="0">
                <a:latin typeface="Avenir Book" panose="02000503020000020003" pitchFamily="2" charset="0"/>
              </a:rPr>
              <a:t>The American Society of Plumbing Engineers (ASPE) is the international organization for professionals skilled in the design, specification and inspection of plumbing systems. ASPE is dedicated to the advancement of the science of plumbing engineering, to the professional growth and advancement of its members and to the health, welfare and safety of the public.</a:t>
            </a:r>
          </a:p>
        </p:txBody>
      </p:sp>
    </p:spTree>
    <p:extLst>
      <p:ext uri="{BB962C8B-B14F-4D97-AF65-F5344CB8AC3E}">
        <p14:creationId xmlns:p14="http://schemas.microsoft.com/office/powerpoint/2010/main" val="1655721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4" y="1321859"/>
            <a:ext cx="2362199" cy="879475"/>
          </a:xfrm>
        </p:spPr>
        <p:txBody>
          <a:bodyPr>
            <a:normAutofit/>
          </a:bodyPr>
          <a:lstStyle/>
          <a:p>
            <a:pPr algn="l"/>
            <a:r>
              <a:rPr lang="en-US" sz="4000" dirty="0">
                <a:solidFill>
                  <a:srgbClr val="077C13"/>
                </a:solidFill>
              </a:rPr>
              <a:t>Region 5</a:t>
            </a:r>
          </a:p>
        </p:txBody>
      </p:sp>
      <p:graphicFrame>
        <p:nvGraphicFramePr>
          <p:cNvPr id="5" name="Table 5">
            <a:extLst>
              <a:ext uri="{FF2B5EF4-FFF2-40B4-BE49-F238E27FC236}">
                <a16:creationId xmlns:a16="http://schemas.microsoft.com/office/drawing/2014/main" id="{FDC7FB37-FA9F-8D7A-81F5-09F7B7B4E639}"/>
              </a:ext>
            </a:extLst>
          </p:cNvPr>
          <p:cNvGraphicFramePr>
            <a:graphicFrameLocks noGrp="1"/>
          </p:cNvGraphicFramePr>
          <p:nvPr/>
        </p:nvGraphicFramePr>
        <p:xfrm>
          <a:off x="3317180" y="1253597"/>
          <a:ext cx="8451487" cy="4576642"/>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26903">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2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Arkansas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200" b="0" i="0" dirty="0">
                          <a:latin typeface="Avenir Book" panose="02000503020000020003" pitchFamily="2" charset="0"/>
                        </a:rPr>
                        <a:t>30</a:t>
                      </a:r>
                    </a:p>
                  </a:txBody>
                  <a:tcPr anchor="ctr"/>
                </a:tc>
                <a:tc>
                  <a:txBody>
                    <a:bodyPr/>
                    <a:lstStyle/>
                    <a:p>
                      <a:pPr algn="ctr"/>
                      <a:r>
                        <a:rPr lang="en-US" sz="1200" b="0" i="0" dirty="0">
                          <a:latin typeface="Avenir Book" panose="02000503020000020003" pitchFamily="2" charset="0"/>
                        </a:rPr>
                        <a:t>34</a:t>
                      </a:r>
                    </a:p>
                  </a:txBody>
                  <a:tcPr anchor="ctr"/>
                </a:tc>
                <a:tc>
                  <a:txBody>
                    <a:bodyPr/>
                    <a:lstStyle/>
                    <a:p>
                      <a:pPr algn="ctr"/>
                      <a:r>
                        <a:rPr lang="en-US" sz="1200" b="0" i="0" dirty="0">
                          <a:latin typeface="Avenir Book" panose="02000503020000020003" pitchFamily="2" charset="0"/>
                        </a:rPr>
                        <a:t>34</a:t>
                      </a:r>
                    </a:p>
                  </a:txBody>
                  <a:tcPr anchor="ctr"/>
                </a:tc>
                <a:tc>
                  <a:txBody>
                    <a:bodyPr/>
                    <a:lstStyle/>
                    <a:p>
                      <a:pPr algn="ctr"/>
                      <a:r>
                        <a:rPr lang="en-US" sz="1200" b="1" i="0" dirty="0">
                          <a:latin typeface="Avenir Heavy" panose="02000503020000020003" pitchFamily="2" charset="0"/>
                        </a:rPr>
                        <a:t>30.76%</a:t>
                      </a:r>
                    </a:p>
                  </a:txBody>
                  <a:tcPr anchor="ctr"/>
                </a:tc>
                <a:extLst>
                  <a:ext uri="{0D108BD9-81ED-4DB2-BD59-A6C34878D82A}">
                    <a16:rowId xmlns:a16="http://schemas.microsoft.com/office/drawing/2014/main" val="2959467001"/>
                  </a:ext>
                </a:extLst>
              </a:tr>
              <a:tr h="326903">
                <a:tc>
                  <a:txBody>
                    <a:bodyPr/>
                    <a:lstStyle/>
                    <a:p>
                      <a:r>
                        <a:rPr lang="en-US" sz="1200" b="0" i="0" dirty="0">
                          <a:latin typeface="Avenir Book" panose="02000503020000020003" pitchFamily="2" charset="0"/>
                        </a:rPr>
                        <a:t>Central Illinois</a:t>
                      </a:r>
                    </a:p>
                  </a:txBody>
                  <a:tcPr anchor="ctr"/>
                </a:tc>
                <a:tc>
                  <a:txBody>
                    <a:bodyPr/>
                    <a:lstStyle/>
                    <a:p>
                      <a:pPr algn="ctr"/>
                      <a:r>
                        <a:rPr lang="en-US" sz="1200" b="0" i="0" dirty="0">
                          <a:latin typeface="Avenir Book" panose="02000503020000020003" pitchFamily="2" charset="0"/>
                        </a:rPr>
                        <a:t>28</a:t>
                      </a:r>
                    </a:p>
                  </a:txBody>
                  <a:tcPr anchor="ctr"/>
                </a:tc>
                <a:tc>
                  <a:txBody>
                    <a:bodyPr/>
                    <a:lstStyle/>
                    <a:p>
                      <a:pPr algn="ctr"/>
                      <a:r>
                        <a:rPr lang="en-US" sz="1200" b="0" i="0" dirty="0">
                          <a:latin typeface="Avenir Book" panose="02000503020000020003" pitchFamily="2" charset="0"/>
                        </a:rPr>
                        <a:t>30</a:t>
                      </a:r>
                    </a:p>
                  </a:txBody>
                  <a:tcPr anchor="ctr"/>
                </a:tc>
                <a:tc>
                  <a:txBody>
                    <a:bodyPr/>
                    <a:lstStyle/>
                    <a:p>
                      <a:pPr algn="ctr"/>
                      <a:r>
                        <a:rPr lang="en-US" sz="1200" b="0" i="0" dirty="0">
                          <a:latin typeface="Avenir Book" panose="02000503020000020003" pitchFamily="2" charset="0"/>
                        </a:rPr>
                        <a:t>31</a:t>
                      </a:r>
                    </a:p>
                  </a:txBody>
                  <a:tcPr anchor="ctr"/>
                </a:tc>
                <a:tc>
                  <a:txBody>
                    <a:bodyPr/>
                    <a:lstStyle/>
                    <a:p>
                      <a:pPr algn="ctr"/>
                      <a:r>
                        <a:rPr lang="en-US" sz="1200" b="0" i="0" dirty="0">
                          <a:latin typeface="Avenir Book" panose="02000503020000020003" pitchFamily="2" charset="0"/>
                        </a:rPr>
                        <a:t>31</a:t>
                      </a:r>
                    </a:p>
                  </a:txBody>
                  <a:tcPr anchor="ctr"/>
                </a:tc>
                <a:tc>
                  <a:txBody>
                    <a:bodyPr/>
                    <a:lstStyle/>
                    <a:p>
                      <a:pPr algn="ctr"/>
                      <a:r>
                        <a:rPr lang="en-US" sz="1200" b="1" i="0" dirty="0">
                          <a:latin typeface="Avenir Heavy" panose="02000503020000020003" pitchFamily="2" charset="0"/>
                        </a:rPr>
                        <a:t>10.71%</a:t>
                      </a:r>
                    </a:p>
                  </a:txBody>
                  <a:tcPr anchor="ctr"/>
                </a:tc>
                <a:extLst>
                  <a:ext uri="{0D108BD9-81ED-4DB2-BD59-A6C34878D82A}">
                    <a16:rowId xmlns:a16="http://schemas.microsoft.com/office/drawing/2014/main" val="202238847"/>
                  </a:ext>
                </a:extLst>
              </a:tr>
              <a:tr h="326903">
                <a:tc>
                  <a:txBody>
                    <a:bodyPr/>
                    <a:lstStyle/>
                    <a:p>
                      <a:r>
                        <a:rPr lang="en-US" sz="1200" b="0" i="0" dirty="0">
                          <a:latin typeface="Avenir Book" panose="02000503020000020003" pitchFamily="2" charset="0"/>
                        </a:rPr>
                        <a:t>Central Texas</a:t>
                      </a:r>
                    </a:p>
                  </a:txBody>
                  <a:tcPr anchor="ctr"/>
                </a:tc>
                <a:tc>
                  <a:txBody>
                    <a:bodyPr/>
                    <a:lstStyle/>
                    <a:p>
                      <a:pPr algn="ctr"/>
                      <a:r>
                        <a:rPr lang="en-US" sz="1200" b="0" i="0">
                          <a:latin typeface="Avenir Book" panose="02000503020000020003" pitchFamily="2" charset="0"/>
                        </a:rPr>
                        <a:t>107</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105</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105</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105</a:t>
                      </a:r>
                      <a:endParaRPr lang="en-US" sz="1200" b="0" i="0" dirty="0">
                        <a:latin typeface="Avenir Book" panose="02000503020000020003" pitchFamily="2" charset="0"/>
                      </a:endParaRPr>
                    </a:p>
                  </a:txBody>
                  <a:tcPr anchor="ctr"/>
                </a:tc>
                <a:tc>
                  <a:txBody>
                    <a:bodyPr/>
                    <a:lstStyle/>
                    <a:p>
                      <a:pPr algn="ctr"/>
                      <a:r>
                        <a:rPr lang="en-US" sz="1200" b="1" i="0" dirty="0">
                          <a:solidFill>
                            <a:srgbClr val="C00000"/>
                          </a:solidFill>
                          <a:latin typeface="Avenir Heavy" panose="02000503020000020003" pitchFamily="2" charset="0"/>
                        </a:rPr>
                        <a:t>-1.86%</a:t>
                      </a:r>
                    </a:p>
                  </a:txBody>
                  <a:tcPr anchor="ctr"/>
                </a:tc>
                <a:extLst>
                  <a:ext uri="{0D108BD9-81ED-4DB2-BD59-A6C34878D82A}">
                    <a16:rowId xmlns:a16="http://schemas.microsoft.com/office/drawing/2014/main" val="655219428"/>
                  </a:ext>
                </a:extLst>
              </a:tr>
              <a:tr h="326903">
                <a:tc>
                  <a:txBody>
                    <a:bodyPr/>
                    <a:lstStyle/>
                    <a:p>
                      <a:r>
                        <a:rPr lang="en-US" sz="1200" b="0" i="0">
                          <a:latin typeface="Avenir Book" panose="02000503020000020003" pitchFamily="2" charset="0"/>
                        </a:rPr>
                        <a:t>Chicago</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248</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258</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258</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258</a:t>
                      </a:r>
                      <a:endParaRPr lang="en-US" sz="1200" b="0" i="0" dirty="0">
                        <a:latin typeface="Avenir Book" panose="02000503020000020003" pitchFamily="2" charset="0"/>
                      </a:endParaRPr>
                    </a:p>
                  </a:txBody>
                  <a:tcPr anchor="ctr"/>
                </a:tc>
                <a:tc>
                  <a:txBody>
                    <a:bodyPr/>
                    <a:lstStyle/>
                    <a:p>
                      <a:pPr algn="ctr"/>
                      <a:r>
                        <a:rPr lang="en-US" sz="1200" b="1" i="0">
                          <a:latin typeface="Avenir Heavy" panose="02000503020000020003" pitchFamily="2" charset="0"/>
                        </a:rPr>
                        <a:t>4.03%</a:t>
                      </a:r>
                      <a:endParaRPr lang="en-US" sz="1200" b="1" i="0" dirty="0">
                        <a:latin typeface="Avenir Heavy" panose="02000503020000020003" pitchFamily="2" charset="0"/>
                      </a:endParaRPr>
                    </a:p>
                  </a:txBody>
                  <a:tcPr anchor="ctr"/>
                </a:tc>
                <a:extLst>
                  <a:ext uri="{0D108BD9-81ED-4DB2-BD59-A6C34878D82A}">
                    <a16:rowId xmlns:a16="http://schemas.microsoft.com/office/drawing/2014/main" val="465646820"/>
                  </a:ext>
                </a:extLst>
              </a:tr>
              <a:tr h="326903">
                <a:tc>
                  <a:txBody>
                    <a:bodyPr/>
                    <a:lstStyle/>
                    <a:p>
                      <a:r>
                        <a:rPr lang="en-US" sz="1200" b="0" i="0">
                          <a:latin typeface="Avenir Book" panose="02000503020000020003" pitchFamily="2" charset="0"/>
                        </a:rPr>
                        <a:t>Dallas/Ft. Worth</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209</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215</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217</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217</a:t>
                      </a:r>
                      <a:endParaRPr lang="en-US" sz="1200" b="0" i="0" dirty="0">
                        <a:latin typeface="Avenir Book" panose="02000503020000020003" pitchFamily="2" charset="0"/>
                      </a:endParaRPr>
                    </a:p>
                  </a:txBody>
                  <a:tcPr anchor="ctr"/>
                </a:tc>
                <a:tc>
                  <a:txBody>
                    <a:bodyPr/>
                    <a:lstStyle/>
                    <a:p>
                      <a:pPr algn="ctr"/>
                      <a:r>
                        <a:rPr lang="en-US" sz="1200" b="1" i="0">
                          <a:solidFill>
                            <a:schemeClr val="tx1"/>
                          </a:solidFill>
                          <a:latin typeface="Avenir Heavy" panose="02000503020000020003" pitchFamily="2" charset="0"/>
                        </a:rPr>
                        <a:t>3.82%</a:t>
                      </a:r>
                      <a:endParaRPr lang="en-US" sz="1200" b="1" i="0" dirty="0">
                        <a:solidFill>
                          <a:schemeClr val="tx1"/>
                        </a:solidFill>
                        <a:latin typeface="Avenir Heavy" panose="02000503020000020003" pitchFamily="2" charset="0"/>
                      </a:endParaRPr>
                    </a:p>
                  </a:txBody>
                  <a:tcPr anchor="ctr"/>
                </a:tc>
                <a:extLst>
                  <a:ext uri="{0D108BD9-81ED-4DB2-BD59-A6C34878D82A}">
                    <a16:rowId xmlns:a16="http://schemas.microsoft.com/office/drawing/2014/main" val="3418691652"/>
                  </a:ext>
                </a:extLst>
              </a:tr>
              <a:tr h="326903">
                <a:tc>
                  <a:txBody>
                    <a:bodyPr/>
                    <a:lstStyle/>
                    <a:p>
                      <a:r>
                        <a:rPr lang="en-US" sz="1200" b="0" i="0">
                          <a:latin typeface="Avenir Book" panose="02000503020000020003" pitchFamily="2" charset="0"/>
                        </a:rPr>
                        <a:t>Houston</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171</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196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196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196</a:t>
                      </a:r>
                      <a:endParaRPr lang="en-US" sz="1200" b="0" i="0" dirty="0">
                        <a:latin typeface="Avenir Book" panose="02000503020000020003" pitchFamily="2" charset="0"/>
                      </a:endParaRPr>
                    </a:p>
                  </a:txBody>
                  <a:tcPr anchor="ctr"/>
                </a:tc>
                <a:tc>
                  <a:txBody>
                    <a:bodyPr/>
                    <a:lstStyle/>
                    <a:p>
                      <a:pPr algn="ctr"/>
                      <a:r>
                        <a:rPr lang="en-US" sz="1200" b="1" i="0">
                          <a:solidFill>
                            <a:schemeClr val="tx1"/>
                          </a:solidFill>
                          <a:latin typeface="Avenir Heavy" panose="02000503020000020003" pitchFamily="2" charset="0"/>
                        </a:rPr>
                        <a:t>14.61%</a:t>
                      </a:r>
                      <a:endParaRPr lang="en-US" sz="1200" b="1" i="0" dirty="0">
                        <a:solidFill>
                          <a:schemeClr val="tx1"/>
                        </a:solidFill>
                        <a:latin typeface="Avenir Heavy" panose="02000503020000020003" pitchFamily="2" charset="0"/>
                      </a:endParaRPr>
                    </a:p>
                  </a:txBody>
                  <a:tcPr anchor="ctr"/>
                </a:tc>
                <a:extLst>
                  <a:ext uri="{0D108BD9-81ED-4DB2-BD59-A6C34878D82A}">
                    <a16:rowId xmlns:a16="http://schemas.microsoft.com/office/drawing/2014/main" val="1788402516"/>
                  </a:ext>
                </a:extLst>
              </a:tr>
              <a:tr h="326903">
                <a:tc>
                  <a:txBody>
                    <a:bodyPr/>
                    <a:lstStyle/>
                    <a:p>
                      <a:r>
                        <a:rPr lang="en-US" sz="1200" b="0" i="0">
                          <a:latin typeface="Avenir Book" panose="02000503020000020003" pitchFamily="2" charset="0"/>
                        </a:rPr>
                        <a:t>Kansas City</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119</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119</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116</a:t>
                      </a:r>
                      <a:endParaRPr lang="en-US" sz="1200" b="0" i="0" dirty="0">
                        <a:latin typeface="Avenir Book" panose="02000503020000020003" pitchFamily="2" charset="0"/>
                      </a:endParaRPr>
                    </a:p>
                  </a:txBody>
                  <a:tcPr anchor="ctr"/>
                </a:tc>
                <a:tc>
                  <a:txBody>
                    <a:bodyPr/>
                    <a:lstStyle/>
                    <a:p>
                      <a:pPr algn="ctr"/>
                      <a:r>
                        <a:rPr lang="en-US" sz="1200" b="1" i="0">
                          <a:solidFill>
                            <a:srgbClr val="C00000"/>
                          </a:solidFill>
                          <a:latin typeface="Avenir Heavy" panose="02000503020000020003" pitchFamily="2" charset="0"/>
                        </a:rPr>
                        <a:t>-2.52%</a:t>
                      </a:r>
                      <a:endParaRPr lang="en-US" sz="1200" b="1" i="0" dirty="0">
                        <a:solidFill>
                          <a:srgbClr val="C00000"/>
                        </a:solidFill>
                        <a:latin typeface="Avenir Heavy" panose="02000503020000020003" pitchFamily="2" charset="0"/>
                      </a:endParaRPr>
                    </a:p>
                  </a:txBody>
                  <a:tcPr anchor="ctr"/>
                </a:tc>
                <a:extLst>
                  <a:ext uri="{0D108BD9-81ED-4DB2-BD59-A6C34878D82A}">
                    <a16:rowId xmlns:a16="http://schemas.microsoft.com/office/drawing/2014/main" val="453583073"/>
                  </a:ext>
                </a:extLst>
              </a:tr>
              <a:tr h="326903">
                <a:tc>
                  <a:txBody>
                    <a:bodyPr/>
                    <a:lstStyle/>
                    <a:p>
                      <a:r>
                        <a:rPr lang="en-US" sz="1200" b="0" i="0">
                          <a:latin typeface="Avenir Book" panose="02000503020000020003" pitchFamily="2" charset="0"/>
                        </a:rPr>
                        <a:t>Minnesota</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155</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156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157</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157</a:t>
                      </a:r>
                      <a:endParaRPr lang="en-US" sz="1200" b="0" i="0" dirty="0">
                        <a:latin typeface="Avenir Book" panose="02000503020000020003" pitchFamily="2" charset="0"/>
                      </a:endParaRPr>
                    </a:p>
                  </a:txBody>
                  <a:tcPr anchor="ctr"/>
                </a:tc>
                <a:tc>
                  <a:txBody>
                    <a:bodyPr/>
                    <a:lstStyle/>
                    <a:p>
                      <a:pPr algn="ctr"/>
                      <a:r>
                        <a:rPr lang="en-US" sz="1200" b="1" i="0">
                          <a:latin typeface="Avenir Heavy" panose="02000503020000020003" pitchFamily="2" charset="0"/>
                        </a:rPr>
                        <a:t>1.29%</a:t>
                      </a:r>
                      <a:endParaRPr lang="en-US" sz="1200" b="1" i="0" dirty="0">
                        <a:latin typeface="Avenir Heavy" panose="02000503020000020003" pitchFamily="2" charset="0"/>
                      </a:endParaRPr>
                    </a:p>
                  </a:txBody>
                  <a:tcPr anchor="ctr"/>
                </a:tc>
                <a:extLst>
                  <a:ext uri="{0D108BD9-81ED-4DB2-BD59-A6C34878D82A}">
                    <a16:rowId xmlns:a16="http://schemas.microsoft.com/office/drawing/2014/main" val="1020621697"/>
                  </a:ext>
                </a:extLst>
              </a:tr>
              <a:tr h="326903">
                <a:tc>
                  <a:txBody>
                    <a:bodyPr/>
                    <a:lstStyle/>
                    <a:p>
                      <a:r>
                        <a:rPr lang="en-US" sz="1200" b="0" i="0">
                          <a:latin typeface="Avenir Book" panose="02000503020000020003" pitchFamily="2" charset="0"/>
                        </a:rPr>
                        <a:t>Oklahoma</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61</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66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66</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66</a:t>
                      </a:r>
                      <a:endParaRPr lang="en-US" sz="1200" b="0" i="0" dirty="0">
                        <a:latin typeface="Avenir Book" panose="02000503020000020003" pitchFamily="2" charset="0"/>
                      </a:endParaRPr>
                    </a:p>
                  </a:txBody>
                  <a:tcPr anchor="ctr"/>
                </a:tc>
                <a:tc>
                  <a:txBody>
                    <a:bodyPr/>
                    <a:lstStyle/>
                    <a:p>
                      <a:pPr algn="ctr"/>
                      <a:r>
                        <a:rPr lang="en-US" sz="1200" b="1" i="0">
                          <a:latin typeface="Avenir Heavy" panose="02000503020000020003" pitchFamily="2" charset="0"/>
                        </a:rPr>
                        <a:t>8.19%</a:t>
                      </a:r>
                      <a:endParaRPr lang="en-US" sz="1200" b="1" i="0" dirty="0">
                        <a:latin typeface="Avenir Heavy" panose="02000503020000020003" pitchFamily="2" charset="0"/>
                      </a:endParaRPr>
                    </a:p>
                  </a:txBody>
                  <a:tcPr anchor="ctr"/>
                </a:tc>
                <a:extLst>
                  <a:ext uri="{0D108BD9-81ED-4DB2-BD59-A6C34878D82A}">
                    <a16:rowId xmlns:a16="http://schemas.microsoft.com/office/drawing/2014/main" val="514436997"/>
                  </a:ext>
                </a:extLst>
              </a:tr>
              <a:tr h="326903">
                <a:tc>
                  <a:txBody>
                    <a:bodyPr/>
                    <a:lstStyle/>
                    <a:p>
                      <a:r>
                        <a:rPr lang="en-US" sz="1200" b="0" i="0">
                          <a:latin typeface="Avenir Book" panose="02000503020000020003" pitchFamily="2" charset="0"/>
                        </a:rPr>
                        <a:t>Omaha</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70</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71</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70</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70</a:t>
                      </a:r>
                      <a:endParaRPr lang="en-US" sz="1200" b="0" i="0" dirty="0">
                        <a:latin typeface="Avenir Book" panose="02000503020000020003" pitchFamily="2" charset="0"/>
                      </a:endParaRPr>
                    </a:p>
                  </a:txBody>
                  <a:tcPr anchor="ctr"/>
                </a:tc>
                <a:tc>
                  <a:txBody>
                    <a:bodyPr/>
                    <a:lstStyle/>
                    <a:p>
                      <a:pPr algn="ctr"/>
                      <a:r>
                        <a:rPr lang="en-US" sz="1200" b="1" i="0">
                          <a:latin typeface="Avenir Heavy" panose="02000503020000020003" pitchFamily="2" charset="0"/>
                        </a:rPr>
                        <a:t>0%</a:t>
                      </a:r>
                      <a:endParaRPr lang="en-US" sz="1200" b="1" i="0" dirty="0">
                        <a:latin typeface="Avenir Heavy" panose="02000503020000020003" pitchFamily="2" charset="0"/>
                      </a:endParaRPr>
                    </a:p>
                  </a:txBody>
                  <a:tcPr anchor="ctr"/>
                </a:tc>
                <a:extLst>
                  <a:ext uri="{0D108BD9-81ED-4DB2-BD59-A6C34878D82A}">
                    <a16:rowId xmlns:a16="http://schemas.microsoft.com/office/drawing/2014/main" val="2652226694"/>
                  </a:ext>
                </a:extLst>
              </a:tr>
              <a:tr h="326903">
                <a:tc>
                  <a:txBody>
                    <a:bodyPr/>
                    <a:lstStyle/>
                    <a:p>
                      <a:r>
                        <a:rPr lang="en-US" sz="1200" b="0" i="0">
                          <a:latin typeface="Avenir Book" panose="02000503020000020003" pitchFamily="2" charset="0"/>
                        </a:rPr>
                        <a:t>St. Louis</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108</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109</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110</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110</a:t>
                      </a:r>
                      <a:endParaRPr lang="en-US" sz="1200" b="0" i="0" dirty="0">
                        <a:latin typeface="Avenir Book" panose="02000503020000020003" pitchFamily="2" charset="0"/>
                      </a:endParaRPr>
                    </a:p>
                  </a:txBody>
                  <a:tcPr anchor="ctr"/>
                </a:tc>
                <a:tc>
                  <a:txBody>
                    <a:bodyPr/>
                    <a:lstStyle/>
                    <a:p>
                      <a:pPr algn="ctr"/>
                      <a:r>
                        <a:rPr lang="en-US" sz="1200" b="1" i="0">
                          <a:latin typeface="Avenir Heavy" panose="02000503020000020003" pitchFamily="2" charset="0"/>
                        </a:rPr>
                        <a:t>1.85%</a:t>
                      </a:r>
                      <a:endParaRPr lang="en-US" sz="1200" b="1" i="0" dirty="0">
                        <a:latin typeface="Avenir Heavy" panose="02000503020000020003" pitchFamily="2" charset="0"/>
                      </a:endParaRPr>
                    </a:p>
                  </a:txBody>
                  <a:tcPr anchor="ctr"/>
                </a:tc>
                <a:extLst>
                  <a:ext uri="{0D108BD9-81ED-4DB2-BD59-A6C34878D82A}">
                    <a16:rowId xmlns:a16="http://schemas.microsoft.com/office/drawing/2014/main" val="3365973156"/>
                  </a:ext>
                </a:extLst>
              </a:tr>
              <a:tr h="326903">
                <a:tc>
                  <a:txBody>
                    <a:bodyPr/>
                    <a:lstStyle/>
                    <a:p>
                      <a:r>
                        <a:rPr lang="en-US" sz="1200" b="0" i="0">
                          <a:latin typeface="Avenir Book" panose="02000503020000020003" pitchFamily="2" charset="0"/>
                        </a:rPr>
                        <a:t>Wisconsin</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133</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131</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130</a:t>
                      </a:r>
                      <a:endParaRPr lang="en-US" sz="1200" b="0" i="0" dirty="0">
                        <a:latin typeface="Avenir Book" panose="02000503020000020003" pitchFamily="2" charset="0"/>
                      </a:endParaRPr>
                    </a:p>
                  </a:txBody>
                  <a:tcPr anchor="ctr"/>
                </a:tc>
                <a:tc>
                  <a:txBody>
                    <a:bodyPr/>
                    <a:lstStyle/>
                    <a:p>
                      <a:pPr algn="ctr"/>
                      <a:r>
                        <a:rPr lang="en-US" sz="1200" b="0" i="0">
                          <a:latin typeface="Avenir Book" panose="02000503020000020003" pitchFamily="2" charset="0"/>
                        </a:rPr>
                        <a:t>130</a:t>
                      </a:r>
                      <a:endParaRPr lang="en-US" sz="1200" b="0" i="0" dirty="0">
                        <a:latin typeface="Avenir Book" panose="02000503020000020003" pitchFamily="2" charset="0"/>
                      </a:endParaRPr>
                    </a:p>
                  </a:txBody>
                  <a:tcPr anchor="ctr"/>
                </a:tc>
                <a:tc>
                  <a:txBody>
                    <a:bodyPr/>
                    <a:lstStyle/>
                    <a:p>
                      <a:pPr algn="ctr"/>
                      <a:r>
                        <a:rPr lang="en-US" sz="1200" b="1" i="0" dirty="0">
                          <a:solidFill>
                            <a:srgbClr val="C00000"/>
                          </a:solidFill>
                          <a:latin typeface="Avenir Heavy" panose="02000503020000020003" pitchFamily="2" charset="0"/>
                        </a:rPr>
                        <a:t>-2.25%</a:t>
                      </a:r>
                    </a:p>
                  </a:txBody>
                  <a:tcPr anchor="ctr"/>
                </a:tc>
                <a:extLst>
                  <a:ext uri="{0D108BD9-81ED-4DB2-BD59-A6C34878D82A}">
                    <a16:rowId xmlns:a16="http://schemas.microsoft.com/office/drawing/2014/main" val="2579829513"/>
                  </a:ext>
                </a:extLst>
              </a:tr>
              <a:tr h="326903">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886</a:t>
                      </a:r>
                    </a:p>
                  </a:txBody>
                  <a:tcPr anchor="ctr"/>
                </a:tc>
                <a:tc>
                  <a:txBody>
                    <a:bodyPr/>
                    <a:lstStyle/>
                    <a:p>
                      <a:pPr algn="ctr"/>
                      <a:r>
                        <a:rPr lang="en-US" sz="1200" b="1" i="0" dirty="0">
                          <a:latin typeface="Avenir Heavy" panose="02000503020000020003" pitchFamily="2" charset="0"/>
                        </a:rPr>
                        <a:t>896</a:t>
                      </a:r>
                    </a:p>
                  </a:txBody>
                  <a:tcPr anchor="ctr"/>
                </a:tc>
                <a:tc>
                  <a:txBody>
                    <a:bodyPr/>
                    <a:lstStyle/>
                    <a:p>
                      <a:pPr algn="ctr"/>
                      <a:r>
                        <a:rPr lang="en-US" sz="1200" b="1" i="0" dirty="0">
                          <a:latin typeface="Avenir Heavy" panose="02000503020000020003" pitchFamily="2" charset="0"/>
                        </a:rPr>
                        <a:t>901</a:t>
                      </a:r>
                    </a:p>
                  </a:txBody>
                  <a:tcPr anchor="ctr"/>
                </a:tc>
                <a:tc>
                  <a:txBody>
                    <a:bodyPr/>
                    <a:lstStyle/>
                    <a:p>
                      <a:pPr algn="ctr"/>
                      <a:r>
                        <a:rPr lang="en-US" sz="1200" b="1" i="0" dirty="0">
                          <a:latin typeface="Avenir Heavy" panose="02000503020000020003" pitchFamily="2" charset="0"/>
                        </a:rPr>
                        <a:t>901</a:t>
                      </a:r>
                    </a:p>
                  </a:txBody>
                  <a:tcPr anchor="ctr"/>
                </a:tc>
                <a:tc>
                  <a:txBody>
                    <a:bodyPr/>
                    <a:lstStyle/>
                    <a:p>
                      <a:pPr algn="ctr"/>
                      <a:r>
                        <a:rPr lang="en-US" sz="1200" b="1" i="0" dirty="0">
                          <a:latin typeface="Avenir Heavy" panose="02000503020000020003" pitchFamily="2" charset="0"/>
                        </a:rPr>
                        <a:t>1.69%</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261534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a:xfrm>
            <a:off x="829734" y="1321859"/>
            <a:ext cx="2362199" cy="879475"/>
          </a:xfrm>
        </p:spPr>
        <p:txBody>
          <a:bodyPr>
            <a:normAutofit/>
          </a:bodyPr>
          <a:lstStyle/>
          <a:p>
            <a:pPr algn="l"/>
            <a:r>
              <a:rPr lang="en-US" sz="4000" dirty="0">
                <a:solidFill>
                  <a:srgbClr val="077C13"/>
                </a:solidFill>
              </a:rPr>
              <a:t>Region 9</a:t>
            </a:r>
          </a:p>
        </p:txBody>
      </p:sp>
      <p:graphicFrame>
        <p:nvGraphicFramePr>
          <p:cNvPr id="5" name="Table 5">
            <a:extLst>
              <a:ext uri="{FF2B5EF4-FFF2-40B4-BE49-F238E27FC236}">
                <a16:creationId xmlns:a16="http://schemas.microsoft.com/office/drawing/2014/main" id="{FDC7FB37-FA9F-8D7A-81F5-09F7B7B4E639}"/>
              </a:ext>
            </a:extLst>
          </p:cNvPr>
          <p:cNvGraphicFramePr>
            <a:graphicFrameLocks noGrp="1"/>
          </p:cNvGraphicFramePr>
          <p:nvPr/>
        </p:nvGraphicFramePr>
        <p:xfrm>
          <a:off x="3317180" y="1254123"/>
          <a:ext cx="8451487" cy="1307612"/>
        </p:xfrm>
        <a:graphic>
          <a:graphicData uri="http://schemas.openxmlformats.org/drawingml/2006/table">
            <a:tbl>
              <a:tblPr firstRow="1" bandRow="1">
                <a:tableStyleId>{5C22544A-7EE6-4342-B048-85BDC9FD1C3A}</a:tableStyleId>
              </a:tblPr>
              <a:tblGrid>
                <a:gridCol w="1596803">
                  <a:extLst>
                    <a:ext uri="{9D8B030D-6E8A-4147-A177-3AD203B41FA5}">
                      <a16:colId xmlns:a16="http://schemas.microsoft.com/office/drawing/2014/main" val="3942648713"/>
                    </a:ext>
                  </a:extLst>
                </a:gridCol>
                <a:gridCol w="1253067">
                  <a:extLst>
                    <a:ext uri="{9D8B030D-6E8A-4147-A177-3AD203B41FA5}">
                      <a16:colId xmlns:a16="http://schemas.microsoft.com/office/drawing/2014/main" val="3175166665"/>
                    </a:ext>
                  </a:extLst>
                </a:gridCol>
                <a:gridCol w="1032933">
                  <a:extLst>
                    <a:ext uri="{9D8B030D-6E8A-4147-A177-3AD203B41FA5}">
                      <a16:colId xmlns:a16="http://schemas.microsoft.com/office/drawing/2014/main" val="4080030137"/>
                    </a:ext>
                  </a:extLst>
                </a:gridCol>
                <a:gridCol w="1210734">
                  <a:extLst>
                    <a:ext uri="{9D8B030D-6E8A-4147-A177-3AD203B41FA5}">
                      <a16:colId xmlns:a16="http://schemas.microsoft.com/office/drawing/2014/main" val="3588912156"/>
                    </a:ext>
                  </a:extLst>
                </a:gridCol>
                <a:gridCol w="1159933">
                  <a:extLst>
                    <a:ext uri="{9D8B030D-6E8A-4147-A177-3AD203B41FA5}">
                      <a16:colId xmlns:a16="http://schemas.microsoft.com/office/drawing/2014/main" val="2366023200"/>
                    </a:ext>
                  </a:extLst>
                </a:gridCol>
                <a:gridCol w="2198017">
                  <a:extLst>
                    <a:ext uri="{9D8B030D-6E8A-4147-A177-3AD203B41FA5}">
                      <a16:colId xmlns:a16="http://schemas.microsoft.com/office/drawing/2014/main" val="858716676"/>
                    </a:ext>
                  </a:extLst>
                </a:gridCol>
              </a:tblGrid>
              <a:tr h="326903">
                <a:tc>
                  <a:txBody>
                    <a:bodyPr/>
                    <a:lstStyle/>
                    <a:p>
                      <a:pPr algn="ctr"/>
                      <a:r>
                        <a:rPr lang="en-US" sz="1400" b="0" i="0" dirty="0">
                          <a:solidFill>
                            <a:schemeClr val="bg1"/>
                          </a:solidFill>
                          <a:latin typeface="Avenir Medium" panose="02000503020000020003" pitchFamily="2" charset="0"/>
                        </a:rPr>
                        <a:t>Chapters</a:t>
                      </a:r>
                    </a:p>
                  </a:txBody>
                  <a:tcPr anchor="ctr">
                    <a:solidFill>
                      <a:srgbClr val="17588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Medium" panose="02000503020000020003" pitchFamily="2" charset="0"/>
                        </a:rPr>
                        <a:t>EO 4</a:t>
                      </a:r>
                      <a:r>
                        <a:rPr lang="en-US" sz="1400" b="0" i="0" baseline="30000" dirty="0">
                          <a:solidFill>
                            <a:schemeClr val="bg1"/>
                          </a:solidFill>
                          <a:latin typeface="Avenir Medium" panose="02000503020000020003" pitchFamily="2" charset="0"/>
                        </a:rPr>
                        <a:t>th</a:t>
                      </a:r>
                      <a:r>
                        <a:rPr lang="en-US" sz="1400" b="0" i="0" dirty="0">
                          <a:solidFill>
                            <a:schemeClr val="bg1"/>
                          </a:solidFill>
                          <a:latin typeface="Avenir Medium" panose="02000503020000020003" pitchFamily="2" charset="0"/>
                        </a:rPr>
                        <a:t> </a:t>
                      </a:r>
                      <a:r>
                        <a:rPr lang="en-US" sz="1400" b="0" i="0" dirty="0" err="1">
                          <a:solidFill>
                            <a:schemeClr val="bg1"/>
                          </a:solidFill>
                          <a:latin typeface="Avenir Medium" panose="02000503020000020003" pitchFamily="2" charset="0"/>
                        </a:rPr>
                        <a:t>Qtr</a:t>
                      </a:r>
                      <a:r>
                        <a:rPr lang="en-US" sz="1400" b="0" i="0" dirty="0">
                          <a:solidFill>
                            <a:schemeClr val="bg1"/>
                          </a:solidFill>
                          <a:latin typeface="Avenir Medium" panose="02000503020000020003" pitchFamily="2" charset="0"/>
                        </a:rPr>
                        <a:t>#</a:t>
                      </a:r>
                    </a:p>
                  </a:txBody>
                  <a:tcPr anchor="ctr">
                    <a:solidFill>
                      <a:srgbClr val="175888"/>
                    </a:solidFill>
                  </a:tcPr>
                </a:tc>
                <a:tc>
                  <a:txBody>
                    <a:bodyPr/>
                    <a:lstStyle/>
                    <a:p>
                      <a:pPr algn="ctr"/>
                      <a:r>
                        <a:rPr lang="en-US" sz="1400" b="0" i="0" dirty="0">
                          <a:latin typeface="Avenir Medium" panose="02000503020000020003" pitchFamily="2" charset="0"/>
                        </a:rPr>
                        <a:t>March</a:t>
                      </a:r>
                    </a:p>
                  </a:txBody>
                  <a:tcPr anchor="ctr">
                    <a:solidFill>
                      <a:srgbClr val="175888"/>
                    </a:solidFill>
                  </a:tcPr>
                </a:tc>
                <a:tc>
                  <a:txBody>
                    <a:bodyPr/>
                    <a:lstStyle/>
                    <a:p>
                      <a:pPr algn="ctr"/>
                      <a:r>
                        <a:rPr lang="en-US" sz="1400" b="0" i="0" dirty="0">
                          <a:latin typeface="Avenir Medium" panose="02000503020000020003" pitchFamily="2" charset="0"/>
                        </a:rPr>
                        <a:t>April</a:t>
                      </a:r>
                    </a:p>
                  </a:txBody>
                  <a:tcPr anchor="ctr">
                    <a:solidFill>
                      <a:srgbClr val="175888"/>
                    </a:solidFill>
                  </a:tcPr>
                </a:tc>
                <a:tc>
                  <a:txBody>
                    <a:bodyPr/>
                    <a:lstStyle/>
                    <a:p>
                      <a:pPr algn="ctr"/>
                      <a:r>
                        <a:rPr lang="en-US" sz="1400" b="0" i="0" dirty="0">
                          <a:latin typeface="Avenir Medium" panose="02000503020000020003" pitchFamily="2" charset="0"/>
                        </a:rPr>
                        <a:t>May 6</a:t>
                      </a:r>
                      <a:r>
                        <a:rPr lang="en-US" sz="1400" b="0" i="0" baseline="30000" dirty="0">
                          <a:latin typeface="Avenir Medium" panose="02000503020000020003" pitchFamily="2" charset="0"/>
                        </a:rPr>
                        <a:t>th</a:t>
                      </a:r>
                      <a:endParaRPr lang="en-US" sz="1400" b="0" i="0" dirty="0">
                        <a:latin typeface="Avenir Medium" panose="02000503020000020003" pitchFamily="2" charset="0"/>
                      </a:endParaRPr>
                    </a:p>
                  </a:txBody>
                  <a:tcPr anchor="ctr">
                    <a:solidFill>
                      <a:srgbClr val="175888"/>
                    </a:solidFill>
                  </a:tcPr>
                </a:tc>
                <a:tc>
                  <a:txBody>
                    <a:bodyPr/>
                    <a:lstStyle/>
                    <a:p>
                      <a:pPr algn="ctr"/>
                      <a:r>
                        <a:rPr lang="en-US" sz="1400" b="0" i="0" dirty="0">
                          <a:latin typeface="Avenir Medium" panose="02000503020000020003" pitchFamily="2" charset="0"/>
                        </a:rPr>
                        <a:t>+/- 4</a:t>
                      </a:r>
                      <a:r>
                        <a:rPr lang="en-US" sz="1400" b="0" i="0" baseline="30000" dirty="0">
                          <a:latin typeface="Avenir Medium" panose="02000503020000020003" pitchFamily="2" charset="0"/>
                        </a:rPr>
                        <a:t>th</a:t>
                      </a:r>
                      <a:r>
                        <a:rPr lang="en-US" sz="1400" b="0" i="0" dirty="0">
                          <a:latin typeface="Avenir Medium" panose="02000503020000020003" pitchFamily="2" charset="0"/>
                        </a:rPr>
                        <a:t> </a:t>
                      </a:r>
                      <a:r>
                        <a:rPr lang="en-US" sz="1400" b="0" i="0" dirty="0" err="1">
                          <a:latin typeface="Avenir Medium" panose="02000503020000020003" pitchFamily="2" charset="0"/>
                        </a:rPr>
                        <a:t>Qtr</a:t>
                      </a:r>
                      <a:r>
                        <a:rPr lang="en-US" sz="1400" b="0" i="0" dirty="0">
                          <a:latin typeface="Avenir Medium" panose="02000503020000020003" pitchFamily="2" charset="0"/>
                        </a:rPr>
                        <a:t> vs May 6th</a:t>
                      </a:r>
                    </a:p>
                  </a:txBody>
                  <a:tcPr anchor="ctr">
                    <a:solidFill>
                      <a:srgbClr val="175888"/>
                    </a:solidFill>
                  </a:tcPr>
                </a:tc>
                <a:extLst>
                  <a:ext uri="{0D108BD9-81ED-4DB2-BD59-A6C34878D82A}">
                    <a16:rowId xmlns:a16="http://schemas.microsoft.com/office/drawing/2014/main" val="4201007145"/>
                  </a:ext>
                </a:extLst>
              </a:tr>
              <a:tr h="326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Member-At-Large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latin typeface="Avenir Book" panose="02000503020000020003" pitchFamily="2" charset="0"/>
                          <a:ea typeface="Calibri" panose="020F0502020204030204" pitchFamily="34" charset="0"/>
                          <a:cs typeface="Calibri" panose="020F0502020204030204" pitchFamily="34" charset="0"/>
                        </a:rPr>
                        <a:t>142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200" b="0" i="0" dirty="0">
                          <a:latin typeface="Avenir Book" panose="02000503020000020003" pitchFamily="2" charset="0"/>
                        </a:rPr>
                        <a:t>140</a:t>
                      </a:r>
                    </a:p>
                  </a:txBody>
                  <a:tcPr anchor="ctr"/>
                </a:tc>
                <a:tc>
                  <a:txBody>
                    <a:bodyPr/>
                    <a:lstStyle/>
                    <a:p>
                      <a:pPr algn="ctr"/>
                      <a:r>
                        <a:rPr lang="en-US" sz="1200" b="0" i="0" dirty="0">
                          <a:latin typeface="Avenir Book" panose="02000503020000020003" pitchFamily="2" charset="0"/>
                        </a:rPr>
                        <a:t>140</a:t>
                      </a:r>
                    </a:p>
                  </a:txBody>
                  <a:tcPr anchor="ctr"/>
                </a:tc>
                <a:tc>
                  <a:txBody>
                    <a:bodyPr/>
                    <a:lstStyle/>
                    <a:p>
                      <a:pPr algn="ctr"/>
                      <a:r>
                        <a:rPr lang="en-US" sz="1200" b="0" i="0" dirty="0">
                          <a:latin typeface="Avenir Book" panose="02000503020000020003" pitchFamily="2" charset="0"/>
                        </a:rPr>
                        <a:t>140</a:t>
                      </a:r>
                    </a:p>
                  </a:txBody>
                  <a:tcPr anchor="ctr"/>
                </a:tc>
                <a:tc>
                  <a:txBody>
                    <a:bodyPr/>
                    <a:lstStyle/>
                    <a:p>
                      <a:pPr algn="ctr"/>
                      <a:r>
                        <a:rPr lang="en-US" sz="1200" b="1" i="0" dirty="0">
                          <a:solidFill>
                            <a:srgbClr val="C00000"/>
                          </a:solidFill>
                          <a:latin typeface="Avenir Heavy" panose="02000503020000020003" pitchFamily="2" charset="0"/>
                        </a:rPr>
                        <a:t>-1.40%</a:t>
                      </a:r>
                    </a:p>
                  </a:txBody>
                  <a:tcPr anchor="ctr"/>
                </a:tc>
                <a:extLst>
                  <a:ext uri="{0D108BD9-81ED-4DB2-BD59-A6C34878D82A}">
                    <a16:rowId xmlns:a16="http://schemas.microsoft.com/office/drawing/2014/main" val="2959467001"/>
                  </a:ext>
                </a:extLst>
              </a:tr>
              <a:tr h="326903">
                <a:tc>
                  <a:txBody>
                    <a:bodyPr/>
                    <a:lstStyle/>
                    <a:p>
                      <a:r>
                        <a:rPr lang="en-US" sz="1200" b="0" i="0" dirty="0">
                          <a:latin typeface="Avenir Book" panose="02000503020000020003" pitchFamily="2" charset="0"/>
                        </a:rPr>
                        <a:t>Overseas</a:t>
                      </a:r>
                    </a:p>
                  </a:txBody>
                  <a:tcPr anchor="ctr"/>
                </a:tc>
                <a:tc>
                  <a:txBody>
                    <a:bodyPr/>
                    <a:lstStyle/>
                    <a:p>
                      <a:pPr algn="ctr"/>
                      <a:r>
                        <a:rPr lang="en-US" sz="1200" b="0" i="0" dirty="0">
                          <a:latin typeface="Avenir Book" panose="02000503020000020003" pitchFamily="2" charset="0"/>
                        </a:rPr>
                        <a:t>62</a:t>
                      </a:r>
                    </a:p>
                  </a:txBody>
                  <a:tcPr anchor="ctr"/>
                </a:tc>
                <a:tc>
                  <a:txBody>
                    <a:bodyPr/>
                    <a:lstStyle/>
                    <a:p>
                      <a:pPr algn="ctr"/>
                      <a:r>
                        <a:rPr lang="en-US" sz="1200" b="0" i="0" dirty="0">
                          <a:latin typeface="Avenir Book" panose="02000503020000020003" pitchFamily="2" charset="0"/>
                        </a:rPr>
                        <a:t>58</a:t>
                      </a:r>
                    </a:p>
                  </a:txBody>
                  <a:tcPr anchor="ctr"/>
                </a:tc>
                <a:tc>
                  <a:txBody>
                    <a:bodyPr/>
                    <a:lstStyle/>
                    <a:p>
                      <a:pPr algn="ctr"/>
                      <a:r>
                        <a:rPr lang="en-US" sz="1200" b="0" i="0" dirty="0">
                          <a:latin typeface="Avenir Book" panose="02000503020000020003" pitchFamily="2" charset="0"/>
                        </a:rPr>
                        <a:t>60</a:t>
                      </a:r>
                    </a:p>
                  </a:txBody>
                  <a:tcPr anchor="ctr"/>
                </a:tc>
                <a:tc>
                  <a:txBody>
                    <a:bodyPr/>
                    <a:lstStyle/>
                    <a:p>
                      <a:pPr algn="ctr"/>
                      <a:r>
                        <a:rPr lang="en-US" sz="1200" b="0" i="0" dirty="0">
                          <a:latin typeface="Avenir Book" panose="02000503020000020003" pitchFamily="2" charset="0"/>
                        </a:rPr>
                        <a:t>60</a:t>
                      </a:r>
                    </a:p>
                  </a:txBody>
                  <a:tcPr anchor="ctr"/>
                </a:tc>
                <a:tc>
                  <a:txBody>
                    <a:bodyPr/>
                    <a:lstStyle/>
                    <a:p>
                      <a:pPr algn="ctr"/>
                      <a:r>
                        <a:rPr lang="en-US" sz="1200" b="1" i="0" dirty="0">
                          <a:solidFill>
                            <a:srgbClr val="C00000"/>
                          </a:solidFill>
                          <a:latin typeface="Avenir Heavy" panose="02000503020000020003" pitchFamily="2" charset="0"/>
                        </a:rPr>
                        <a:t>-3.22%</a:t>
                      </a:r>
                    </a:p>
                  </a:txBody>
                  <a:tcPr anchor="ctr"/>
                </a:tc>
                <a:extLst>
                  <a:ext uri="{0D108BD9-81ED-4DB2-BD59-A6C34878D82A}">
                    <a16:rowId xmlns:a16="http://schemas.microsoft.com/office/drawing/2014/main" val="202238847"/>
                  </a:ext>
                </a:extLst>
              </a:tr>
              <a:tr h="326903">
                <a:tc>
                  <a:txBody>
                    <a:bodyPr/>
                    <a:lstStyle/>
                    <a:p>
                      <a:r>
                        <a:rPr lang="en-US" sz="1200" b="1" i="0" dirty="0">
                          <a:latin typeface="Avenir Heavy" panose="02000503020000020003" pitchFamily="2" charset="0"/>
                        </a:rPr>
                        <a:t>TOTAL</a:t>
                      </a:r>
                    </a:p>
                  </a:txBody>
                  <a:tcPr anchor="ctr"/>
                </a:tc>
                <a:tc>
                  <a:txBody>
                    <a:bodyPr/>
                    <a:lstStyle/>
                    <a:p>
                      <a:pPr algn="ctr"/>
                      <a:r>
                        <a:rPr lang="en-US" sz="1200" b="1" i="0" dirty="0">
                          <a:latin typeface="Avenir Heavy" panose="02000503020000020003" pitchFamily="2" charset="0"/>
                        </a:rPr>
                        <a:t>204</a:t>
                      </a:r>
                    </a:p>
                  </a:txBody>
                  <a:tcPr anchor="ctr"/>
                </a:tc>
                <a:tc>
                  <a:txBody>
                    <a:bodyPr/>
                    <a:lstStyle/>
                    <a:p>
                      <a:pPr algn="ctr"/>
                      <a:r>
                        <a:rPr lang="en-US" sz="1200" b="1" i="0" dirty="0">
                          <a:latin typeface="Avenir Heavy" panose="02000503020000020003" pitchFamily="2" charset="0"/>
                        </a:rPr>
                        <a:t>198</a:t>
                      </a:r>
                    </a:p>
                  </a:txBody>
                  <a:tcPr anchor="ctr"/>
                </a:tc>
                <a:tc>
                  <a:txBody>
                    <a:bodyPr/>
                    <a:lstStyle/>
                    <a:p>
                      <a:pPr algn="ctr"/>
                      <a:r>
                        <a:rPr lang="en-US" sz="1200" b="1" i="0" dirty="0">
                          <a:latin typeface="Avenir Heavy" panose="02000503020000020003" pitchFamily="2" charset="0"/>
                        </a:rPr>
                        <a:t>200</a:t>
                      </a:r>
                    </a:p>
                  </a:txBody>
                  <a:tcPr anchor="ctr"/>
                </a:tc>
                <a:tc>
                  <a:txBody>
                    <a:bodyPr/>
                    <a:lstStyle/>
                    <a:p>
                      <a:pPr algn="ctr"/>
                      <a:r>
                        <a:rPr lang="en-US" sz="1200" b="1" i="0" dirty="0">
                          <a:latin typeface="Avenir Heavy" panose="02000503020000020003" pitchFamily="2" charset="0"/>
                        </a:rPr>
                        <a:t>200</a:t>
                      </a:r>
                    </a:p>
                  </a:txBody>
                  <a:tcPr anchor="ctr"/>
                </a:tc>
                <a:tc>
                  <a:txBody>
                    <a:bodyPr/>
                    <a:lstStyle/>
                    <a:p>
                      <a:pPr algn="ctr"/>
                      <a:r>
                        <a:rPr lang="en-US" sz="1200" b="1" i="0" dirty="0">
                          <a:solidFill>
                            <a:srgbClr val="C00000"/>
                          </a:solidFill>
                          <a:latin typeface="Avenir Heavy" panose="02000503020000020003" pitchFamily="2" charset="0"/>
                        </a:rPr>
                        <a:t>-1.96%</a:t>
                      </a:r>
                    </a:p>
                  </a:txBody>
                  <a:tcPr anchor="ctr"/>
                </a:tc>
                <a:extLst>
                  <a:ext uri="{0D108BD9-81ED-4DB2-BD59-A6C34878D82A}">
                    <a16:rowId xmlns:a16="http://schemas.microsoft.com/office/drawing/2014/main" val="1802645062"/>
                  </a:ext>
                </a:extLst>
              </a:tr>
            </a:tbl>
          </a:graphicData>
        </a:graphic>
      </p:graphicFrame>
    </p:spTree>
    <p:extLst>
      <p:ext uri="{BB962C8B-B14F-4D97-AF65-F5344CB8AC3E}">
        <p14:creationId xmlns:p14="http://schemas.microsoft.com/office/powerpoint/2010/main" val="629817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late, drawing&#10;&#10;Description automatically generated">
            <a:extLst>
              <a:ext uri="{FF2B5EF4-FFF2-40B4-BE49-F238E27FC236}">
                <a16:creationId xmlns:a16="http://schemas.microsoft.com/office/drawing/2014/main" id="{8B463C0D-0397-EBBA-7831-E881B548D7CE}"/>
              </a:ext>
            </a:extLst>
          </p:cNvPr>
          <p:cNvPicPr>
            <a:picLocks noChangeAspect="1"/>
          </p:cNvPicPr>
          <p:nvPr/>
        </p:nvPicPr>
        <p:blipFill>
          <a:blip r:embed="rId2"/>
          <a:stretch>
            <a:fillRect/>
          </a:stretch>
        </p:blipFill>
        <p:spPr>
          <a:xfrm>
            <a:off x="2156994" y="1841324"/>
            <a:ext cx="3662145" cy="2492131"/>
          </a:xfrm>
          <a:prstGeom prst="rect">
            <a:avLst/>
          </a:prstGeom>
          <a:noFill/>
        </p:spPr>
      </p:pic>
    </p:spTree>
    <p:extLst>
      <p:ext uri="{BB962C8B-B14F-4D97-AF65-F5344CB8AC3E}">
        <p14:creationId xmlns:p14="http://schemas.microsoft.com/office/powerpoint/2010/main" val="2081457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E66C-CD8E-AD47-9D85-42ABA28F74D9}"/>
              </a:ext>
            </a:extLst>
          </p:cNvPr>
          <p:cNvSpPr>
            <a:spLocks noGrp="1"/>
          </p:cNvSpPr>
          <p:nvPr>
            <p:ph type="title"/>
          </p:nvPr>
        </p:nvSpPr>
        <p:spPr/>
        <p:txBody>
          <a:bodyPr>
            <a:normAutofit/>
          </a:bodyPr>
          <a:lstStyle/>
          <a:p>
            <a:pPr algn="ctr"/>
            <a:r>
              <a:rPr lang="en-US" sz="4000" dirty="0">
                <a:solidFill>
                  <a:srgbClr val="009B16"/>
                </a:solidFill>
              </a:rPr>
              <a:t>ASPE Young Professionals 35 &amp; Under</a:t>
            </a:r>
          </a:p>
        </p:txBody>
      </p:sp>
      <p:graphicFrame>
        <p:nvGraphicFramePr>
          <p:cNvPr id="4" name="Content Placeholder 3">
            <a:extLst>
              <a:ext uri="{FF2B5EF4-FFF2-40B4-BE49-F238E27FC236}">
                <a16:creationId xmlns:a16="http://schemas.microsoft.com/office/drawing/2014/main" id="{078C7C77-BE97-334C-A50F-A51D9091E686}"/>
              </a:ext>
            </a:extLst>
          </p:cNvPr>
          <p:cNvGraphicFramePr>
            <a:graphicFrameLocks noGrp="1"/>
          </p:cNvGraphicFramePr>
          <p:nvPr>
            <p:ph idx="1"/>
          </p:nvPr>
        </p:nvGraphicFramePr>
        <p:xfrm>
          <a:off x="94129" y="1707775"/>
          <a:ext cx="12097871" cy="4253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8561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E118-7880-ED48-9D91-F7E2D81CA155}"/>
              </a:ext>
            </a:extLst>
          </p:cNvPr>
          <p:cNvSpPr>
            <a:spLocks noGrp="1"/>
          </p:cNvSpPr>
          <p:nvPr>
            <p:ph type="title"/>
          </p:nvPr>
        </p:nvSpPr>
        <p:spPr/>
        <p:txBody>
          <a:bodyPr anchor="ctr">
            <a:normAutofit/>
          </a:bodyPr>
          <a:lstStyle/>
          <a:p>
            <a:r>
              <a:rPr lang="en-US" sz="4000" dirty="0">
                <a:solidFill>
                  <a:srgbClr val="009B16"/>
                </a:solidFill>
              </a:rPr>
              <a:t>Reaching Out to the Younger Generations</a:t>
            </a:r>
          </a:p>
        </p:txBody>
      </p:sp>
      <p:sp>
        <p:nvSpPr>
          <p:cNvPr id="3" name="Content Placeholder 2">
            <a:extLst>
              <a:ext uri="{FF2B5EF4-FFF2-40B4-BE49-F238E27FC236}">
                <a16:creationId xmlns:a16="http://schemas.microsoft.com/office/drawing/2014/main" id="{AC005B05-F0C7-124D-B98B-5269BFBDA9F7}"/>
              </a:ext>
            </a:extLst>
          </p:cNvPr>
          <p:cNvSpPr>
            <a:spLocks noGrp="1"/>
          </p:cNvSpPr>
          <p:nvPr>
            <p:ph sz="half" idx="1"/>
          </p:nvPr>
        </p:nvSpPr>
        <p:spPr>
          <a:xfrm>
            <a:off x="952500" y="1866900"/>
            <a:ext cx="11134589" cy="3510643"/>
          </a:xfrm>
        </p:spPr>
        <p:txBody>
          <a:bodyPr>
            <a:noAutofit/>
          </a:bodyPr>
          <a:lstStyle/>
          <a:p>
            <a:pPr>
              <a:lnSpc>
                <a:spcPct val="110000"/>
              </a:lnSpc>
            </a:pPr>
            <a:r>
              <a:rPr lang="en-US" sz="2000" b="0" dirty="0">
                <a:latin typeface="Avenir Light" panose="020B0402020203020204" pitchFamily="34" charset="77"/>
              </a:rPr>
              <a:t>Chapters are active and continuing to host events.</a:t>
            </a:r>
          </a:p>
          <a:p>
            <a:pPr lvl="0">
              <a:lnSpc>
                <a:spcPct val="110000"/>
              </a:lnSpc>
            </a:pPr>
            <a:r>
              <a:rPr lang="en-US" sz="2000" b="0" dirty="0">
                <a:latin typeface="Avenir Light" panose="020B0402020203020204" pitchFamily="34" charset="77"/>
              </a:rPr>
              <a:t>AYP Leadership Conference was held at the 2021 Tech Symposium.</a:t>
            </a:r>
          </a:p>
          <a:p>
            <a:pPr lvl="0">
              <a:lnSpc>
                <a:spcPct val="110000"/>
              </a:lnSpc>
            </a:pPr>
            <a:r>
              <a:rPr lang="en-US" sz="2000" b="0" dirty="0">
                <a:latin typeface="Avenir Light" panose="020B0402020203020204" pitchFamily="34" charset="77"/>
              </a:rPr>
              <a:t>New! Guidelines for AYP roles within the Society and Chapters have been developed.</a:t>
            </a:r>
          </a:p>
          <a:p>
            <a:pPr lvl="0">
              <a:lnSpc>
                <a:spcPct val="110000"/>
              </a:lnSpc>
            </a:pPr>
            <a:r>
              <a:rPr lang="en-US" sz="2000" b="0" dirty="0">
                <a:latin typeface="Avenir Light" panose="020B0402020203020204" pitchFamily="34" charset="77"/>
              </a:rPr>
              <a:t>Any questions, please contact the AYP Committee: </a:t>
            </a:r>
            <a:r>
              <a:rPr lang="en-US" sz="2000" b="0" dirty="0" err="1">
                <a:solidFill>
                  <a:srgbClr val="00B0F0"/>
                </a:solidFill>
                <a:latin typeface="Avenir Light" panose="020B0402020203020204" pitchFamily="34" charset="77"/>
              </a:rPr>
              <a:t>ayp@aspe.org</a:t>
            </a:r>
            <a:endParaRPr lang="en-US" sz="2000" b="0" dirty="0">
              <a:latin typeface="Avenir Light" panose="020B0402020203020204" pitchFamily="34" charset="77"/>
            </a:endParaRPr>
          </a:p>
          <a:p>
            <a:pPr>
              <a:lnSpc>
                <a:spcPct val="110000"/>
              </a:lnSpc>
            </a:pPr>
            <a:endParaRPr lang="en-US" sz="2000" b="0" dirty="0">
              <a:latin typeface="Avenir Light" panose="020B0402020203020204" pitchFamily="34" charset="77"/>
            </a:endParaRPr>
          </a:p>
        </p:txBody>
      </p:sp>
    </p:spTree>
    <p:extLst>
      <p:ext uri="{BB962C8B-B14F-4D97-AF65-F5344CB8AC3E}">
        <p14:creationId xmlns:p14="http://schemas.microsoft.com/office/powerpoint/2010/main" val="346873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E69E2B3-C240-B413-13E0-B4D351498D5F}"/>
              </a:ext>
            </a:extLst>
          </p:cNvPr>
          <p:cNvPicPr>
            <a:picLocks noChangeAspect="1"/>
          </p:cNvPicPr>
          <p:nvPr/>
        </p:nvPicPr>
        <p:blipFill>
          <a:blip r:embed="rId2"/>
          <a:stretch>
            <a:fillRect/>
          </a:stretch>
        </p:blipFill>
        <p:spPr>
          <a:xfrm>
            <a:off x="1423737" y="1963153"/>
            <a:ext cx="4724400" cy="2286000"/>
          </a:xfrm>
          <a:prstGeom prst="rect">
            <a:avLst/>
          </a:prstGeom>
        </p:spPr>
      </p:pic>
    </p:spTree>
    <p:extLst>
      <p:ext uri="{BB962C8B-B14F-4D97-AF65-F5344CB8AC3E}">
        <p14:creationId xmlns:p14="http://schemas.microsoft.com/office/powerpoint/2010/main" val="3926955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382640-05EB-064C-9AD4-21200AC8667F}"/>
              </a:ext>
            </a:extLst>
          </p:cNvPr>
          <p:cNvGraphicFramePr>
            <a:graphicFrameLocks noGrp="1"/>
          </p:cNvGraphicFramePr>
          <p:nvPr>
            <p:ph idx="1"/>
            <p:extLst>
              <p:ext uri="{D42A27DB-BD31-4B8C-83A1-F6EECF244321}">
                <p14:modId xmlns:p14="http://schemas.microsoft.com/office/powerpoint/2010/main" val="898333327"/>
              </p:ext>
            </p:extLst>
          </p:nvPr>
        </p:nvGraphicFramePr>
        <p:xfrm>
          <a:off x="827049" y="1804430"/>
          <a:ext cx="10515600" cy="43356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E639337-782E-3FB6-9502-167B767B3A23}"/>
              </a:ext>
            </a:extLst>
          </p:cNvPr>
          <p:cNvSpPr txBox="1"/>
          <p:nvPr/>
        </p:nvSpPr>
        <p:spPr>
          <a:xfrm>
            <a:off x="1685382" y="728434"/>
            <a:ext cx="8798933" cy="707886"/>
          </a:xfrm>
          <a:prstGeom prst="rect">
            <a:avLst/>
          </a:prstGeom>
          <a:noFill/>
        </p:spPr>
        <p:txBody>
          <a:bodyPr wrap="square" rtlCol="0">
            <a:spAutoFit/>
          </a:bodyPr>
          <a:lstStyle/>
          <a:p>
            <a:pPr algn="ctr"/>
            <a:r>
              <a:rPr lang="en-US" sz="4000" dirty="0">
                <a:solidFill>
                  <a:srgbClr val="077C13"/>
                </a:solidFill>
                <a:latin typeface="Avenir Book" panose="02000503020000020003" pitchFamily="2" charset="0"/>
              </a:rPr>
              <a:t>WOA by Member Type </a:t>
            </a:r>
          </a:p>
        </p:txBody>
      </p:sp>
    </p:spTree>
    <p:extLst>
      <p:ext uri="{BB962C8B-B14F-4D97-AF65-F5344CB8AC3E}">
        <p14:creationId xmlns:p14="http://schemas.microsoft.com/office/powerpoint/2010/main" val="3992859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E91A2B-37FC-C4F3-C0D0-FE67D1EB3F90}"/>
              </a:ext>
            </a:extLst>
          </p:cNvPr>
          <p:cNvSpPr txBox="1"/>
          <p:nvPr/>
        </p:nvSpPr>
        <p:spPr>
          <a:xfrm>
            <a:off x="893617" y="1862665"/>
            <a:ext cx="2249334" cy="461665"/>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Sarah </a:t>
            </a:r>
            <a:r>
              <a:rPr lang="en-US" sz="1200" dirty="0" err="1">
                <a:solidFill>
                  <a:schemeClr val="bg1"/>
                </a:solidFill>
                <a:latin typeface="Avenir Book" panose="02000503020000020003" pitchFamily="2" charset="0"/>
              </a:rPr>
              <a:t>Balz</a:t>
            </a:r>
            <a:r>
              <a:rPr lang="en-US" sz="1200" dirty="0">
                <a:solidFill>
                  <a:schemeClr val="bg1"/>
                </a:solidFill>
                <a:latin typeface="Avenir Book" panose="02000503020000020003" pitchFamily="2" charset="0"/>
              </a:rPr>
              <a:t>, PE, CPD, LEED AP</a:t>
            </a:r>
          </a:p>
          <a:p>
            <a:pPr algn="ctr"/>
            <a:r>
              <a:rPr lang="en-US" sz="1200" dirty="0">
                <a:solidFill>
                  <a:srgbClr val="71649D"/>
                </a:solidFill>
                <a:latin typeface="Avenir Book" panose="02000503020000020003" pitchFamily="2" charset="0"/>
              </a:rPr>
              <a:t>WOA Chair</a:t>
            </a:r>
          </a:p>
        </p:txBody>
      </p:sp>
      <p:sp>
        <p:nvSpPr>
          <p:cNvPr id="8" name="TextBox 7">
            <a:extLst>
              <a:ext uri="{FF2B5EF4-FFF2-40B4-BE49-F238E27FC236}">
                <a16:creationId xmlns:a16="http://schemas.microsoft.com/office/drawing/2014/main" id="{F80F349C-12D4-4228-69F6-BC49226B3B30}"/>
              </a:ext>
            </a:extLst>
          </p:cNvPr>
          <p:cNvSpPr txBox="1"/>
          <p:nvPr/>
        </p:nvSpPr>
        <p:spPr>
          <a:xfrm>
            <a:off x="849315" y="3964970"/>
            <a:ext cx="2337948" cy="461665"/>
          </a:xfrm>
          <a:prstGeom prst="rect">
            <a:avLst/>
          </a:prstGeom>
          <a:noFill/>
        </p:spPr>
        <p:txBody>
          <a:bodyPr wrap="none" rtlCol="0">
            <a:spAutoFit/>
          </a:bodyPr>
          <a:lstStyle/>
          <a:p>
            <a:pPr algn="ctr"/>
            <a:r>
              <a:rPr lang="en-US" sz="1200" dirty="0" err="1">
                <a:solidFill>
                  <a:schemeClr val="bg1"/>
                </a:solidFill>
                <a:latin typeface="Avenir Book" panose="02000503020000020003" pitchFamily="2" charset="0"/>
              </a:rPr>
              <a:t>Racquel</a:t>
            </a:r>
            <a:r>
              <a:rPr lang="en-US" sz="1200" dirty="0">
                <a:solidFill>
                  <a:schemeClr val="bg1"/>
                </a:solidFill>
                <a:latin typeface="Avenir Book" panose="02000503020000020003" pitchFamily="2" charset="0"/>
              </a:rPr>
              <a:t> Rodriguez</a:t>
            </a:r>
            <a:br>
              <a:rPr lang="en-US" sz="1200" dirty="0">
                <a:solidFill>
                  <a:srgbClr val="71649D"/>
                </a:solidFill>
                <a:latin typeface="Avenir Book" panose="02000503020000020003" pitchFamily="2" charset="0"/>
              </a:rPr>
            </a:br>
            <a:r>
              <a:rPr lang="en-US" sz="1200" dirty="0">
                <a:solidFill>
                  <a:srgbClr val="71649D"/>
                </a:solidFill>
                <a:latin typeface="Avenir Book" panose="02000503020000020003" pitchFamily="2" charset="0"/>
              </a:rPr>
              <a:t>ASPE Membership Coordinator</a:t>
            </a:r>
          </a:p>
        </p:txBody>
      </p:sp>
      <p:sp>
        <p:nvSpPr>
          <p:cNvPr id="9" name="TextBox 8">
            <a:extLst>
              <a:ext uri="{FF2B5EF4-FFF2-40B4-BE49-F238E27FC236}">
                <a16:creationId xmlns:a16="http://schemas.microsoft.com/office/drawing/2014/main" id="{84DCC9F5-EE5B-5C34-B86E-F73CB9994330}"/>
              </a:ext>
            </a:extLst>
          </p:cNvPr>
          <p:cNvSpPr txBox="1"/>
          <p:nvPr/>
        </p:nvSpPr>
        <p:spPr>
          <a:xfrm>
            <a:off x="1003610" y="4972504"/>
            <a:ext cx="2084225"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Nadine Saucedo</a:t>
            </a:r>
            <a:r>
              <a:rPr lang="en-US" sz="1200" dirty="0">
                <a:solidFill>
                  <a:srgbClr val="71649D"/>
                </a:solidFill>
                <a:latin typeface="Avenir Book" panose="02000503020000020003" pitchFamily="2" charset="0"/>
              </a:rPr>
              <a:t>	</a:t>
            </a:r>
          </a:p>
          <a:p>
            <a:pPr algn="ctr"/>
            <a:r>
              <a:rPr lang="en-US" sz="1200" dirty="0">
                <a:solidFill>
                  <a:srgbClr val="71649D"/>
                </a:solidFill>
                <a:latin typeface="Avenir Book" panose="02000503020000020003" pitchFamily="2" charset="0"/>
              </a:rPr>
              <a:t>ASPE Manager of Graphics </a:t>
            </a:r>
            <a:br>
              <a:rPr lang="en-US" sz="1200" dirty="0">
                <a:solidFill>
                  <a:srgbClr val="71649D"/>
                </a:solidFill>
                <a:latin typeface="Avenir Book" panose="02000503020000020003" pitchFamily="2" charset="0"/>
              </a:rPr>
            </a:br>
            <a:r>
              <a:rPr lang="en-US" sz="1200" dirty="0">
                <a:solidFill>
                  <a:srgbClr val="71649D"/>
                </a:solidFill>
                <a:latin typeface="Avenir Book" panose="02000503020000020003" pitchFamily="2" charset="0"/>
              </a:rPr>
              <a:t>&amp; Website Design</a:t>
            </a:r>
          </a:p>
        </p:txBody>
      </p:sp>
      <p:sp>
        <p:nvSpPr>
          <p:cNvPr id="10" name="TextBox 9">
            <a:extLst>
              <a:ext uri="{FF2B5EF4-FFF2-40B4-BE49-F238E27FC236}">
                <a16:creationId xmlns:a16="http://schemas.microsoft.com/office/drawing/2014/main" id="{3E617C17-5E7D-D2B5-1E22-200E4C2E41F0}"/>
              </a:ext>
            </a:extLst>
          </p:cNvPr>
          <p:cNvSpPr txBox="1"/>
          <p:nvPr/>
        </p:nvSpPr>
        <p:spPr>
          <a:xfrm>
            <a:off x="4042237" y="1871132"/>
            <a:ext cx="2052165" cy="646331"/>
          </a:xfrm>
          <a:prstGeom prst="rect">
            <a:avLst/>
          </a:prstGeom>
          <a:noFill/>
        </p:spPr>
        <p:txBody>
          <a:bodyPr wrap="none" rtlCol="0">
            <a:spAutoFit/>
          </a:bodyPr>
          <a:lstStyle/>
          <a:p>
            <a:pPr algn="ctr"/>
            <a:r>
              <a:rPr lang="en-US" sz="1200" dirty="0" err="1">
                <a:solidFill>
                  <a:schemeClr val="bg1"/>
                </a:solidFill>
                <a:latin typeface="Avenir Book" panose="02000503020000020003" pitchFamily="2" charset="0"/>
              </a:rPr>
              <a:t>Illsa</a:t>
            </a:r>
            <a:r>
              <a:rPr lang="en-US" sz="1200" dirty="0">
                <a:solidFill>
                  <a:schemeClr val="bg1"/>
                </a:solidFill>
                <a:latin typeface="Avenir Book" panose="02000503020000020003" pitchFamily="2" charset="0"/>
              </a:rPr>
              <a:t> </a:t>
            </a:r>
            <a:r>
              <a:rPr lang="en-US" sz="1200" dirty="0" err="1">
                <a:solidFill>
                  <a:schemeClr val="bg1"/>
                </a:solidFill>
                <a:latin typeface="Avenir Book" panose="02000503020000020003" pitchFamily="2" charset="0"/>
              </a:rPr>
              <a:t>Liebler</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Capital Region NY Chapter</a:t>
            </a:r>
            <a:br>
              <a:rPr lang="en-US" sz="1200" dirty="0">
                <a:solidFill>
                  <a:srgbClr val="71649D"/>
                </a:solidFill>
                <a:latin typeface="Avenir Book" panose="02000503020000020003" pitchFamily="2" charset="0"/>
              </a:rPr>
            </a:br>
            <a:r>
              <a:rPr lang="en-US" sz="1200" dirty="0">
                <a:solidFill>
                  <a:srgbClr val="71649D"/>
                </a:solidFill>
                <a:latin typeface="Avenir Book" panose="02000503020000020003" pitchFamily="2" charset="0"/>
              </a:rPr>
              <a:t>REGION 1</a:t>
            </a:r>
          </a:p>
        </p:txBody>
      </p:sp>
      <p:sp>
        <p:nvSpPr>
          <p:cNvPr id="11" name="TextBox 10">
            <a:extLst>
              <a:ext uri="{FF2B5EF4-FFF2-40B4-BE49-F238E27FC236}">
                <a16:creationId xmlns:a16="http://schemas.microsoft.com/office/drawing/2014/main" id="{C534D714-3CE4-F4E0-F8E8-99E131484FB2}"/>
              </a:ext>
            </a:extLst>
          </p:cNvPr>
          <p:cNvSpPr txBox="1"/>
          <p:nvPr/>
        </p:nvSpPr>
        <p:spPr>
          <a:xfrm>
            <a:off x="4139221" y="2878666"/>
            <a:ext cx="1858201"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Catherine </a:t>
            </a:r>
            <a:r>
              <a:rPr lang="en-US" sz="1200" dirty="0" err="1">
                <a:solidFill>
                  <a:schemeClr val="bg1"/>
                </a:solidFill>
                <a:latin typeface="Avenir Book" panose="02000503020000020003" pitchFamily="2" charset="0"/>
              </a:rPr>
              <a:t>Filibes-Massih</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New York City</a:t>
            </a:r>
          </a:p>
          <a:p>
            <a:pPr algn="ctr"/>
            <a:r>
              <a:rPr lang="en-US" sz="1200" dirty="0">
                <a:solidFill>
                  <a:srgbClr val="71649D"/>
                </a:solidFill>
                <a:latin typeface="Avenir Book" panose="02000503020000020003" pitchFamily="2" charset="0"/>
              </a:rPr>
              <a:t>REGION 1</a:t>
            </a:r>
          </a:p>
        </p:txBody>
      </p:sp>
      <p:sp>
        <p:nvSpPr>
          <p:cNvPr id="12" name="TextBox 11">
            <a:extLst>
              <a:ext uri="{FF2B5EF4-FFF2-40B4-BE49-F238E27FC236}">
                <a16:creationId xmlns:a16="http://schemas.microsoft.com/office/drawing/2014/main" id="{CA840122-5B09-B09F-E3CD-24D3F2B85BF5}"/>
              </a:ext>
            </a:extLst>
          </p:cNvPr>
          <p:cNvSpPr txBox="1"/>
          <p:nvPr/>
        </p:nvSpPr>
        <p:spPr>
          <a:xfrm>
            <a:off x="3646394" y="3973437"/>
            <a:ext cx="2843855"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Theresa Card, PE, CPD, LEED AP, GPD</a:t>
            </a:r>
          </a:p>
          <a:p>
            <a:pPr algn="ctr"/>
            <a:r>
              <a:rPr lang="en-US" sz="1200" dirty="0">
                <a:solidFill>
                  <a:srgbClr val="71649D"/>
                </a:solidFill>
                <a:latin typeface="Avenir Book" panose="02000503020000020003" pitchFamily="2" charset="0"/>
              </a:rPr>
              <a:t>Eastern Michigan Chapter</a:t>
            </a:r>
          </a:p>
          <a:p>
            <a:pPr algn="ctr"/>
            <a:r>
              <a:rPr lang="en-US" sz="1200" dirty="0">
                <a:solidFill>
                  <a:srgbClr val="71649D"/>
                </a:solidFill>
                <a:latin typeface="Avenir Book" panose="02000503020000020003" pitchFamily="2" charset="0"/>
              </a:rPr>
              <a:t>REGION 2</a:t>
            </a:r>
          </a:p>
        </p:txBody>
      </p:sp>
      <p:sp>
        <p:nvSpPr>
          <p:cNvPr id="13" name="TextBox 12">
            <a:extLst>
              <a:ext uri="{FF2B5EF4-FFF2-40B4-BE49-F238E27FC236}">
                <a16:creationId xmlns:a16="http://schemas.microsoft.com/office/drawing/2014/main" id="{F3A00996-F6A6-DE7A-48B1-CE42DF2F6BAD}"/>
              </a:ext>
            </a:extLst>
          </p:cNvPr>
          <p:cNvSpPr txBox="1"/>
          <p:nvPr/>
        </p:nvSpPr>
        <p:spPr>
          <a:xfrm>
            <a:off x="3534266" y="4980971"/>
            <a:ext cx="3122970"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Gwynne M. Morrison, CPD, GPD, LEED AP</a:t>
            </a:r>
          </a:p>
          <a:p>
            <a:pPr algn="ctr"/>
            <a:r>
              <a:rPr lang="en-US" sz="1200" dirty="0">
                <a:solidFill>
                  <a:srgbClr val="71649D"/>
                </a:solidFill>
                <a:latin typeface="Avenir Book" panose="02000503020000020003" pitchFamily="2" charset="0"/>
              </a:rPr>
              <a:t>Buffalo-Niagara Chapter</a:t>
            </a:r>
          </a:p>
          <a:p>
            <a:pPr algn="ctr"/>
            <a:r>
              <a:rPr lang="en-US" sz="1200" dirty="0">
                <a:solidFill>
                  <a:srgbClr val="71649D"/>
                </a:solidFill>
                <a:latin typeface="Avenir Book" panose="02000503020000020003" pitchFamily="2" charset="0"/>
              </a:rPr>
              <a:t>REGION 2</a:t>
            </a:r>
          </a:p>
        </p:txBody>
      </p:sp>
      <p:sp>
        <p:nvSpPr>
          <p:cNvPr id="14" name="TextBox 13">
            <a:extLst>
              <a:ext uri="{FF2B5EF4-FFF2-40B4-BE49-F238E27FC236}">
                <a16:creationId xmlns:a16="http://schemas.microsoft.com/office/drawing/2014/main" id="{5FE0F8D3-919F-97E1-C5F8-A8BA6E9A301A}"/>
              </a:ext>
            </a:extLst>
          </p:cNvPr>
          <p:cNvSpPr txBox="1"/>
          <p:nvPr/>
        </p:nvSpPr>
        <p:spPr>
          <a:xfrm>
            <a:off x="7355782" y="1871132"/>
            <a:ext cx="1470274" cy="646331"/>
          </a:xfrm>
          <a:prstGeom prst="rect">
            <a:avLst/>
          </a:prstGeom>
          <a:noFill/>
        </p:spPr>
        <p:txBody>
          <a:bodyPr wrap="none" rtlCol="0">
            <a:spAutoFit/>
          </a:bodyPr>
          <a:lstStyle/>
          <a:p>
            <a:pPr algn="ctr"/>
            <a:r>
              <a:rPr lang="en-US" sz="1200" dirty="0" err="1">
                <a:solidFill>
                  <a:schemeClr val="bg1"/>
                </a:solidFill>
                <a:latin typeface="Avenir Book" panose="02000503020000020003" pitchFamily="2" charset="0"/>
              </a:rPr>
              <a:t>Terrese</a:t>
            </a:r>
            <a:r>
              <a:rPr lang="en-US" sz="1200" dirty="0">
                <a:solidFill>
                  <a:schemeClr val="bg1"/>
                </a:solidFill>
                <a:latin typeface="Avenir Book" panose="02000503020000020003" pitchFamily="2" charset="0"/>
              </a:rPr>
              <a:t> </a:t>
            </a:r>
            <a:r>
              <a:rPr lang="en-US" sz="1200" dirty="0" err="1">
                <a:solidFill>
                  <a:schemeClr val="bg1"/>
                </a:solidFill>
                <a:latin typeface="Avenir Book" panose="02000503020000020003" pitchFamily="2" charset="0"/>
              </a:rPr>
              <a:t>Tuchscher</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Cleveland Chapter</a:t>
            </a:r>
          </a:p>
          <a:p>
            <a:pPr algn="ctr"/>
            <a:r>
              <a:rPr lang="en-US" sz="1200" dirty="0">
                <a:solidFill>
                  <a:srgbClr val="71649D"/>
                </a:solidFill>
                <a:latin typeface="Avenir Book" panose="02000503020000020003" pitchFamily="2" charset="0"/>
              </a:rPr>
              <a:t>REGION 2</a:t>
            </a:r>
          </a:p>
        </p:txBody>
      </p:sp>
      <p:sp>
        <p:nvSpPr>
          <p:cNvPr id="15" name="TextBox 14">
            <a:extLst>
              <a:ext uri="{FF2B5EF4-FFF2-40B4-BE49-F238E27FC236}">
                <a16:creationId xmlns:a16="http://schemas.microsoft.com/office/drawing/2014/main" id="{3E592948-1AA8-D6DD-98D5-1F69458C63DA}"/>
              </a:ext>
            </a:extLst>
          </p:cNvPr>
          <p:cNvSpPr txBox="1"/>
          <p:nvPr/>
        </p:nvSpPr>
        <p:spPr>
          <a:xfrm>
            <a:off x="7046182" y="2878666"/>
            <a:ext cx="2089482" cy="646331"/>
          </a:xfrm>
          <a:prstGeom prst="rect">
            <a:avLst/>
          </a:prstGeom>
          <a:noFill/>
        </p:spPr>
        <p:txBody>
          <a:bodyPr wrap="none" rtlCol="0">
            <a:spAutoFit/>
          </a:bodyPr>
          <a:lstStyle/>
          <a:p>
            <a:pPr algn="ctr"/>
            <a:r>
              <a:rPr lang="en-US" sz="1200" dirty="0" err="1">
                <a:solidFill>
                  <a:schemeClr val="bg1"/>
                </a:solidFill>
                <a:latin typeface="Avenir Book" panose="02000503020000020003" pitchFamily="2" charset="0"/>
              </a:rPr>
              <a:t>LeeMarie</a:t>
            </a:r>
            <a:r>
              <a:rPr lang="en-US" sz="1200" dirty="0">
                <a:solidFill>
                  <a:schemeClr val="bg1"/>
                </a:solidFill>
                <a:latin typeface="Avenir Book" panose="02000503020000020003" pitchFamily="2" charset="0"/>
              </a:rPr>
              <a:t> </a:t>
            </a:r>
            <a:r>
              <a:rPr lang="en-US" sz="1200" dirty="0" err="1">
                <a:solidFill>
                  <a:schemeClr val="bg1"/>
                </a:solidFill>
                <a:latin typeface="Avenir Book" panose="02000503020000020003" pitchFamily="2" charset="0"/>
              </a:rPr>
              <a:t>Bocanegra</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West Coast Florida Chapter</a:t>
            </a:r>
            <a:br>
              <a:rPr lang="en-US" sz="1200" dirty="0">
                <a:solidFill>
                  <a:srgbClr val="71649D"/>
                </a:solidFill>
                <a:latin typeface="Avenir Book" panose="02000503020000020003" pitchFamily="2" charset="0"/>
              </a:rPr>
            </a:br>
            <a:r>
              <a:rPr lang="en-US" sz="1200" dirty="0">
                <a:solidFill>
                  <a:srgbClr val="71649D"/>
                </a:solidFill>
                <a:latin typeface="Avenir Book" panose="02000503020000020003" pitchFamily="2" charset="0"/>
              </a:rPr>
              <a:t>REGION3</a:t>
            </a:r>
          </a:p>
        </p:txBody>
      </p:sp>
      <p:sp>
        <p:nvSpPr>
          <p:cNvPr id="16" name="TextBox 15">
            <a:extLst>
              <a:ext uri="{FF2B5EF4-FFF2-40B4-BE49-F238E27FC236}">
                <a16:creationId xmlns:a16="http://schemas.microsoft.com/office/drawing/2014/main" id="{0383C49D-1270-21B5-49C5-03AF6CFC8651}"/>
              </a:ext>
            </a:extLst>
          </p:cNvPr>
          <p:cNvSpPr txBox="1"/>
          <p:nvPr/>
        </p:nvSpPr>
        <p:spPr>
          <a:xfrm>
            <a:off x="7240368" y="3973437"/>
            <a:ext cx="1701107"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Elvira M. Pita-Mejia</a:t>
            </a:r>
          </a:p>
          <a:p>
            <a:pPr algn="ctr"/>
            <a:r>
              <a:rPr lang="en-US" sz="1200" dirty="0">
                <a:solidFill>
                  <a:srgbClr val="71649D"/>
                </a:solidFill>
                <a:latin typeface="Avenir Book" panose="02000503020000020003" pitchFamily="2" charset="0"/>
              </a:rPr>
              <a:t>South Florida Chapter</a:t>
            </a:r>
          </a:p>
          <a:p>
            <a:pPr algn="ctr"/>
            <a:r>
              <a:rPr lang="en-US" sz="1200" dirty="0">
                <a:solidFill>
                  <a:srgbClr val="71649D"/>
                </a:solidFill>
                <a:latin typeface="Avenir Book" panose="02000503020000020003" pitchFamily="2" charset="0"/>
              </a:rPr>
              <a:t>REGION 3</a:t>
            </a:r>
          </a:p>
        </p:txBody>
      </p:sp>
      <p:sp>
        <p:nvSpPr>
          <p:cNvPr id="17" name="TextBox 16">
            <a:extLst>
              <a:ext uri="{FF2B5EF4-FFF2-40B4-BE49-F238E27FC236}">
                <a16:creationId xmlns:a16="http://schemas.microsoft.com/office/drawing/2014/main" id="{CF7810CA-5B08-096C-4B0C-96EB657EDACA}"/>
              </a:ext>
            </a:extLst>
          </p:cNvPr>
          <p:cNvSpPr txBox="1"/>
          <p:nvPr/>
        </p:nvSpPr>
        <p:spPr>
          <a:xfrm>
            <a:off x="7332941" y="4980971"/>
            <a:ext cx="1570815"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Linda S. Burman, PE</a:t>
            </a:r>
          </a:p>
          <a:p>
            <a:pPr algn="ctr"/>
            <a:r>
              <a:rPr lang="en-US" sz="1200" dirty="0">
                <a:solidFill>
                  <a:srgbClr val="71649D"/>
                </a:solidFill>
                <a:latin typeface="Avenir Book" panose="02000503020000020003" pitchFamily="2" charset="0"/>
              </a:rPr>
              <a:t>Seattle Chapter</a:t>
            </a:r>
          </a:p>
          <a:p>
            <a:pPr algn="ctr"/>
            <a:r>
              <a:rPr lang="en-US" sz="1200" dirty="0">
                <a:solidFill>
                  <a:srgbClr val="71649D"/>
                </a:solidFill>
                <a:latin typeface="Avenir Book" panose="02000503020000020003" pitchFamily="2" charset="0"/>
              </a:rPr>
              <a:t>REGION 4</a:t>
            </a:r>
          </a:p>
        </p:txBody>
      </p:sp>
      <p:sp>
        <p:nvSpPr>
          <p:cNvPr id="18" name="TextBox 17">
            <a:extLst>
              <a:ext uri="{FF2B5EF4-FFF2-40B4-BE49-F238E27FC236}">
                <a16:creationId xmlns:a16="http://schemas.microsoft.com/office/drawing/2014/main" id="{7FADC08E-91CE-C81C-C4BC-B95243B69934}"/>
              </a:ext>
            </a:extLst>
          </p:cNvPr>
          <p:cNvSpPr txBox="1"/>
          <p:nvPr/>
        </p:nvSpPr>
        <p:spPr>
          <a:xfrm>
            <a:off x="9914377" y="1871132"/>
            <a:ext cx="1619354"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Linda </a:t>
            </a:r>
            <a:r>
              <a:rPr lang="en-US" sz="1200" dirty="0" err="1">
                <a:solidFill>
                  <a:schemeClr val="bg1"/>
                </a:solidFill>
                <a:latin typeface="Avenir Book" panose="02000503020000020003" pitchFamily="2" charset="0"/>
              </a:rPr>
              <a:t>Deunay</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Los Angeles Chapter</a:t>
            </a:r>
          </a:p>
          <a:p>
            <a:pPr algn="ctr"/>
            <a:r>
              <a:rPr lang="en-US" sz="1200" dirty="0">
                <a:solidFill>
                  <a:srgbClr val="71649D"/>
                </a:solidFill>
                <a:latin typeface="Avenir Book" panose="02000503020000020003" pitchFamily="2" charset="0"/>
              </a:rPr>
              <a:t>REGION 4</a:t>
            </a:r>
          </a:p>
        </p:txBody>
      </p:sp>
      <p:sp>
        <p:nvSpPr>
          <p:cNvPr id="19" name="TextBox 18">
            <a:extLst>
              <a:ext uri="{FF2B5EF4-FFF2-40B4-BE49-F238E27FC236}">
                <a16:creationId xmlns:a16="http://schemas.microsoft.com/office/drawing/2014/main" id="{B04D472D-5A38-2848-308E-3D59068676CE}"/>
              </a:ext>
            </a:extLst>
          </p:cNvPr>
          <p:cNvSpPr txBox="1"/>
          <p:nvPr/>
        </p:nvSpPr>
        <p:spPr>
          <a:xfrm>
            <a:off x="10010557" y="2878666"/>
            <a:ext cx="1426994"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Natalia </a:t>
            </a:r>
            <a:r>
              <a:rPr lang="en-US" sz="1200" dirty="0" err="1">
                <a:solidFill>
                  <a:schemeClr val="bg1"/>
                </a:solidFill>
                <a:latin typeface="Avenir Book" panose="02000503020000020003" pitchFamily="2" charset="0"/>
              </a:rPr>
              <a:t>Dankanich</a:t>
            </a:r>
            <a:endParaRPr lang="en-US" sz="1200" dirty="0">
              <a:solidFill>
                <a:schemeClr val="bg1"/>
              </a:solidFill>
              <a:latin typeface="Avenir Book" panose="02000503020000020003" pitchFamily="2" charset="0"/>
            </a:endParaRPr>
          </a:p>
          <a:p>
            <a:pPr algn="ctr"/>
            <a:r>
              <a:rPr lang="en-US" sz="1200" dirty="0">
                <a:solidFill>
                  <a:srgbClr val="71649D"/>
                </a:solidFill>
                <a:latin typeface="Avenir Book" panose="02000503020000020003" pitchFamily="2" charset="0"/>
              </a:rPr>
              <a:t>Chicago Chapter</a:t>
            </a:r>
          </a:p>
          <a:p>
            <a:pPr algn="ctr"/>
            <a:r>
              <a:rPr lang="en-US" sz="1200" dirty="0">
                <a:solidFill>
                  <a:srgbClr val="71649D"/>
                </a:solidFill>
                <a:latin typeface="Avenir Book" panose="02000503020000020003" pitchFamily="2" charset="0"/>
              </a:rPr>
              <a:t>REGION 5</a:t>
            </a:r>
          </a:p>
        </p:txBody>
      </p:sp>
      <p:sp>
        <p:nvSpPr>
          <p:cNvPr id="20" name="TextBox 19">
            <a:extLst>
              <a:ext uri="{FF2B5EF4-FFF2-40B4-BE49-F238E27FC236}">
                <a16:creationId xmlns:a16="http://schemas.microsoft.com/office/drawing/2014/main" id="{08C01B84-7B85-D491-5537-3E4F0A31E350}"/>
              </a:ext>
            </a:extLst>
          </p:cNvPr>
          <p:cNvSpPr txBox="1"/>
          <p:nvPr/>
        </p:nvSpPr>
        <p:spPr>
          <a:xfrm>
            <a:off x="9873213" y="3973437"/>
            <a:ext cx="1701684"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Ana Ginter, CPD</a:t>
            </a:r>
          </a:p>
          <a:p>
            <a:pPr algn="ctr"/>
            <a:r>
              <a:rPr lang="en-US" sz="1200" dirty="0">
                <a:solidFill>
                  <a:srgbClr val="71649D"/>
                </a:solidFill>
                <a:latin typeface="Avenir Book" panose="02000503020000020003" pitchFamily="2" charset="0"/>
              </a:rPr>
              <a:t>Central Texas Chapter</a:t>
            </a:r>
          </a:p>
          <a:p>
            <a:pPr algn="ctr"/>
            <a:r>
              <a:rPr lang="en-US" sz="1200" dirty="0">
                <a:solidFill>
                  <a:srgbClr val="71649D"/>
                </a:solidFill>
                <a:latin typeface="Avenir Book" panose="02000503020000020003" pitchFamily="2" charset="0"/>
              </a:rPr>
              <a:t>REGION 5</a:t>
            </a:r>
          </a:p>
        </p:txBody>
      </p:sp>
      <p:sp>
        <p:nvSpPr>
          <p:cNvPr id="21" name="TextBox 20">
            <a:extLst>
              <a:ext uri="{FF2B5EF4-FFF2-40B4-BE49-F238E27FC236}">
                <a16:creationId xmlns:a16="http://schemas.microsoft.com/office/drawing/2014/main" id="{D6F46E26-D531-B5E2-25E4-B7BBA3A8A9EB}"/>
              </a:ext>
            </a:extLst>
          </p:cNvPr>
          <p:cNvSpPr txBox="1"/>
          <p:nvPr/>
        </p:nvSpPr>
        <p:spPr>
          <a:xfrm>
            <a:off x="10074052" y="4980971"/>
            <a:ext cx="1354858" cy="646331"/>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Judith Torres</a:t>
            </a:r>
          </a:p>
          <a:p>
            <a:pPr algn="ctr"/>
            <a:r>
              <a:rPr lang="en-US" sz="1200" dirty="0">
                <a:solidFill>
                  <a:srgbClr val="71649D"/>
                </a:solidFill>
                <a:latin typeface="Avenir Book" panose="02000503020000020003" pitchFamily="2" charset="0"/>
              </a:rPr>
              <a:t>Chicago Chapter</a:t>
            </a:r>
          </a:p>
          <a:p>
            <a:pPr algn="ctr"/>
            <a:r>
              <a:rPr lang="en-US" sz="1200" dirty="0">
                <a:solidFill>
                  <a:srgbClr val="71649D"/>
                </a:solidFill>
                <a:latin typeface="Avenir Book" panose="02000503020000020003" pitchFamily="2" charset="0"/>
              </a:rPr>
              <a:t>REGION 5</a:t>
            </a:r>
          </a:p>
        </p:txBody>
      </p:sp>
      <p:sp>
        <p:nvSpPr>
          <p:cNvPr id="22" name="TextBox 21">
            <a:extLst>
              <a:ext uri="{FF2B5EF4-FFF2-40B4-BE49-F238E27FC236}">
                <a16:creationId xmlns:a16="http://schemas.microsoft.com/office/drawing/2014/main" id="{44F9780E-0207-9E88-017C-6205D9661FDF}"/>
              </a:ext>
            </a:extLst>
          </p:cNvPr>
          <p:cNvSpPr txBox="1"/>
          <p:nvPr/>
        </p:nvSpPr>
        <p:spPr>
          <a:xfrm>
            <a:off x="1685382" y="717963"/>
            <a:ext cx="8798933" cy="707886"/>
          </a:xfrm>
          <a:prstGeom prst="rect">
            <a:avLst/>
          </a:prstGeom>
          <a:noFill/>
        </p:spPr>
        <p:txBody>
          <a:bodyPr wrap="square" rtlCol="0">
            <a:spAutoFit/>
          </a:bodyPr>
          <a:lstStyle/>
          <a:p>
            <a:pPr algn="ctr"/>
            <a:r>
              <a:rPr lang="en-US" sz="4000" dirty="0">
                <a:solidFill>
                  <a:srgbClr val="077C13"/>
                </a:solidFill>
                <a:latin typeface="Avenir Book" panose="02000503020000020003" pitchFamily="2" charset="0"/>
              </a:rPr>
              <a:t>WOA Committee</a:t>
            </a:r>
          </a:p>
        </p:txBody>
      </p:sp>
      <p:sp>
        <p:nvSpPr>
          <p:cNvPr id="23" name="TextBox 22">
            <a:extLst>
              <a:ext uri="{FF2B5EF4-FFF2-40B4-BE49-F238E27FC236}">
                <a16:creationId xmlns:a16="http://schemas.microsoft.com/office/drawing/2014/main" id="{E6C8851D-83A0-C2DB-CA12-BEB0C8A006F8}"/>
              </a:ext>
            </a:extLst>
          </p:cNvPr>
          <p:cNvSpPr txBox="1"/>
          <p:nvPr/>
        </p:nvSpPr>
        <p:spPr>
          <a:xfrm>
            <a:off x="514484" y="2870199"/>
            <a:ext cx="3007618" cy="461665"/>
          </a:xfrm>
          <a:prstGeom prst="rect">
            <a:avLst/>
          </a:prstGeom>
          <a:noFill/>
        </p:spPr>
        <p:txBody>
          <a:bodyPr wrap="none" rtlCol="0">
            <a:spAutoFit/>
          </a:bodyPr>
          <a:lstStyle/>
          <a:p>
            <a:pPr algn="ctr"/>
            <a:r>
              <a:rPr lang="en-US" sz="1200" dirty="0">
                <a:solidFill>
                  <a:schemeClr val="bg1"/>
                </a:solidFill>
                <a:latin typeface="Avenir Book" panose="02000503020000020003" pitchFamily="2" charset="0"/>
              </a:rPr>
              <a:t>Carl Johnson, CPD, LEED AP, CFI, FASPE</a:t>
            </a:r>
            <a:br>
              <a:rPr lang="en-US" sz="1200" dirty="0">
                <a:solidFill>
                  <a:srgbClr val="71649D"/>
                </a:solidFill>
                <a:latin typeface="Avenir Book" panose="02000503020000020003" pitchFamily="2" charset="0"/>
              </a:rPr>
            </a:br>
            <a:r>
              <a:rPr lang="en-US" sz="1200" dirty="0">
                <a:solidFill>
                  <a:srgbClr val="71649D"/>
                </a:solidFill>
                <a:latin typeface="Avenir Book" panose="02000503020000020003" pitchFamily="2" charset="0"/>
              </a:rPr>
              <a:t>ASPE President</a:t>
            </a:r>
          </a:p>
        </p:txBody>
      </p:sp>
    </p:spTree>
    <p:extLst>
      <p:ext uri="{BB962C8B-B14F-4D97-AF65-F5344CB8AC3E}">
        <p14:creationId xmlns:p14="http://schemas.microsoft.com/office/powerpoint/2010/main" val="2117950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0EEBF7B-A317-834D-94C9-D388A2C0ED62}"/>
              </a:ext>
            </a:extLst>
          </p:cNvPr>
          <p:cNvSpPr>
            <a:spLocks noGrp="1"/>
          </p:cNvSpPr>
          <p:nvPr>
            <p:ph idx="1"/>
          </p:nvPr>
        </p:nvSpPr>
        <p:spPr>
          <a:xfrm>
            <a:off x="1240782" y="1346029"/>
            <a:ext cx="4388006" cy="549585"/>
          </a:xfrm>
        </p:spPr>
        <p:txBody>
          <a:bodyPr>
            <a:noAutofit/>
          </a:bodyPr>
          <a:lstStyle/>
          <a:p>
            <a:pPr marL="0" lvl="0" indent="0">
              <a:lnSpc>
                <a:spcPct val="100000"/>
              </a:lnSpc>
              <a:spcBef>
                <a:spcPts val="0"/>
              </a:spcBef>
              <a:buNone/>
              <a:defRPr/>
            </a:pPr>
            <a:r>
              <a:rPr lang="en-US" sz="3200" dirty="0">
                <a:solidFill>
                  <a:srgbClr val="009B16"/>
                </a:solidFill>
                <a:latin typeface="Avenir Book" panose="02000503020000020003" pitchFamily="2" charset="0"/>
              </a:rPr>
              <a:t>Membership Standings</a:t>
            </a:r>
          </a:p>
        </p:txBody>
      </p:sp>
      <p:graphicFrame>
        <p:nvGraphicFramePr>
          <p:cNvPr id="8" name="Chart 7">
            <a:extLst>
              <a:ext uri="{FF2B5EF4-FFF2-40B4-BE49-F238E27FC236}">
                <a16:creationId xmlns:a16="http://schemas.microsoft.com/office/drawing/2014/main" id="{910A3028-69CC-934B-90A8-4FA143D6A28C}"/>
              </a:ext>
            </a:extLst>
          </p:cNvPr>
          <p:cNvGraphicFramePr/>
          <p:nvPr>
            <p:extLst>
              <p:ext uri="{D42A27DB-BD31-4B8C-83A1-F6EECF244321}">
                <p14:modId xmlns:p14="http://schemas.microsoft.com/office/powerpoint/2010/main" val="3056021704"/>
              </p:ext>
            </p:extLst>
          </p:nvPr>
        </p:nvGraphicFramePr>
        <p:xfrm>
          <a:off x="1039527" y="1145407"/>
          <a:ext cx="5688531" cy="496663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D5BEBDB9-98D8-4D40-B92E-A584C7B44114}"/>
              </a:ext>
            </a:extLst>
          </p:cNvPr>
          <p:cNvSpPr txBox="1">
            <a:spLocks/>
          </p:cNvSpPr>
          <p:nvPr/>
        </p:nvSpPr>
        <p:spPr>
          <a:xfrm>
            <a:off x="6378021" y="1357433"/>
            <a:ext cx="5642529" cy="3946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3200" b="0" dirty="0">
                <a:solidFill>
                  <a:srgbClr val="009B16"/>
                </a:solidFill>
                <a:latin typeface="Avenir Book" panose="02000503020000020003" pitchFamily="2" charset="0"/>
              </a:rPr>
              <a:t>2022 Activities:</a:t>
            </a:r>
          </a:p>
          <a:p>
            <a:pPr>
              <a:lnSpc>
                <a:spcPct val="140000"/>
              </a:lnSpc>
              <a:spcBef>
                <a:spcPts val="1600"/>
              </a:spcBef>
              <a:defRPr/>
            </a:pPr>
            <a:r>
              <a:rPr lang="en-US" sz="2000" b="0" dirty="0">
                <a:latin typeface="Avenir Light" panose="020B0402020203020204" pitchFamily="34" charset="77"/>
              </a:rPr>
              <a:t>WOA Webinars</a:t>
            </a:r>
          </a:p>
          <a:p>
            <a:pPr>
              <a:lnSpc>
                <a:spcPct val="140000"/>
              </a:lnSpc>
              <a:spcBef>
                <a:spcPts val="1600"/>
              </a:spcBef>
              <a:defRPr/>
            </a:pPr>
            <a:r>
              <a:rPr lang="en-US" sz="2000" b="0" dirty="0">
                <a:latin typeface="Avenir Light" panose="020B0402020203020204" pitchFamily="34" charset="77"/>
              </a:rPr>
              <a:t>WOA Chapter Events</a:t>
            </a:r>
          </a:p>
          <a:p>
            <a:pPr>
              <a:lnSpc>
                <a:spcPct val="140000"/>
              </a:lnSpc>
              <a:spcBef>
                <a:spcPts val="1600"/>
              </a:spcBef>
              <a:defRPr/>
            </a:pPr>
            <a:r>
              <a:rPr lang="en-US" sz="2000" b="0" dirty="0">
                <a:latin typeface="Avenir Light" panose="020B0402020203020204" pitchFamily="34" charset="77"/>
              </a:rPr>
              <a:t>WOA Scholarship for Convention &amp; Expo</a:t>
            </a:r>
          </a:p>
          <a:p>
            <a:pPr marL="0" indent="0">
              <a:lnSpc>
                <a:spcPct val="140000"/>
              </a:lnSpc>
              <a:spcBef>
                <a:spcPts val="1600"/>
              </a:spcBef>
              <a:buNone/>
              <a:defRPr/>
            </a:pPr>
            <a:endParaRPr lang="en-US" sz="1650" dirty="0">
              <a:solidFill>
                <a:srgbClr val="0044CA"/>
              </a:solidFill>
              <a:latin typeface="Calibri" panose="020F0502020204030204" pitchFamily="34" charset="0"/>
            </a:endParaRPr>
          </a:p>
          <a:p>
            <a:pPr marL="0" indent="0">
              <a:lnSpc>
                <a:spcPct val="100000"/>
              </a:lnSpc>
              <a:spcBef>
                <a:spcPts val="0"/>
              </a:spcBef>
              <a:buFontTx/>
              <a:buNone/>
              <a:defRPr/>
            </a:pPr>
            <a:endParaRPr lang="en-US" sz="2600" dirty="0"/>
          </a:p>
        </p:txBody>
      </p:sp>
      <p:sp>
        <p:nvSpPr>
          <p:cNvPr id="2" name="TextBox 1">
            <a:extLst>
              <a:ext uri="{FF2B5EF4-FFF2-40B4-BE49-F238E27FC236}">
                <a16:creationId xmlns:a16="http://schemas.microsoft.com/office/drawing/2014/main" id="{DF20FD50-D2F3-CB40-8F44-83CE362AC5BE}"/>
              </a:ext>
            </a:extLst>
          </p:cNvPr>
          <p:cNvSpPr txBox="1"/>
          <p:nvPr/>
        </p:nvSpPr>
        <p:spPr>
          <a:xfrm>
            <a:off x="11550316" y="2695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25160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85D27CE-2B81-7B41-B447-5A861CAED237}"/>
              </a:ext>
            </a:extLst>
          </p:cNvPr>
          <p:cNvSpPr>
            <a:spLocks noGrp="1"/>
          </p:cNvSpPr>
          <p:nvPr>
            <p:ph idx="1"/>
          </p:nvPr>
        </p:nvSpPr>
        <p:spPr>
          <a:xfrm>
            <a:off x="1135135" y="1338033"/>
            <a:ext cx="4431358" cy="500552"/>
          </a:xfrm>
        </p:spPr>
        <p:txBody>
          <a:bodyPr>
            <a:noAutofit/>
          </a:bodyPr>
          <a:lstStyle/>
          <a:p>
            <a:pPr marL="0" indent="0" algn="ctr">
              <a:lnSpc>
                <a:spcPct val="100000"/>
              </a:lnSpc>
              <a:spcBef>
                <a:spcPts val="0"/>
              </a:spcBef>
              <a:buNone/>
              <a:defRPr/>
            </a:pPr>
            <a:r>
              <a:rPr lang="en-US" sz="3200" dirty="0">
                <a:solidFill>
                  <a:srgbClr val="009B16"/>
                </a:solidFill>
                <a:latin typeface="Avenir Book" panose="02000503020000020003" pitchFamily="2" charset="0"/>
              </a:rPr>
              <a:t>Chapter Presidents</a:t>
            </a:r>
          </a:p>
        </p:txBody>
      </p:sp>
      <p:sp>
        <p:nvSpPr>
          <p:cNvPr id="7" name="Text Placeholder 3">
            <a:extLst>
              <a:ext uri="{FF2B5EF4-FFF2-40B4-BE49-F238E27FC236}">
                <a16:creationId xmlns:a16="http://schemas.microsoft.com/office/drawing/2014/main" id="{4697E585-EF53-8949-8C28-52303B8ACBD0}"/>
              </a:ext>
            </a:extLst>
          </p:cNvPr>
          <p:cNvSpPr txBox="1">
            <a:spLocks/>
          </p:cNvSpPr>
          <p:nvPr/>
        </p:nvSpPr>
        <p:spPr>
          <a:xfrm>
            <a:off x="6695590" y="1338033"/>
            <a:ext cx="4737747"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3200" b="0" dirty="0">
                <a:solidFill>
                  <a:srgbClr val="009B16"/>
                </a:solidFill>
                <a:latin typeface="Avenir Book" panose="02000503020000020003" pitchFamily="2" charset="0"/>
              </a:rPr>
              <a:t>Chapter Officers</a:t>
            </a:r>
          </a:p>
        </p:txBody>
      </p:sp>
      <p:graphicFrame>
        <p:nvGraphicFramePr>
          <p:cNvPr id="8" name="Content Placeholder 6">
            <a:extLst>
              <a:ext uri="{FF2B5EF4-FFF2-40B4-BE49-F238E27FC236}">
                <a16:creationId xmlns:a16="http://schemas.microsoft.com/office/drawing/2014/main" id="{15E0F8E2-3EB3-C54C-B7B1-E21517559A89}"/>
              </a:ext>
            </a:extLst>
          </p:cNvPr>
          <p:cNvGraphicFramePr>
            <a:graphicFrameLocks/>
          </p:cNvGraphicFramePr>
          <p:nvPr>
            <p:extLst>
              <p:ext uri="{D42A27DB-BD31-4B8C-83A1-F6EECF244321}">
                <p14:modId xmlns:p14="http://schemas.microsoft.com/office/powerpoint/2010/main" val="2166075450"/>
              </p:ext>
            </p:extLst>
          </p:nvPr>
        </p:nvGraphicFramePr>
        <p:xfrm>
          <a:off x="1007842" y="2193948"/>
          <a:ext cx="4614713" cy="3293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C55A2E4E-55EE-4C45-ADAC-1AF20546F036}"/>
              </a:ext>
            </a:extLst>
          </p:cNvPr>
          <p:cNvGraphicFramePr>
            <a:graphicFrameLocks/>
          </p:cNvGraphicFramePr>
          <p:nvPr>
            <p:extLst>
              <p:ext uri="{D42A27DB-BD31-4B8C-83A1-F6EECF244321}">
                <p14:modId xmlns:p14="http://schemas.microsoft.com/office/powerpoint/2010/main" val="3365044149"/>
              </p:ext>
            </p:extLst>
          </p:nvPr>
        </p:nvGraphicFramePr>
        <p:xfrm>
          <a:off x="6485325" y="2193948"/>
          <a:ext cx="4994734" cy="3293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792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49EC7-D753-6734-C127-A0FAD071F98C}"/>
              </a:ext>
            </a:extLst>
          </p:cNvPr>
          <p:cNvSpPr>
            <a:spLocks noGrp="1"/>
          </p:cNvSpPr>
          <p:nvPr>
            <p:ph type="title"/>
          </p:nvPr>
        </p:nvSpPr>
        <p:spPr/>
        <p:txBody>
          <a:bodyPr/>
          <a:lstStyle/>
          <a:p>
            <a:r>
              <a:rPr lang="en-US" b="1" dirty="0">
                <a:solidFill>
                  <a:srgbClr val="077C13"/>
                </a:solidFill>
              </a:rPr>
              <a:t>Where We Are</a:t>
            </a:r>
          </a:p>
        </p:txBody>
      </p:sp>
      <p:sp>
        <p:nvSpPr>
          <p:cNvPr id="2" name="Content Placeholder 1">
            <a:extLst>
              <a:ext uri="{FF2B5EF4-FFF2-40B4-BE49-F238E27FC236}">
                <a16:creationId xmlns:a16="http://schemas.microsoft.com/office/drawing/2014/main" id="{005E73AE-EFFD-3B58-00B3-ED6B3C9EFE7C}"/>
              </a:ext>
            </a:extLst>
          </p:cNvPr>
          <p:cNvSpPr>
            <a:spLocks noGrp="1"/>
          </p:cNvSpPr>
          <p:nvPr>
            <p:ph idx="1"/>
          </p:nvPr>
        </p:nvSpPr>
        <p:spPr>
          <a:xfrm>
            <a:off x="952500" y="1825625"/>
            <a:ext cx="10401300" cy="4089753"/>
          </a:xfrm>
        </p:spPr>
        <p:txBody>
          <a:bodyPr>
            <a:normAutofit/>
          </a:bodyPr>
          <a:lstStyle/>
          <a:p>
            <a:pPr marL="0" lvl="1" indent="0">
              <a:lnSpc>
                <a:spcPct val="150000"/>
              </a:lnSpc>
              <a:spcBef>
                <a:spcPts val="1000"/>
              </a:spcBef>
              <a:buNone/>
            </a:pPr>
            <a:r>
              <a:rPr lang="en-US" sz="2000" b="1" u="sng" dirty="0">
                <a:solidFill>
                  <a:srgbClr val="466AA5"/>
                </a:solidFill>
              </a:rPr>
              <a:t>Industry Involvement </a:t>
            </a:r>
            <a:r>
              <a:rPr lang="en-US" sz="2000" dirty="0"/>
              <a:t>– ASHRAE, ASME, ASTM, AWE, AWWA, CIPH, CDA, CSA, IAPMO (IWSH, CPC, UPC, WE-STAND), ICC (IPC, BSM), NSF, PHCC, PMI, PPFA, PPI, WQA, WPC</a:t>
            </a:r>
          </a:p>
          <a:p>
            <a:pPr marL="0" lvl="1" indent="0">
              <a:lnSpc>
                <a:spcPct val="150000"/>
              </a:lnSpc>
              <a:spcBef>
                <a:spcPts val="1000"/>
              </a:spcBef>
              <a:buNone/>
            </a:pPr>
            <a:r>
              <a:rPr lang="en-US" sz="2000" b="1" u="sng" dirty="0">
                <a:solidFill>
                  <a:srgbClr val="466AA5"/>
                </a:solidFill>
              </a:rPr>
              <a:t>Co-Convener Efforts</a:t>
            </a:r>
            <a:r>
              <a:rPr lang="en-US" sz="2000" b="1" dirty="0">
                <a:solidFill>
                  <a:srgbClr val="466AA5"/>
                </a:solidFill>
              </a:rPr>
              <a:t> </a:t>
            </a:r>
            <a:r>
              <a:rPr lang="en-US" sz="2000" dirty="0"/>
              <a:t>– EWTS, PILC, PERC</a:t>
            </a:r>
          </a:p>
          <a:p>
            <a:pPr marL="0" lvl="1" indent="0">
              <a:lnSpc>
                <a:spcPct val="150000"/>
              </a:lnSpc>
              <a:spcBef>
                <a:spcPts val="1000"/>
              </a:spcBef>
              <a:buNone/>
            </a:pPr>
            <a:r>
              <a:rPr lang="en-US" sz="2000" b="1" u="sng" dirty="0">
                <a:solidFill>
                  <a:srgbClr val="466AA5"/>
                </a:solidFill>
              </a:rPr>
              <a:t>Global Touchpoints</a:t>
            </a:r>
            <a:r>
              <a:rPr lang="en-US" sz="2000" b="1" dirty="0">
                <a:solidFill>
                  <a:srgbClr val="466AA5"/>
                </a:solidFill>
              </a:rPr>
              <a:t> </a:t>
            </a:r>
            <a:r>
              <a:rPr lang="en-US" sz="2000" dirty="0"/>
              <a:t>– Engineers Week, World Plumbing Day, World Water Day</a:t>
            </a:r>
            <a:endParaRPr lang="en-US" sz="2000" u="sng" dirty="0">
              <a:solidFill>
                <a:srgbClr val="00B0F0"/>
              </a:solidFill>
            </a:endParaRPr>
          </a:p>
        </p:txBody>
      </p:sp>
    </p:spTree>
    <p:extLst>
      <p:ext uri="{BB962C8B-B14F-4D97-AF65-F5344CB8AC3E}">
        <p14:creationId xmlns:p14="http://schemas.microsoft.com/office/powerpoint/2010/main" val="372533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4FF1-3ED8-1A46-A18A-0DB0273C0A8E}"/>
              </a:ext>
            </a:extLst>
          </p:cNvPr>
          <p:cNvSpPr>
            <a:spLocks noGrp="1"/>
          </p:cNvSpPr>
          <p:nvPr>
            <p:ph type="title"/>
          </p:nvPr>
        </p:nvSpPr>
        <p:spPr>
          <a:xfrm>
            <a:off x="952500" y="2169199"/>
            <a:ext cx="10515600" cy="1588519"/>
          </a:xfrm>
        </p:spPr>
        <p:txBody>
          <a:bodyPr>
            <a:normAutofit/>
          </a:bodyPr>
          <a:lstStyle/>
          <a:p>
            <a:pPr algn="l"/>
            <a:r>
              <a:rPr lang="en-US" sz="5400" dirty="0">
                <a:solidFill>
                  <a:srgbClr val="1C6FA9"/>
                </a:solidFill>
              </a:rPr>
              <a:t>ASPE Life Members 2021-2022</a:t>
            </a:r>
          </a:p>
        </p:txBody>
      </p:sp>
    </p:spTree>
    <p:extLst>
      <p:ext uri="{BB962C8B-B14F-4D97-AF65-F5344CB8AC3E}">
        <p14:creationId xmlns:p14="http://schemas.microsoft.com/office/powerpoint/2010/main" val="1448292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3E062-3FD2-9D4B-92D5-186AB7C38C57}"/>
              </a:ext>
            </a:extLst>
          </p:cNvPr>
          <p:cNvSpPr>
            <a:spLocks noGrp="1"/>
          </p:cNvSpPr>
          <p:nvPr>
            <p:ph idx="1"/>
          </p:nvPr>
        </p:nvSpPr>
        <p:spPr>
          <a:xfrm>
            <a:off x="1039128" y="342913"/>
            <a:ext cx="10113743" cy="5470058"/>
          </a:xfrm>
        </p:spPr>
        <p:txBody>
          <a:bodyPr>
            <a:normAutofit fontScale="25000" lnSpcReduction="20000"/>
          </a:bodyPr>
          <a:lstStyle/>
          <a:p>
            <a:pPr marL="0" indent="0" algn="ctr">
              <a:buNone/>
            </a:pPr>
            <a:endParaRPr lang="en-US" dirty="0"/>
          </a:p>
          <a:p>
            <a:pPr marL="0" indent="0" algn="ctr">
              <a:lnSpc>
                <a:spcPct val="140000"/>
              </a:lnSpc>
              <a:buNone/>
            </a:pPr>
            <a:r>
              <a:rPr lang="en-US" sz="16000" dirty="0">
                <a:solidFill>
                  <a:srgbClr val="009B16"/>
                </a:solidFill>
              </a:rPr>
              <a:t>Congratulations to Our Newest </a:t>
            </a:r>
            <a:br>
              <a:rPr lang="en-US" sz="16000" dirty="0">
                <a:solidFill>
                  <a:srgbClr val="009B16"/>
                </a:solidFill>
              </a:rPr>
            </a:br>
            <a:r>
              <a:rPr lang="en-US" sz="16000" dirty="0">
                <a:solidFill>
                  <a:srgbClr val="009B16"/>
                </a:solidFill>
              </a:rPr>
              <a:t>Life Members!</a:t>
            </a:r>
          </a:p>
          <a:p>
            <a:pPr marL="0" indent="0" algn="ctr">
              <a:buNone/>
            </a:pPr>
            <a:endParaRPr lang="en-US" b="1" u="sng" dirty="0">
              <a:solidFill>
                <a:schemeClr val="accent3"/>
              </a:solidFill>
            </a:endParaRPr>
          </a:p>
          <a:p>
            <a:pPr marL="0" indent="0" algn="ctr">
              <a:buNone/>
            </a:pPr>
            <a:r>
              <a:rPr lang="en-US" sz="6200" dirty="0"/>
              <a:t>Peter Way – British Columbia Chapter</a:t>
            </a:r>
          </a:p>
          <a:p>
            <a:pPr marL="0" indent="0" algn="ctr">
              <a:buNone/>
            </a:pPr>
            <a:r>
              <a:rPr lang="en-US" sz="6200" dirty="0"/>
              <a:t>Ronald Brown, PE – Houston Chapter</a:t>
            </a:r>
          </a:p>
          <a:p>
            <a:pPr marL="0" indent="0" algn="ctr">
              <a:buNone/>
            </a:pPr>
            <a:r>
              <a:rPr lang="en-US" sz="6200" dirty="0"/>
              <a:t>Christopher Ennis, CET – Houston Chapter</a:t>
            </a:r>
          </a:p>
          <a:p>
            <a:pPr marL="0" indent="0" algn="ctr">
              <a:buNone/>
            </a:pPr>
            <a:r>
              <a:rPr lang="en-US" sz="6200" dirty="0"/>
              <a:t>Roman </a:t>
            </a:r>
            <a:r>
              <a:rPr lang="en-US" sz="6200" dirty="0" err="1"/>
              <a:t>Verba</a:t>
            </a:r>
            <a:r>
              <a:rPr lang="en-US" sz="6200" dirty="0"/>
              <a:t> – Los Angeles Chapter</a:t>
            </a:r>
          </a:p>
          <a:p>
            <a:pPr marL="0" indent="0" algn="ctr">
              <a:buNone/>
            </a:pPr>
            <a:r>
              <a:rPr lang="en-US" sz="6200" dirty="0"/>
              <a:t>Gregory Morin, CPD – Los Angeles Chapter</a:t>
            </a:r>
          </a:p>
          <a:p>
            <a:pPr marL="0" indent="0" algn="ctr">
              <a:buNone/>
            </a:pPr>
            <a:r>
              <a:rPr lang="en-US" sz="6200" dirty="0"/>
              <a:t>Hal Alvord CPD, GPD – Los Angeles Chapter</a:t>
            </a:r>
          </a:p>
          <a:p>
            <a:pPr marL="0" indent="0" algn="ctr">
              <a:buNone/>
            </a:pPr>
            <a:r>
              <a:rPr lang="en-US" sz="6200" dirty="0"/>
              <a:t>Donald Glennie – Western Michigan Chapter</a:t>
            </a:r>
          </a:p>
          <a:p>
            <a:pPr marL="0" indent="0" algn="ctr">
              <a:buNone/>
            </a:pPr>
            <a:r>
              <a:rPr lang="en-US" sz="6200" dirty="0"/>
              <a:t>David </a:t>
            </a:r>
            <a:r>
              <a:rPr lang="en-US" sz="6200" dirty="0" err="1"/>
              <a:t>Ciner</a:t>
            </a:r>
            <a:r>
              <a:rPr lang="en-US" sz="6200" dirty="0"/>
              <a:t>, CPD, LEED AP – Johnstown Chapter</a:t>
            </a:r>
          </a:p>
          <a:p>
            <a:pPr marL="0" indent="0" algn="ctr">
              <a:buNone/>
            </a:pPr>
            <a:r>
              <a:rPr lang="en-US" sz="6200" dirty="0"/>
              <a:t>C. David Hudson, CPI, CPE, CBI, FASPE – Southwestern Ohio Chapter</a:t>
            </a:r>
          </a:p>
          <a:p>
            <a:pPr marL="0" indent="0" algn="ctr">
              <a:buNone/>
            </a:pPr>
            <a:r>
              <a:rPr lang="en-US" sz="6200" dirty="0"/>
              <a:t>Lynn Gibbs – Houston Chapter</a:t>
            </a:r>
          </a:p>
          <a:p>
            <a:pPr marL="0" indent="0" algn="ctr">
              <a:buNone/>
            </a:pPr>
            <a:r>
              <a:rPr lang="en-US" sz="6200" dirty="0"/>
              <a:t>Frank G. </a:t>
            </a:r>
            <a:r>
              <a:rPr lang="en-US" sz="6200" dirty="0" err="1"/>
              <a:t>Teebagy</a:t>
            </a:r>
            <a:r>
              <a:rPr lang="en-US" sz="6200" dirty="0"/>
              <a:t> – Boston Chapter</a:t>
            </a:r>
          </a:p>
        </p:txBody>
      </p:sp>
    </p:spTree>
    <p:extLst>
      <p:ext uri="{BB962C8B-B14F-4D97-AF65-F5344CB8AC3E}">
        <p14:creationId xmlns:p14="http://schemas.microsoft.com/office/powerpoint/2010/main" val="1480921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3EAC-81F0-C4E4-4989-753FE234ED44}"/>
              </a:ext>
            </a:extLst>
          </p:cNvPr>
          <p:cNvSpPr>
            <a:spLocks noGrp="1"/>
          </p:cNvSpPr>
          <p:nvPr>
            <p:ph type="ctrTitle"/>
          </p:nvPr>
        </p:nvSpPr>
        <p:spPr/>
        <p:txBody>
          <a:bodyPr>
            <a:normAutofit/>
          </a:bodyPr>
          <a:lstStyle/>
          <a:p>
            <a:pPr algn="l"/>
            <a:r>
              <a:rPr lang="en-US" sz="5400" dirty="0"/>
              <a:t>Chapter Initiatives</a:t>
            </a:r>
          </a:p>
        </p:txBody>
      </p:sp>
    </p:spTree>
    <p:extLst>
      <p:ext uri="{BB962C8B-B14F-4D97-AF65-F5344CB8AC3E}">
        <p14:creationId xmlns:p14="http://schemas.microsoft.com/office/powerpoint/2010/main" val="801456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FE8DA-FF30-FF02-6F00-429A5D281633}"/>
              </a:ext>
            </a:extLst>
          </p:cNvPr>
          <p:cNvSpPr>
            <a:spLocks noGrp="1"/>
          </p:cNvSpPr>
          <p:nvPr>
            <p:ph type="title"/>
          </p:nvPr>
        </p:nvSpPr>
        <p:spPr/>
        <p:txBody>
          <a:bodyPr/>
          <a:lstStyle/>
          <a:p>
            <a:r>
              <a:rPr lang="en-US" dirty="0">
                <a:solidFill>
                  <a:srgbClr val="077C13"/>
                </a:solidFill>
              </a:rPr>
              <a:t>Chapter Award of Merit</a:t>
            </a:r>
          </a:p>
        </p:txBody>
      </p:sp>
      <p:sp>
        <p:nvSpPr>
          <p:cNvPr id="2" name="Content Placeholder 1">
            <a:extLst>
              <a:ext uri="{FF2B5EF4-FFF2-40B4-BE49-F238E27FC236}">
                <a16:creationId xmlns:a16="http://schemas.microsoft.com/office/drawing/2014/main" id="{9ADFB65B-F341-7604-CEC7-DB5E6C57A502}"/>
              </a:ext>
            </a:extLst>
          </p:cNvPr>
          <p:cNvSpPr>
            <a:spLocks noGrp="1"/>
          </p:cNvSpPr>
          <p:nvPr>
            <p:ph idx="1"/>
          </p:nvPr>
        </p:nvSpPr>
        <p:spPr>
          <a:xfrm>
            <a:off x="952500" y="1690688"/>
            <a:ext cx="10401300" cy="4089753"/>
          </a:xfrm>
        </p:spPr>
        <p:txBody>
          <a:bodyPr>
            <a:noAutofit/>
          </a:bodyPr>
          <a:lstStyle/>
          <a:p>
            <a:pPr marL="0" indent="0">
              <a:lnSpc>
                <a:spcPct val="100000"/>
              </a:lnSpc>
              <a:buNone/>
            </a:pPr>
            <a:r>
              <a:rPr lang="en-US" sz="2000" dirty="0"/>
              <a:t>To receive the Chapter Award of Merit, a Chapter must meet all four (4) prerequisites, earn a minimum number of points in each of the four (4) categories and achieve at least a minimum of total points as displayed below: </a:t>
            </a:r>
          </a:p>
          <a:p>
            <a:pPr indent="0">
              <a:lnSpc>
                <a:spcPct val="100000"/>
              </a:lnSpc>
              <a:buNone/>
            </a:pPr>
            <a:endParaRPr lang="en-US" sz="2000" dirty="0"/>
          </a:p>
          <a:p>
            <a:pPr marL="0" indent="0">
              <a:lnSpc>
                <a:spcPct val="100000"/>
              </a:lnSpc>
              <a:buNone/>
            </a:pPr>
            <a:r>
              <a:rPr lang="en-US" sz="2400" dirty="0">
                <a:solidFill>
                  <a:srgbClr val="466AA5"/>
                </a:solidFill>
              </a:rPr>
              <a:t>The minimum total points for the award is as follows: </a:t>
            </a:r>
          </a:p>
          <a:p>
            <a:pPr marL="685800" lvl="2">
              <a:lnSpc>
                <a:spcPct val="100000"/>
              </a:lnSpc>
              <a:spcBef>
                <a:spcPts val="1000"/>
              </a:spcBef>
            </a:pPr>
            <a:r>
              <a:rPr lang="en-US" dirty="0"/>
              <a:t>“A” Chapter: 65 Points </a:t>
            </a:r>
          </a:p>
          <a:p>
            <a:pPr marL="685800" lvl="2">
              <a:lnSpc>
                <a:spcPct val="100000"/>
              </a:lnSpc>
              <a:spcBef>
                <a:spcPts val="1000"/>
              </a:spcBef>
            </a:pPr>
            <a:r>
              <a:rPr lang="en-US" dirty="0"/>
              <a:t>“B” Chapter: 80 Points </a:t>
            </a:r>
          </a:p>
          <a:p>
            <a:pPr marL="685800" lvl="2">
              <a:lnSpc>
                <a:spcPct val="100000"/>
              </a:lnSpc>
              <a:spcBef>
                <a:spcPts val="1000"/>
              </a:spcBef>
            </a:pPr>
            <a:r>
              <a:rPr lang="en-US" dirty="0"/>
              <a:t>“C” Chapter: 95 Points </a:t>
            </a:r>
          </a:p>
        </p:txBody>
      </p:sp>
    </p:spTree>
    <p:extLst>
      <p:ext uri="{BB962C8B-B14F-4D97-AF65-F5344CB8AC3E}">
        <p14:creationId xmlns:p14="http://schemas.microsoft.com/office/powerpoint/2010/main" val="395608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FE8DA-FF30-FF02-6F00-429A5D281633}"/>
              </a:ext>
            </a:extLst>
          </p:cNvPr>
          <p:cNvSpPr>
            <a:spLocks noGrp="1"/>
          </p:cNvSpPr>
          <p:nvPr>
            <p:ph type="title"/>
          </p:nvPr>
        </p:nvSpPr>
        <p:spPr>
          <a:xfrm>
            <a:off x="838200" y="365125"/>
            <a:ext cx="10515600" cy="777875"/>
          </a:xfrm>
        </p:spPr>
        <p:txBody>
          <a:bodyPr>
            <a:normAutofit/>
          </a:bodyPr>
          <a:lstStyle/>
          <a:p>
            <a:pPr algn="r"/>
            <a:r>
              <a:rPr lang="en-US" sz="1800" dirty="0">
                <a:solidFill>
                  <a:srgbClr val="077C13"/>
                </a:solidFill>
              </a:rPr>
              <a:t>Chapter Award of Merit (continued)</a:t>
            </a:r>
          </a:p>
        </p:txBody>
      </p:sp>
      <p:sp>
        <p:nvSpPr>
          <p:cNvPr id="2" name="Content Placeholder 1">
            <a:extLst>
              <a:ext uri="{FF2B5EF4-FFF2-40B4-BE49-F238E27FC236}">
                <a16:creationId xmlns:a16="http://schemas.microsoft.com/office/drawing/2014/main" id="{9ADFB65B-F341-7604-CEC7-DB5E6C57A502}"/>
              </a:ext>
            </a:extLst>
          </p:cNvPr>
          <p:cNvSpPr>
            <a:spLocks noGrp="1"/>
          </p:cNvSpPr>
          <p:nvPr>
            <p:ph idx="1"/>
          </p:nvPr>
        </p:nvSpPr>
        <p:spPr>
          <a:xfrm>
            <a:off x="952500" y="1690688"/>
            <a:ext cx="10401300" cy="4089753"/>
          </a:xfrm>
        </p:spPr>
        <p:txBody>
          <a:bodyPr>
            <a:noAutofit/>
          </a:bodyPr>
          <a:lstStyle/>
          <a:p>
            <a:pPr marL="0" indent="0">
              <a:lnSpc>
                <a:spcPct val="100000"/>
              </a:lnSpc>
              <a:buNone/>
            </a:pPr>
            <a:r>
              <a:rPr lang="en-US" sz="2400" dirty="0">
                <a:solidFill>
                  <a:srgbClr val="466AA5"/>
                </a:solidFill>
              </a:rPr>
              <a:t>The minimum number of points that a Chapter must earn in each of the four (4) individual categories is as follows: </a:t>
            </a:r>
          </a:p>
          <a:p>
            <a:pPr marL="685800" lvl="2">
              <a:lnSpc>
                <a:spcPct val="100000"/>
              </a:lnSpc>
              <a:spcBef>
                <a:spcPts val="1000"/>
              </a:spcBef>
            </a:pPr>
            <a:r>
              <a:rPr lang="en-US" dirty="0"/>
              <a:t>Chapter Activity Category: 30 points minimum</a:t>
            </a:r>
          </a:p>
          <a:p>
            <a:pPr marL="685800" lvl="2">
              <a:lnSpc>
                <a:spcPct val="100000"/>
              </a:lnSpc>
              <a:spcBef>
                <a:spcPts val="1000"/>
              </a:spcBef>
            </a:pPr>
            <a:r>
              <a:rPr lang="en-US" dirty="0"/>
              <a:t>Education Category: “A” Chapter – 5 points minimum, “B/C” Chapter – 10 points minimum</a:t>
            </a:r>
          </a:p>
          <a:p>
            <a:pPr marL="685800" lvl="2">
              <a:lnSpc>
                <a:spcPct val="100000"/>
              </a:lnSpc>
              <a:spcBef>
                <a:spcPts val="1000"/>
              </a:spcBef>
            </a:pPr>
            <a:r>
              <a:rPr lang="en-US" dirty="0"/>
              <a:t>Financial Aid Category: No minimum required </a:t>
            </a:r>
          </a:p>
          <a:p>
            <a:pPr marL="685800" lvl="2">
              <a:lnSpc>
                <a:spcPct val="100000"/>
              </a:lnSpc>
              <a:spcBef>
                <a:spcPts val="1000"/>
              </a:spcBef>
            </a:pPr>
            <a:r>
              <a:rPr lang="en-US" dirty="0"/>
              <a:t>Plumbing Engineering Awareness Category: “A” Chapter – 15 points minimum, </a:t>
            </a:r>
            <a:br>
              <a:rPr lang="en-US" dirty="0"/>
            </a:br>
            <a:r>
              <a:rPr lang="en-US" dirty="0"/>
              <a:t>“B/C” – 25 points minimum </a:t>
            </a:r>
          </a:p>
          <a:p>
            <a:pPr marL="0" indent="0">
              <a:lnSpc>
                <a:spcPct val="100000"/>
              </a:lnSpc>
              <a:buNone/>
            </a:pPr>
            <a:r>
              <a:rPr lang="en-US" sz="2400" dirty="0">
                <a:solidFill>
                  <a:srgbClr val="466AA5"/>
                </a:solidFill>
              </a:rPr>
              <a:t>The Chapter Award of Merit evaluation period begins on July 1st and ends on June 30th.</a:t>
            </a:r>
          </a:p>
        </p:txBody>
      </p:sp>
    </p:spTree>
    <p:extLst>
      <p:ext uri="{BB962C8B-B14F-4D97-AF65-F5344CB8AC3E}">
        <p14:creationId xmlns:p14="http://schemas.microsoft.com/office/powerpoint/2010/main" val="3778588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F88EE62-0385-1C49-DFC8-8A12D25E4E64}"/>
              </a:ext>
            </a:extLst>
          </p:cNvPr>
          <p:cNvSpPr txBox="1">
            <a:spLocks/>
          </p:cNvSpPr>
          <p:nvPr/>
        </p:nvSpPr>
        <p:spPr>
          <a:xfrm>
            <a:off x="3615266" y="365125"/>
            <a:ext cx="7738533" cy="7778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175888"/>
                </a:solidFill>
                <a:latin typeface="Avenir Book" panose="02000503020000020003" pitchFamily="2" charset="0"/>
                <a:ea typeface="+mj-ea"/>
                <a:cs typeface="+mj-cs"/>
              </a:defRPr>
            </a:lvl1pPr>
          </a:lstStyle>
          <a:p>
            <a:pPr algn="r"/>
            <a:r>
              <a:rPr lang="en-US" sz="1800">
                <a:solidFill>
                  <a:srgbClr val="077C13"/>
                </a:solidFill>
              </a:rPr>
              <a:t>Chapter Award of Merit (continued)</a:t>
            </a:r>
            <a:endParaRPr lang="en-US" sz="1800" dirty="0">
              <a:solidFill>
                <a:srgbClr val="077C13"/>
              </a:solidFill>
            </a:endParaRPr>
          </a:p>
        </p:txBody>
      </p:sp>
      <p:sp>
        <p:nvSpPr>
          <p:cNvPr id="8" name="Content Placeholder 7">
            <a:extLst>
              <a:ext uri="{FF2B5EF4-FFF2-40B4-BE49-F238E27FC236}">
                <a16:creationId xmlns:a16="http://schemas.microsoft.com/office/drawing/2014/main" id="{C63505BE-0161-EF86-F2C1-134E096D28D0}"/>
              </a:ext>
            </a:extLst>
          </p:cNvPr>
          <p:cNvSpPr>
            <a:spLocks noGrp="1"/>
          </p:cNvSpPr>
          <p:nvPr>
            <p:ph idx="1"/>
          </p:nvPr>
        </p:nvSpPr>
        <p:spPr>
          <a:xfrm>
            <a:off x="952500" y="1143000"/>
            <a:ext cx="10401300" cy="4213578"/>
          </a:xfrm>
        </p:spPr>
        <p:txBody>
          <a:bodyPr>
            <a:normAutofit fontScale="25000" lnSpcReduction="20000"/>
          </a:bodyPr>
          <a:lstStyle/>
          <a:p>
            <a:pPr marL="0" indent="0">
              <a:buNone/>
            </a:pPr>
            <a:r>
              <a:rPr lang="en-US" sz="9600" dirty="0">
                <a:solidFill>
                  <a:srgbClr val="466AA5"/>
                </a:solidFill>
              </a:rPr>
              <a:t>PREREQUISITES</a:t>
            </a:r>
          </a:p>
          <a:p>
            <a:pPr marL="0" indent="0">
              <a:buNone/>
            </a:pPr>
            <a:endParaRPr lang="en-US" sz="3400" dirty="0">
              <a:solidFill>
                <a:srgbClr val="00B0F0"/>
              </a:solidFill>
            </a:endParaRPr>
          </a:p>
          <a:p>
            <a:pPr marL="514350" indent="-457200">
              <a:lnSpc>
                <a:spcPct val="120000"/>
              </a:lnSpc>
              <a:buClr>
                <a:schemeClr val="bg1"/>
              </a:buClr>
              <a:buFont typeface="+mj-lt"/>
              <a:buAutoNum type="arabicPeriod"/>
            </a:pPr>
            <a:r>
              <a:rPr lang="en-US" sz="8000" dirty="0"/>
              <a:t>The Chapter must sponsor a minimum of 9 technical meetings a year. In lieu of the monthly meetings, a Chapter can offer 12 hours of membership/technical meetings over one year’s time at a minimum in accordance with Chapter 4, Meetings.</a:t>
            </a:r>
            <a:endParaRPr lang="en-US" sz="8000" dirty="0">
              <a:solidFill>
                <a:srgbClr val="00B0F0"/>
              </a:solidFill>
            </a:endParaRPr>
          </a:p>
          <a:p>
            <a:pPr marL="514350" indent="-514350">
              <a:lnSpc>
                <a:spcPct val="120000"/>
              </a:lnSpc>
              <a:buClr>
                <a:schemeClr val="bg1"/>
              </a:buClr>
              <a:buFont typeface="+mj-lt"/>
              <a:buAutoNum type="arabicPeriod"/>
            </a:pPr>
            <a:r>
              <a:rPr lang="en-US" sz="8000" dirty="0"/>
              <a:t>The Chapter must submit a monthly newsletter or any other regular membership communication to their Region Director within 30 days of publication in accordance with Chapter 9, Monthly Reports.</a:t>
            </a:r>
          </a:p>
          <a:p>
            <a:pPr marL="514350" indent="-514350">
              <a:lnSpc>
                <a:spcPct val="120000"/>
              </a:lnSpc>
              <a:buClr>
                <a:schemeClr val="bg1"/>
              </a:buClr>
              <a:buFont typeface="+mj-lt"/>
              <a:buAutoNum type="arabicPeriod"/>
            </a:pPr>
            <a:r>
              <a:rPr lang="en-US" sz="8000" dirty="0"/>
              <a:t>The Chapter must submit the final Annual Report and originally signed Treasurer’s Report no later than 30 days after the close of the Society’s fiscal year (June 30th) in accordance with Chapter 2, Bylaw 14.6, Renewal of Chapter’s Charter. </a:t>
            </a:r>
          </a:p>
          <a:p>
            <a:pPr marL="514350" indent="-514350">
              <a:lnSpc>
                <a:spcPct val="120000"/>
              </a:lnSpc>
              <a:buClr>
                <a:schemeClr val="bg1"/>
              </a:buClr>
              <a:buFont typeface="+mj-lt"/>
              <a:buAutoNum type="arabicPeriod"/>
            </a:pPr>
            <a:r>
              <a:rPr lang="en-US" sz="8000" dirty="0"/>
              <a:t>The Chapter must submit program and speaker evaluation forms for the monthly technical programs within 30 days of the presentation to the Region Director and the Society’s Manager of Education &amp; Certification.</a:t>
            </a:r>
            <a:endParaRPr lang="en-US" sz="8000" dirty="0">
              <a:solidFill>
                <a:srgbClr val="00B0F0"/>
              </a:solidFill>
            </a:endParaRPr>
          </a:p>
          <a:p>
            <a:pPr marL="0" indent="0">
              <a:buNone/>
            </a:pPr>
            <a:endParaRPr lang="en-US" sz="8000" dirty="0">
              <a:solidFill>
                <a:srgbClr val="00B0F0"/>
              </a:solidFill>
            </a:endParaRPr>
          </a:p>
          <a:p>
            <a:pPr marL="0" indent="0">
              <a:buNone/>
            </a:pPr>
            <a:endParaRPr lang="en-US" sz="8000" dirty="0">
              <a:solidFill>
                <a:srgbClr val="00B0F0"/>
              </a:solidFill>
            </a:endParaRPr>
          </a:p>
          <a:p>
            <a:pPr marL="457200" lvl="1" indent="0">
              <a:buNone/>
            </a:pPr>
            <a:endParaRPr lang="en-US" dirty="0"/>
          </a:p>
        </p:txBody>
      </p:sp>
    </p:spTree>
    <p:extLst>
      <p:ext uri="{BB962C8B-B14F-4D97-AF65-F5344CB8AC3E}">
        <p14:creationId xmlns:p14="http://schemas.microsoft.com/office/powerpoint/2010/main" val="4236586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F88EE62-0385-1C49-DFC8-8A12D25E4E64}"/>
              </a:ext>
            </a:extLst>
          </p:cNvPr>
          <p:cNvSpPr txBox="1">
            <a:spLocks/>
          </p:cNvSpPr>
          <p:nvPr/>
        </p:nvSpPr>
        <p:spPr>
          <a:xfrm>
            <a:off x="3615266" y="365125"/>
            <a:ext cx="7738533" cy="7778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175888"/>
                </a:solidFill>
                <a:latin typeface="Avenir Book" panose="02000503020000020003" pitchFamily="2" charset="0"/>
                <a:ea typeface="+mj-ea"/>
                <a:cs typeface="+mj-cs"/>
              </a:defRPr>
            </a:lvl1pPr>
          </a:lstStyle>
          <a:p>
            <a:pPr algn="r"/>
            <a:r>
              <a:rPr lang="en-US" sz="1800">
                <a:solidFill>
                  <a:srgbClr val="077C13"/>
                </a:solidFill>
              </a:rPr>
              <a:t>Chapter Award of Merit (continued)</a:t>
            </a:r>
            <a:endParaRPr lang="en-US" sz="1800" dirty="0">
              <a:solidFill>
                <a:srgbClr val="077C13"/>
              </a:solidFill>
            </a:endParaRPr>
          </a:p>
        </p:txBody>
      </p:sp>
      <p:sp>
        <p:nvSpPr>
          <p:cNvPr id="8" name="Content Placeholder 7">
            <a:extLst>
              <a:ext uri="{FF2B5EF4-FFF2-40B4-BE49-F238E27FC236}">
                <a16:creationId xmlns:a16="http://schemas.microsoft.com/office/drawing/2014/main" id="{C63505BE-0161-EF86-F2C1-134E096D28D0}"/>
              </a:ext>
            </a:extLst>
          </p:cNvPr>
          <p:cNvSpPr>
            <a:spLocks noGrp="1"/>
          </p:cNvSpPr>
          <p:nvPr>
            <p:ph idx="1"/>
          </p:nvPr>
        </p:nvSpPr>
        <p:spPr>
          <a:xfrm>
            <a:off x="867156" y="1143000"/>
            <a:ext cx="6155436" cy="4772379"/>
          </a:xfrm>
        </p:spPr>
        <p:txBody>
          <a:bodyPr>
            <a:normAutofit/>
          </a:bodyPr>
          <a:lstStyle/>
          <a:p>
            <a:pPr marL="0" indent="0">
              <a:buNone/>
            </a:pPr>
            <a:r>
              <a:rPr lang="en-US" sz="2000" dirty="0">
                <a:solidFill>
                  <a:srgbClr val="466AA5"/>
                </a:solidFill>
              </a:rPr>
              <a:t>CHAPTER ACTIVITY CATEGORY</a:t>
            </a:r>
          </a:p>
          <a:p>
            <a:pPr lvl="1"/>
            <a:r>
              <a:rPr lang="en-US" sz="2000" dirty="0"/>
              <a:t>Membership Growth</a:t>
            </a:r>
          </a:p>
          <a:p>
            <a:pPr lvl="1"/>
            <a:r>
              <a:rPr lang="en-US" sz="2000" dirty="0"/>
              <a:t>Attendance at Regional Meetings</a:t>
            </a:r>
          </a:p>
          <a:p>
            <a:pPr lvl="1"/>
            <a:r>
              <a:rPr lang="en-US" sz="2000" dirty="0"/>
              <a:t>Membership on Society-Level Committee</a:t>
            </a:r>
          </a:p>
          <a:p>
            <a:pPr lvl="1"/>
            <a:endParaRPr lang="en-US" sz="2000" dirty="0"/>
          </a:p>
          <a:p>
            <a:pPr marL="0" indent="0">
              <a:buNone/>
            </a:pPr>
            <a:r>
              <a:rPr lang="en-US" sz="2000" dirty="0">
                <a:solidFill>
                  <a:srgbClr val="466AA5"/>
                </a:solidFill>
              </a:rPr>
              <a:t>EDUCATION CATEGORY</a:t>
            </a:r>
          </a:p>
          <a:p>
            <a:pPr lvl="1"/>
            <a:r>
              <a:rPr lang="en-US" sz="2000" dirty="0"/>
              <a:t>Supplemental Chapter Technical Meetings</a:t>
            </a:r>
          </a:p>
          <a:p>
            <a:pPr lvl="1"/>
            <a:r>
              <a:rPr lang="en-US" sz="2000" dirty="0"/>
              <a:t>Technical Seminars</a:t>
            </a:r>
          </a:p>
          <a:p>
            <a:pPr lvl="1"/>
            <a:r>
              <a:rPr lang="en-US" sz="2000" dirty="0"/>
              <a:t>Joint Presentations</a:t>
            </a:r>
          </a:p>
          <a:p>
            <a:pPr lvl="1"/>
            <a:r>
              <a:rPr lang="en-US" sz="2000" dirty="0"/>
              <a:t>Additional Chapter Publications</a:t>
            </a:r>
          </a:p>
          <a:p>
            <a:pPr lvl="1"/>
            <a:r>
              <a:rPr lang="en-US" sz="2000" dirty="0"/>
              <a:t>Non-Standard Program/Humanitarian Initiatives</a:t>
            </a:r>
          </a:p>
        </p:txBody>
      </p:sp>
      <p:sp>
        <p:nvSpPr>
          <p:cNvPr id="5" name="Content Placeholder 7">
            <a:extLst>
              <a:ext uri="{FF2B5EF4-FFF2-40B4-BE49-F238E27FC236}">
                <a16:creationId xmlns:a16="http://schemas.microsoft.com/office/drawing/2014/main" id="{5F43001A-1524-E6FC-3ADC-D574950DBD6D}"/>
              </a:ext>
            </a:extLst>
          </p:cNvPr>
          <p:cNvSpPr txBox="1">
            <a:spLocks/>
          </p:cNvSpPr>
          <p:nvPr/>
        </p:nvSpPr>
        <p:spPr>
          <a:xfrm>
            <a:off x="6725412" y="1182624"/>
            <a:ext cx="5466588" cy="4772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466AA5"/>
                </a:solidFill>
              </a:rPr>
              <a:t>FINANCIAL AID CATEGORY</a:t>
            </a:r>
          </a:p>
          <a:p>
            <a:pPr lvl="1"/>
            <a:r>
              <a:rPr lang="en-US" sz="2000" dirty="0"/>
              <a:t>Donations to the ASPE Education and Research Foundation</a:t>
            </a:r>
          </a:p>
          <a:p>
            <a:pPr lvl="1"/>
            <a:r>
              <a:rPr lang="en-US" sz="2000" dirty="0"/>
              <a:t>Donations to the ASPE Education Fund</a:t>
            </a:r>
          </a:p>
          <a:p>
            <a:pPr lvl="1"/>
            <a:r>
              <a:rPr lang="en-US" sz="2000" dirty="0"/>
              <a:t>Charitable Donations</a:t>
            </a:r>
          </a:p>
          <a:p>
            <a:pPr lvl="1"/>
            <a:endParaRPr lang="en-US" sz="2000" dirty="0"/>
          </a:p>
          <a:p>
            <a:pPr marL="0" indent="0">
              <a:buFont typeface="Arial" panose="020B0604020202020204" pitchFamily="34" charset="0"/>
              <a:buNone/>
            </a:pPr>
            <a:r>
              <a:rPr lang="en-US" sz="2000" dirty="0">
                <a:solidFill>
                  <a:srgbClr val="466AA5"/>
                </a:solidFill>
              </a:rPr>
              <a:t>PLUMBING ENGINEERING AWARENESS CATEGORY</a:t>
            </a:r>
          </a:p>
          <a:p>
            <a:pPr lvl="1"/>
            <a:r>
              <a:rPr lang="en-US" sz="2000" dirty="0"/>
              <a:t>Peer Networking</a:t>
            </a:r>
          </a:p>
          <a:p>
            <a:pPr lvl="1"/>
            <a:r>
              <a:rPr lang="en-US" sz="2000" dirty="0"/>
              <a:t>Engineers Week/World Plumbing Day</a:t>
            </a:r>
          </a:p>
          <a:p>
            <a:pPr lvl="1"/>
            <a:r>
              <a:rPr lang="en-US" sz="2000" dirty="0"/>
              <a:t>School Outreach Program</a:t>
            </a:r>
          </a:p>
          <a:p>
            <a:pPr lvl="1"/>
            <a:r>
              <a:rPr lang="en-US" sz="2000" dirty="0"/>
              <a:t>Mentorship Program</a:t>
            </a:r>
          </a:p>
        </p:txBody>
      </p:sp>
    </p:spTree>
    <p:extLst>
      <p:ext uri="{BB962C8B-B14F-4D97-AF65-F5344CB8AC3E}">
        <p14:creationId xmlns:p14="http://schemas.microsoft.com/office/powerpoint/2010/main" val="1633824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FE8DA-FF30-FF02-6F00-429A5D281633}"/>
              </a:ext>
            </a:extLst>
          </p:cNvPr>
          <p:cNvSpPr>
            <a:spLocks noGrp="1"/>
          </p:cNvSpPr>
          <p:nvPr>
            <p:ph type="title"/>
          </p:nvPr>
        </p:nvSpPr>
        <p:spPr/>
        <p:txBody>
          <a:bodyPr/>
          <a:lstStyle/>
          <a:p>
            <a:r>
              <a:rPr lang="en-US" dirty="0">
                <a:solidFill>
                  <a:srgbClr val="077C13"/>
                </a:solidFill>
              </a:rPr>
              <a:t>Chapter’s Charter Renewal</a:t>
            </a:r>
          </a:p>
        </p:txBody>
      </p:sp>
      <p:sp>
        <p:nvSpPr>
          <p:cNvPr id="2" name="Content Placeholder 1">
            <a:extLst>
              <a:ext uri="{FF2B5EF4-FFF2-40B4-BE49-F238E27FC236}">
                <a16:creationId xmlns:a16="http://schemas.microsoft.com/office/drawing/2014/main" id="{9ADFB65B-F341-7604-CEC7-DB5E6C57A502}"/>
              </a:ext>
            </a:extLst>
          </p:cNvPr>
          <p:cNvSpPr>
            <a:spLocks noGrp="1"/>
          </p:cNvSpPr>
          <p:nvPr>
            <p:ph idx="1"/>
          </p:nvPr>
        </p:nvSpPr>
        <p:spPr>
          <a:xfrm>
            <a:off x="952500" y="1690688"/>
            <a:ext cx="10401300" cy="4089753"/>
          </a:xfrm>
        </p:spPr>
        <p:txBody>
          <a:bodyPr>
            <a:noAutofit/>
          </a:bodyPr>
          <a:lstStyle/>
          <a:p>
            <a:pPr marL="0" indent="0">
              <a:buNone/>
            </a:pPr>
            <a:r>
              <a:rPr lang="en-US" sz="2400" dirty="0">
                <a:solidFill>
                  <a:srgbClr val="466AA5"/>
                </a:solidFill>
              </a:rPr>
              <a:t>Bylaw 14.6    Renewal of Chapter’s Charter</a:t>
            </a:r>
            <a:endParaRPr lang="en-US" sz="2400" dirty="0"/>
          </a:p>
          <a:p>
            <a:pPr>
              <a:lnSpc>
                <a:spcPct val="100000"/>
              </a:lnSpc>
            </a:pPr>
            <a:r>
              <a:rPr lang="en-US" sz="2000" dirty="0"/>
              <a:t>The Board of Directors shall grant a renewal of charter to each Chapter that furnishes a satisfactory Annual Report of its activities, membership, and finances to the Society. </a:t>
            </a:r>
          </a:p>
          <a:p>
            <a:pPr>
              <a:lnSpc>
                <a:spcPct val="100000"/>
              </a:lnSpc>
            </a:pPr>
            <a:r>
              <a:rPr lang="en-US" sz="2000" dirty="0"/>
              <a:t>An Annual Report shall be considered satisfactory upon its review, approval, and acceptance by seventy-five percent (75%) of the Board of Directors. </a:t>
            </a:r>
          </a:p>
          <a:p>
            <a:pPr>
              <a:lnSpc>
                <a:spcPct val="100000"/>
              </a:lnSpc>
            </a:pPr>
            <a:r>
              <a:rPr lang="en-US" sz="2000" dirty="0"/>
              <a:t>Chapters shall be required to submit the Annual Report at the Region Meeting, but in no event later than thirty (30) days after the close of the Society’s fiscal year. </a:t>
            </a:r>
          </a:p>
          <a:p>
            <a:pPr>
              <a:lnSpc>
                <a:spcPct val="100000"/>
              </a:lnSpc>
            </a:pPr>
            <a:r>
              <a:rPr lang="en-US" sz="2000" dirty="0"/>
              <a:t>Seventy-five percent (75%) of the Board of Directors approval of a Chapter’s Annual Report shall be required for a Chapter to receive a dues rebate, send Delegates to the ASPE biennial Convention, or otherwise be considered in good standing and able to receive Society benefits and participate in Society activities.</a:t>
            </a:r>
            <a:endParaRPr lang="en-US" sz="2000" dirty="0">
              <a:solidFill>
                <a:srgbClr val="00B0F0"/>
              </a:solidFill>
            </a:endParaRPr>
          </a:p>
        </p:txBody>
      </p:sp>
    </p:spTree>
    <p:extLst>
      <p:ext uri="{BB962C8B-B14F-4D97-AF65-F5344CB8AC3E}">
        <p14:creationId xmlns:p14="http://schemas.microsoft.com/office/powerpoint/2010/main" val="4195273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65328" y="2396907"/>
            <a:ext cx="9848619" cy="914400"/>
          </a:xfrm>
        </p:spPr>
        <p:txBody>
          <a:bodyPr anchor="ctr">
            <a:normAutofit/>
          </a:bodyPr>
          <a:lstStyle/>
          <a:p>
            <a:pPr algn="l"/>
            <a:r>
              <a:rPr lang="en-US" sz="5400" dirty="0"/>
              <a:t>ASPE Education</a:t>
            </a:r>
          </a:p>
        </p:txBody>
      </p:sp>
    </p:spTree>
    <p:extLst>
      <p:ext uri="{BB962C8B-B14F-4D97-AF65-F5344CB8AC3E}">
        <p14:creationId xmlns:p14="http://schemas.microsoft.com/office/powerpoint/2010/main" val="4191629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aseline="0" dirty="0">
                <a:solidFill>
                  <a:srgbClr val="009B16"/>
                </a:solidFill>
              </a:rPr>
              <a:t>Webinars</a:t>
            </a:r>
            <a:endParaRPr lang="en-US" sz="4000" dirty="0">
              <a:solidFill>
                <a:srgbClr val="009B16"/>
              </a:solidFill>
            </a:endParaRPr>
          </a:p>
        </p:txBody>
      </p:sp>
      <p:sp>
        <p:nvSpPr>
          <p:cNvPr id="3" name="Content Placeholder 2"/>
          <p:cNvSpPr>
            <a:spLocks noGrp="1"/>
          </p:cNvSpPr>
          <p:nvPr>
            <p:ph idx="1"/>
          </p:nvPr>
        </p:nvSpPr>
        <p:spPr>
          <a:xfrm>
            <a:off x="952500" y="1866899"/>
            <a:ext cx="11065328" cy="4142015"/>
          </a:xfrm>
        </p:spPr>
        <p:txBody>
          <a:bodyPr>
            <a:noAutofit/>
          </a:bodyPr>
          <a:lstStyle/>
          <a:p>
            <a:pPr>
              <a:lnSpc>
                <a:spcPct val="100000"/>
              </a:lnSpc>
            </a:pPr>
            <a:r>
              <a:rPr lang="en-US" sz="2000" dirty="0">
                <a:latin typeface="Avenir Book" panose="02000503020000020003" pitchFamily="2" charset="0"/>
              </a:rPr>
              <a:t>Webinars will be offered monthly for the remainder of 2022.</a:t>
            </a:r>
          </a:p>
          <a:p>
            <a:pPr lvl="1">
              <a:lnSpc>
                <a:spcPct val="100000"/>
              </a:lnSpc>
              <a:spcBef>
                <a:spcPts val="1000"/>
              </a:spcBef>
            </a:pPr>
            <a:r>
              <a:rPr lang="en-US" sz="2000" dirty="0">
                <a:latin typeface="Avenir Book" panose="02000503020000020003" pitchFamily="2" charset="0"/>
              </a:rPr>
              <a:t>Non-sponsored webinars will $30 for members.</a:t>
            </a:r>
          </a:p>
          <a:p>
            <a:pPr>
              <a:lnSpc>
                <a:spcPct val="100000"/>
              </a:lnSpc>
            </a:pPr>
            <a:r>
              <a:rPr lang="en-US" sz="2000" dirty="0">
                <a:latin typeface="Avenir Book" panose="02000503020000020003" pitchFamily="2" charset="0"/>
              </a:rPr>
              <a:t>Sponsored webinars have been offered free to ASPE members.</a:t>
            </a:r>
          </a:p>
          <a:p>
            <a:pPr lvl="1">
              <a:lnSpc>
                <a:spcPct val="100000"/>
              </a:lnSpc>
              <a:spcBef>
                <a:spcPts val="1000"/>
              </a:spcBef>
              <a:buFont typeface="Courier New" panose="02070309020205020404" pitchFamily="49" charset="0"/>
              <a:buChar char="o"/>
            </a:pPr>
            <a:r>
              <a:rPr lang="en-US" sz="2000" dirty="0">
                <a:latin typeface="Avenir Book" panose="02000503020000020003" pitchFamily="2" charset="0"/>
              </a:rPr>
              <a:t>March – Water Heating System Design – Sponsored by A. O. Smith</a:t>
            </a:r>
          </a:p>
          <a:p>
            <a:pPr lvl="1">
              <a:lnSpc>
                <a:spcPct val="100000"/>
              </a:lnSpc>
              <a:spcBef>
                <a:spcPts val="1000"/>
              </a:spcBef>
              <a:buFont typeface="Courier New" panose="02070309020205020404" pitchFamily="49" charset="0"/>
              <a:buChar char="o"/>
            </a:pPr>
            <a:r>
              <a:rPr lang="en-US" sz="2000" dirty="0">
                <a:latin typeface="Avenir Book" panose="02000503020000020003" pitchFamily="2" charset="0"/>
              </a:rPr>
              <a:t>April - Firestopping Vertical and Horizontal Penetrations – RWC</a:t>
            </a:r>
          </a:p>
          <a:p>
            <a:pPr lvl="1">
              <a:lnSpc>
                <a:spcPct val="100000"/>
              </a:lnSpc>
              <a:spcBef>
                <a:spcPts val="1000"/>
              </a:spcBef>
              <a:buFont typeface="Courier New" panose="02070309020205020404" pitchFamily="49" charset="0"/>
              <a:buChar char="o"/>
            </a:pPr>
            <a:r>
              <a:rPr lang="en-US" sz="2000" dirty="0">
                <a:latin typeface="Avenir Book" panose="02000503020000020003" pitchFamily="2" charset="0"/>
              </a:rPr>
              <a:t>June – RWC sponsored</a:t>
            </a:r>
          </a:p>
          <a:p>
            <a:pPr>
              <a:lnSpc>
                <a:spcPct val="100000"/>
              </a:lnSpc>
            </a:pPr>
            <a:r>
              <a:rPr lang="en-US" sz="2000" dirty="0">
                <a:latin typeface="Avenir Book" panose="02000503020000020003" pitchFamily="2" charset="0"/>
              </a:rPr>
              <a:t>All webinars can be found by ASPE members at ASPE Education: </a:t>
            </a:r>
            <a:r>
              <a:rPr lang="en-US" sz="2000" dirty="0">
                <a:solidFill>
                  <a:srgbClr val="F19D00"/>
                </a:solidFill>
                <a:latin typeface="Avenir Book" panose="02000503020000020003" pitchFamily="2" charset="0"/>
                <a:hlinkClick r:id="rId3">
                  <a:extLst>
                    <a:ext uri="{A12FA001-AC4F-418D-AE19-62706E023703}">
                      <ahyp:hlinkClr xmlns:ahyp="http://schemas.microsoft.com/office/drawing/2018/hyperlinkcolor" val="tx"/>
                    </a:ext>
                  </a:extLst>
                </a:hlinkClick>
              </a:rPr>
              <a:t>https://education.aspe.org/</a:t>
            </a:r>
            <a:endParaRPr lang="en-US" sz="2000" dirty="0">
              <a:solidFill>
                <a:srgbClr val="F19D00"/>
              </a:solidFill>
              <a:latin typeface="Avenir Book" panose="02000503020000020003" pitchFamily="2" charset="0"/>
            </a:endParaRPr>
          </a:p>
        </p:txBody>
      </p:sp>
    </p:spTree>
    <p:extLst>
      <p:ext uri="{BB962C8B-B14F-4D97-AF65-F5344CB8AC3E}">
        <p14:creationId xmlns:p14="http://schemas.microsoft.com/office/powerpoint/2010/main" val="368313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49EC7-D753-6734-C127-A0FAD071F98C}"/>
              </a:ext>
            </a:extLst>
          </p:cNvPr>
          <p:cNvSpPr>
            <a:spLocks noGrp="1"/>
          </p:cNvSpPr>
          <p:nvPr>
            <p:ph type="title"/>
          </p:nvPr>
        </p:nvSpPr>
        <p:spPr/>
        <p:txBody>
          <a:bodyPr/>
          <a:lstStyle/>
          <a:p>
            <a:r>
              <a:rPr lang="en-US" b="1" dirty="0">
                <a:solidFill>
                  <a:srgbClr val="077C13"/>
                </a:solidFill>
              </a:rPr>
              <a:t>New &amp; Improved</a:t>
            </a:r>
          </a:p>
        </p:txBody>
      </p:sp>
      <p:sp>
        <p:nvSpPr>
          <p:cNvPr id="2" name="Content Placeholder 1">
            <a:extLst>
              <a:ext uri="{FF2B5EF4-FFF2-40B4-BE49-F238E27FC236}">
                <a16:creationId xmlns:a16="http://schemas.microsoft.com/office/drawing/2014/main" id="{005E73AE-EFFD-3B58-00B3-ED6B3C9EFE7C}"/>
              </a:ext>
            </a:extLst>
          </p:cNvPr>
          <p:cNvSpPr>
            <a:spLocks noGrp="1"/>
          </p:cNvSpPr>
          <p:nvPr>
            <p:ph idx="1"/>
          </p:nvPr>
        </p:nvSpPr>
        <p:spPr>
          <a:xfrm>
            <a:off x="952500" y="1825625"/>
            <a:ext cx="2743200" cy="4089753"/>
          </a:xfrm>
        </p:spPr>
        <p:txBody>
          <a:bodyPr>
            <a:noAutofit/>
          </a:bodyPr>
          <a:lstStyle/>
          <a:p>
            <a:pPr marL="0" indent="0" algn="r">
              <a:lnSpc>
                <a:spcPct val="120000"/>
              </a:lnSpc>
              <a:buNone/>
            </a:pPr>
            <a:r>
              <a:rPr lang="en-US" sz="2000" dirty="0">
                <a:solidFill>
                  <a:schemeClr val="bg1">
                    <a:lumMod val="75000"/>
                  </a:schemeClr>
                </a:solidFill>
              </a:rPr>
              <a:t>ASPE strives to continue improving existing benefits while also seeking to add additional member benefits as we move forward.</a:t>
            </a:r>
          </a:p>
        </p:txBody>
      </p:sp>
      <p:sp>
        <p:nvSpPr>
          <p:cNvPr id="4" name="Content Placeholder 1">
            <a:extLst>
              <a:ext uri="{FF2B5EF4-FFF2-40B4-BE49-F238E27FC236}">
                <a16:creationId xmlns:a16="http://schemas.microsoft.com/office/drawing/2014/main" id="{0A639F87-CB03-B9FC-2C72-5B32B0C03747}"/>
              </a:ext>
            </a:extLst>
          </p:cNvPr>
          <p:cNvSpPr txBox="1">
            <a:spLocks/>
          </p:cNvSpPr>
          <p:nvPr/>
        </p:nvSpPr>
        <p:spPr>
          <a:xfrm>
            <a:off x="4095750" y="1866723"/>
            <a:ext cx="10401300" cy="4089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solidFill>
                  <a:srgbClr val="466AA5"/>
                </a:solidFill>
              </a:rPr>
              <a:t>Examples:</a:t>
            </a:r>
            <a:r>
              <a:rPr lang="en-US" sz="2000" dirty="0">
                <a:solidFill>
                  <a:srgbClr val="466AA5"/>
                </a:solidFill>
              </a:rPr>
              <a:t> </a:t>
            </a:r>
          </a:p>
          <a:p>
            <a:r>
              <a:rPr lang="en-US" sz="2000" dirty="0"/>
              <a:t>Online Multi-Chapter Membership </a:t>
            </a:r>
          </a:p>
          <a:p>
            <a:r>
              <a:rPr lang="en-US" sz="2000" dirty="0"/>
              <a:t>New </a:t>
            </a:r>
            <a:r>
              <a:rPr lang="en-US" sz="2000" dirty="0">
                <a:hlinkClick r:id="rId3"/>
              </a:rPr>
              <a:t>Member &amp; Renewal Applications</a:t>
            </a:r>
            <a:endParaRPr lang="en-US" sz="2000" dirty="0"/>
          </a:p>
          <a:p>
            <a:r>
              <a:rPr lang="en-US" sz="2000" dirty="0"/>
              <a:t>New </a:t>
            </a:r>
            <a:r>
              <a:rPr lang="en-US" sz="2000" dirty="0">
                <a:hlinkClick r:id="rId4"/>
              </a:rPr>
              <a:t>ASPE Merchandise Store </a:t>
            </a:r>
            <a:endParaRPr lang="en-US" sz="2000" dirty="0"/>
          </a:p>
          <a:p>
            <a:r>
              <a:rPr lang="en-US" sz="2000" dirty="0"/>
              <a:t>New </a:t>
            </a:r>
            <a:r>
              <a:rPr lang="en-US" sz="2000" dirty="0">
                <a:hlinkClick r:id="rId5"/>
              </a:rPr>
              <a:t>Medical Gas Training Course</a:t>
            </a:r>
            <a:endParaRPr lang="en-US" sz="2000" dirty="0"/>
          </a:p>
          <a:p>
            <a:r>
              <a:rPr lang="en-US" sz="2000" dirty="0"/>
              <a:t>Newly Revised </a:t>
            </a:r>
            <a:r>
              <a:rPr lang="en-US" sz="2000" dirty="0">
                <a:solidFill>
                  <a:srgbClr val="FFB800"/>
                </a:solidFill>
                <a:hlinkClick r:id="rId6">
                  <a:extLst>
                    <a:ext uri="{A12FA001-AC4F-418D-AE19-62706E023703}">
                      <ahyp:hlinkClr xmlns:ahyp="http://schemas.microsoft.com/office/drawing/2018/hyperlinkcolor" val="tx"/>
                    </a:ext>
                  </a:extLst>
                </a:hlinkClick>
              </a:rPr>
              <a:t>CEU Provider </a:t>
            </a:r>
            <a:r>
              <a:rPr lang="en-US" sz="2000" dirty="0">
                <a:solidFill>
                  <a:srgbClr val="F19D00"/>
                </a:solidFill>
                <a:hlinkClick r:id="rId6">
                  <a:extLst>
                    <a:ext uri="{A12FA001-AC4F-418D-AE19-62706E023703}">
                      <ahyp:hlinkClr xmlns:ahyp="http://schemas.microsoft.com/office/drawing/2018/hyperlinkcolor" val="tx"/>
                    </a:ext>
                  </a:extLst>
                </a:hlinkClick>
              </a:rPr>
              <a:t>Program</a:t>
            </a:r>
            <a:endParaRPr lang="en-US" sz="2000" dirty="0">
              <a:solidFill>
                <a:srgbClr val="F19D00"/>
              </a:solidFill>
            </a:endParaRPr>
          </a:p>
          <a:p>
            <a:r>
              <a:rPr lang="en-US" sz="2000" dirty="0"/>
              <a:t>Chapter Meeting/Event Announcements &amp; Pictures via </a:t>
            </a:r>
            <a:r>
              <a:rPr lang="en-US" sz="2000" dirty="0">
                <a:hlinkClick r:id="rId7"/>
              </a:rPr>
              <a:t>Pipeline</a:t>
            </a:r>
            <a:endParaRPr lang="en-US" sz="2000" dirty="0"/>
          </a:p>
          <a:p>
            <a:r>
              <a:rPr lang="en-US" sz="2000" dirty="0"/>
              <a:t>New </a:t>
            </a:r>
            <a:r>
              <a:rPr lang="en-US" sz="2000" dirty="0">
                <a:hlinkClick r:id="rId8"/>
              </a:rPr>
              <a:t>FAQ</a:t>
            </a:r>
            <a:r>
              <a:rPr lang="en-US" sz="2000" dirty="0"/>
              <a:t> webpage</a:t>
            </a:r>
          </a:p>
        </p:txBody>
      </p:sp>
    </p:spTree>
    <p:extLst>
      <p:ext uri="{BB962C8B-B14F-4D97-AF65-F5344CB8AC3E}">
        <p14:creationId xmlns:p14="http://schemas.microsoft.com/office/powerpoint/2010/main" val="3965108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8BAF-71ED-7247-8256-F8F8E6628637}"/>
              </a:ext>
            </a:extLst>
          </p:cNvPr>
          <p:cNvSpPr>
            <a:spLocks noGrp="1"/>
          </p:cNvSpPr>
          <p:nvPr>
            <p:ph type="title"/>
          </p:nvPr>
        </p:nvSpPr>
        <p:spPr/>
        <p:txBody>
          <a:bodyPr>
            <a:normAutofit/>
          </a:bodyPr>
          <a:lstStyle/>
          <a:p>
            <a:r>
              <a:rPr lang="en-US" sz="4000" dirty="0">
                <a:solidFill>
                  <a:srgbClr val="009B16"/>
                </a:solidFill>
              </a:rPr>
              <a:t>CEU Providers</a:t>
            </a:r>
            <a:endParaRPr lang="en-US" sz="4000" dirty="0"/>
          </a:p>
        </p:txBody>
      </p:sp>
      <p:sp>
        <p:nvSpPr>
          <p:cNvPr id="3" name="Content Placeholder 2">
            <a:extLst>
              <a:ext uri="{FF2B5EF4-FFF2-40B4-BE49-F238E27FC236}">
                <a16:creationId xmlns:a16="http://schemas.microsoft.com/office/drawing/2014/main" id="{F8FB6445-2087-AF4C-A057-629EC5FDE79F}"/>
              </a:ext>
            </a:extLst>
          </p:cNvPr>
          <p:cNvSpPr>
            <a:spLocks noGrp="1"/>
          </p:cNvSpPr>
          <p:nvPr>
            <p:ph idx="1"/>
          </p:nvPr>
        </p:nvSpPr>
        <p:spPr>
          <a:xfrm>
            <a:off x="952500" y="1866900"/>
            <a:ext cx="10401300" cy="4048478"/>
          </a:xfrm>
        </p:spPr>
        <p:txBody>
          <a:bodyPr>
            <a:normAutofit/>
          </a:bodyPr>
          <a:lstStyle/>
          <a:p>
            <a:r>
              <a:rPr lang="en-US" sz="2000" dirty="0"/>
              <a:t>Staff has revamped the program.</a:t>
            </a:r>
          </a:p>
          <a:p>
            <a:r>
              <a:rPr lang="en-US" sz="2000" dirty="0"/>
              <a:t>New pricing was instituted.</a:t>
            </a:r>
          </a:p>
          <a:p>
            <a:r>
              <a:rPr lang="en-US" sz="2000" dirty="0"/>
              <a:t>Program is working well for providing opportunities for members to gain CEUs from our manufacturing partners.</a:t>
            </a:r>
          </a:p>
        </p:txBody>
      </p:sp>
    </p:spTree>
    <p:extLst>
      <p:ext uri="{BB962C8B-B14F-4D97-AF65-F5344CB8AC3E}">
        <p14:creationId xmlns:p14="http://schemas.microsoft.com/office/powerpoint/2010/main" val="1835155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CF03-DA5F-5648-B224-7BD6D96BEB75}"/>
              </a:ext>
            </a:extLst>
          </p:cNvPr>
          <p:cNvSpPr>
            <a:spLocks noGrp="1"/>
          </p:cNvSpPr>
          <p:nvPr>
            <p:ph type="title"/>
          </p:nvPr>
        </p:nvSpPr>
        <p:spPr/>
        <p:txBody>
          <a:bodyPr>
            <a:normAutofit/>
          </a:bodyPr>
          <a:lstStyle/>
          <a:p>
            <a:r>
              <a:rPr lang="en-US" sz="4000" dirty="0">
                <a:solidFill>
                  <a:srgbClr val="009B16"/>
                </a:solidFill>
              </a:rPr>
              <a:t>ASPE Med Gas Workshop</a:t>
            </a:r>
          </a:p>
        </p:txBody>
      </p:sp>
      <p:sp>
        <p:nvSpPr>
          <p:cNvPr id="3" name="Content Placeholder 2">
            <a:extLst>
              <a:ext uri="{FF2B5EF4-FFF2-40B4-BE49-F238E27FC236}">
                <a16:creationId xmlns:a16="http://schemas.microsoft.com/office/drawing/2014/main" id="{B63DE1B8-CE60-3848-AFEE-2731E9A8F9A3}"/>
              </a:ext>
            </a:extLst>
          </p:cNvPr>
          <p:cNvSpPr>
            <a:spLocks noGrp="1"/>
          </p:cNvSpPr>
          <p:nvPr>
            <p:ph idx="1"/>
          </p:nvPr>
        </p:nvSpPr>
        <p:spPr>
          <a:xfrm>
            <a:off x="952500" y="1866900"/>
            <a:ext cx="10401300" cy="4048478"/>
          </a:xfrm>
        </p:spPr>
        <p:txBody>
          <a:bodyPr>
            <a:normAutofit/>
          </a:bodyPr>
          <a:lstStyle/>
          <a:p>
            <a:r>
              <a:rPr lang="en-US" sz="2000" dirty="0"/>
              <a:t>First Workshop to be held August 18-21 at ASPE HQ</a:t>
            </a:r>
          </a:p>
          <a:p>
            <a:pPr lvl="1">
              <a:buFont typeface="Courier New" panose="02070309020205020404" pitchFamily="49" charset="0"/>
              <a:buChar char="o"/>
            </a:pPr>
            <a:r>
              <a:rPr lang="en-US" sz="2000" dirty="0"/>
              <a:t>Second to be held first week of December at ASPE HQ</a:t>
            </a:r>
          </a:p>
          <a:p>
            <a:r>
              <a:rPr lang="en-US" sz="2000" dirty="0"/>
              <a:t>Designed for ASSE 6060 Certification</a:t>
            </a:r>
          </a:p>
          <a:p>
            <a:r>
              <a:rPr lang="en-US" sz="2000" dirty="0"/>
              <a:t>32 hours of training</a:t>
            </a:r>
          </a:p>
          <a:p>
            <a:r>
              <a:rPr lang="en-US" sz="2000" dirty="0"/>
              <a:t>Certificate of Completion</a:t>
            </a:r>
          </a:p>
          <a:p>
            <a:r>
              <a:rPr lang="en-US" sz="2000" dirty="0"/>
              <a:t>Allows participants to sit for the exam</a:t>
            </a:r>
          </a:p>
        </p:txBody>
      </p:sp>
      <p:pic>
        <p:nvPicPr>
          <p:cNvPr id="5" name="Picture 4" descr="A picture containing graphical user interface&#10;&#10;Description automatically generated">
            <a:extLst>
              <a:ext uri="{FF2B5EF4-FFF2-40B4-BE49-F238E27FC236}">
                <a16:creationId xmlns:a16="http://schemas.microsoft.com/office/drawing/2014/main" id="{BB2C93C8-B07A-C3F8-4F07-F0865A1415DA}"/>
              </a:ext>
            </a:extLst>
          </p:cNvPr>
          <p:cNvPicPr>
            <a:picLocks noChangeAspect="1"/>
          </p:cNvPicPr>
          <p:nvPr/>
        </p:nvPicPr>
        <p:blipFill>
          <a:blip r:embed="rId3"/>
          <a:stretch>
            <a:fillRect/>
          </a:stretch>
        </p:blipFill>
        <p:spPr>
          <a:xfrm>
            <a:off x="7577622" y="2279517"/>
            <a:ext cx="4140200" cy="1663700"/>
          </a:xfrm>
          <a:prstGeom prst="rect">
            <a:avLst/>
          </a:prstGeom>
        </p:spPr>
      </p:pic>
    </p:spTree>
    <p:extLst>
      <p:ext uri="{BB962C8B-B14F-4D97-AF65-F5344CB8AC3E}">
        <p14:creationId xmlns:p14="http://schemas.microsoft.com/office/powerpoint/2010/main" val="4161202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12FC68-48B2-CFF3-8031-31F828264B91}"/>
              </a:ext>
            </a:extLst>
          </p:cNvPr>
          <p:cNvPicPr>
            <a:picLocks noChangeAspect="1"/>
          </p:cNvPicPr>
          <p:nvPr/>
        </p:nvPicPr>
        <p:blipFill rotWithShape="1">
          <a:blip r:embed="rId2">
            <a:alphaModFix amt="26000"/>
          </a:blip>
          <a:srcRect r="60998"/>
          <a:stretch/>
        </p:blipFill>
        <p:spPr>
          <a:xfrm>
            <a:off x="5960177" y="3423987"/>
            <a:ext cx="3616796" cy="1379019"/>
          </a:xfrm>
          <a:prstGeom prst="rect">
            <a:avLst/>
          </a:prstGeom>
        </p:spPr>
      </p:pic>
      <p:pic>
        <p:nvPicPr>
          <p:cNvPr id="8" name="Picture 7">
            <a:extLst>
              <a:ext uri="{FF2B5EF4-FFF2-40B4-BE49-F238E27FC236}">
                <a16:creationId xmlns:a16="http://schemas.microsoft.com/office/drawing/2014/main" id="{BE1986AC-90DD-9EB0-5821-2748A9E4B431}"/>
              </a:ext>
            </a:extLst>
          </p:cNvPr>
          <p:cNvPicPr>
            <a:picLocks noChangeAspect="1"/>
          </p:cNvPicPr>
          <p:nvPr/>
        </p:nvPicPr>
        <p:blipFill rotWithShape="1">
          <a:blip r:embed="rId3">
            <a:alphaModFix amt="35000"/>
          </a:blip>
          <a:srcRect r="70431"/>
          <a:stretch/>
        </p:blipFill>
        <p:spPr>
          <a:xfrm>
            <a:off x="10116150" y="663556"/>
            <a:ext cx="2165685" cy="2561494"/>
          </a:xfrm>
          <a:prstGeom prst="rect">
            <a:avLst/>
          </a:prstGeom>
        </p:spPr>
      </p:pic>
      <p:sp>
        <p:nvSpPr>
          <p:cNvPr id="2" name="Title 1"/>
          <p:cNvSpPr>
            <a:spLocks noGrp="1"/>
          </p:cNvSpPr>
          <p:nvPr>
            <p:ph type="title"/>
          </p:nvPr>
        </p:nvSpPr>
        <p:spPr>
          <a:xfrm>
            <a:off x="938165" y="2413132"/>
            <a:ext cx="9975646" cy="880231"/>
          </a:xfrm>
        </p:spPr>
        <p:txBody>
          <a:bodyPr>
            <a:normAutofit/>
          </a:bodyPr>
          <a:lstStyle/>
          <a:p>
            <a:pPr algn="l"/>
            <a:r>
              <a:rPr lang="en-US" sz="5400" dirty="0">
                <a:solidFill>
                  <a:srgbClr val="1C6FA9"/>
                </a:solidFill>
              </a:rPr>
              <a:t>Credentialing &amp; Certification</a:t>
            </a:r>
          </a:p>
        </p:txBody>
      </p:sp>
      <p:pic>
        <p:nvPicPr>
          <p:cNvPr id="10" name="Picture 9" descr="A picture containing graphical user interface&#10;&#10;Description automatically generated">
            <a:extLst>
              <a:ext uri="{FF2B5EF4-FFF2-40B4-BE49-F238E27FC236}">
                <a16:creationId xmlns:a16="http://schemas.microsoft.com/office/drawing/2014/main" id="{C1009206-1677-B070-64F2-E5F265F44B29}"/>
              </a:ext>
            </a:extLst>
          </p:cNvPr>
          <p:cNvPicPr>
            <a:picLocks noChangeAspect="1"/>
          </p:cNvPicPr>
          <p:nvPr/>
        </p:nvPicPr>
        <p:blipFill rotWithShape="1">
          <a:blip r:embed="rId4">
            <a:alphaModFix amt="23000"/>
          </a:blip>
          <a:srcRect r="70789"/>
          <a:stretch/>
        </p:blipFill>
        <p:spPr>
          <a:xfrm>
            <a:off x="8778240" y="2203383"/>
            <a:ext cx="3561347" cy="4876800"/>
          </a:xfrm>
          <a:prstGeom prst="rect">
            <a:avLst/>
          </a:prstGeom>
        </p:spPr>
      </p:pic>
    </p:spTree>
    <p:extLst>
      <p:ext uri="{BB962C8B-B14F-4D97-AF65-F5344CB8AC3E}">
        <p14:creationId xmlns:p14="http://schemas.microsoft.com/office/powerpoint/2010/main" val="1899063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in Plumbing</a:t>
            </a:r>
            <a:r>
              <a:rPr lang="en-US" sz="4000" baseline="0" dirty="0">
                <a:solidFill>
                  <a:srgbClr val="009B16"/>
                </a:solidFill>
              </a:rPr>
              <a:t> Design (CPD)</a:t>
            </a:r>
            <a:endParaRPr lang="en-US" sz="4000" dirty="0">
              <a:solidFill>
                <a:srgbClr val="009B16"/>
              </a:solidFill>
            </a:endParaRPr>
          </a:p>
        </p:txBody>
      </p:sp>
      <p:sp>
        <p:nvSpPr>
          <p:cNvPr id="3" name="Content Placeholder 2"/>
          <p:cNvSpPr>
            <a:spLocks noGrp="1"/>
          </p:cNvSpPr>
          <p:nvPr>
            <p:ph idx="1"/>
          </p:nvPr>
        </p:nvSpPr>
        <p:spPr>
          <a:xfrm>
            <a:off x="1071612" y="1848051"/>
            <a:ext cx="5257800" cy="4089753"/>
          </a:xfrm>
        </p:spPr>
        <p:txBody>
          <a:bodyPr>
            <a:noAutofit/>
          </a:bodyPr>
          <a:lstStyle/>
          <a:p>
            <a:r>
              <a:rPr lang="en-US" sz="2000" dirty="0">
                <a:latin typeface="Avenir Book" panose="02000503020000020003" pitchFamily="2" charset="0"/>
              </a:rPr>
              <a:t>Currently there are 1,185 CPDs (1,051 are members).</a:t>
            </a:r>
          </a:p>
          <a:p>
            <a:r>
              <a:rPr lang="en-US" sz="2000" dirty="0">
                <a:latin typeface="Avenir Book" panose="02000503020000020003" pitchFamily="2" charset="0"/>
              </a:rPr>
              <a:t>2022 CPD Review Classes were held February 5, 6 &amp; 26.</a:t>
            </a:r>
          </a:p>
          <a:p>
            <a:pPr lvl="1">
              <a:spcBef>
                <a:spcPts val="1000"/>
              </a:spcBef>
              <a:buFont typeface="Wingdings" pitchFamily="2" charset="2"/>
              <a:buChar char="§"/>
            </a:pPr>
            <a:r>
              <a:rPr lang="en-US" sz="2000" dirty="0">
                <a:latin typeface="Avenir Book" panose="02000503020000020003" pitchFamily="2" charset="0"/>
              </a:rPr>
              <a:t>46 attendees</a:t>
            </a:r>
          </a:p>
          <a:p>
            <a:r>
              <a:rPr lang="en-US" sz="2000" dirty="0">
                <a:latin typeface="Avenir Book" panose="02000503020000020003" pitchFamily="2" charset="0"/>
              </a:rPr>
              <a:t>2022 CPD Exam was held April 11 through 22.</a:t>
            </a:r>
          </a:p>
          <a:p>
            <a:pPr lvl="1">
              <a:spcBef>
                <a:spcPts val="1000"/>
              </a:spcBef>
              <a:buFont typeface="Wingdings" pitchFamily="2" charset="2"/>
              <a:buChar char="§"/>
            </a:pPr>
            <a:r>
              <a:rPr lang="en-US" sz="2000" dirty="0">
                <a:latin typeface="Avenir Book" panose="02000503020000020003" pitchFamily="2" charset="0"/>
              </a:rPr>
              <a:t>135 sat for the exam</a:t>
            </a:r>
          </a:p>
          <a:p>
            <a:r>
              <a:rPr lang="en-US" sz="2000" b="0" i="0" kern="1200" dirty="0">
                <a:solidFill>
                  <a:schemeClr val="bg1"/>
                </a:solidFill>
                <a:effectLst/>
                <a:latin typeface="Avenir Book" panose="02000503020000020003" pitchFamily="2" charset="0"/>
              </a:rPr>
              <a:t>CPD Review</a:t>
            </a:r>
            <a:r>
              <a:rPr lang="en-US" sz="2000" b="0" i="0" kern="1200" baseline="0" dirty="0">
                <a:solidFill>
                  <a:schemeClr val="bg1"/>
                </a:solidFill>
                <a:effectLst/>
                <a:latin typeface="Avenir Book" panose="02000503020000020003" pitchFamily="2" charset="0"/>
              </a:rPr>
              <a:t> </a:t>
            </a:r>
            <a:r>
              <a:rPr lang="en-US" sz="2000" dirty="0">
                <a:latin typeface="Avenir Book" panose="02000503020000020003" pitchFamily="2" charset="0"/>
              </a:rPr>
              <a:t>W</a:t>
            </a:r>
            <a:r>
              <a:rPr lang="en-US" sz="2000" b="0" i="0" kern="1200" baseline="0" dirty="0">
                <a:solidFill>
                  <a:schemeClr val="bg1"/>
                </a:solidFill>
                <a:effectLst/>
                <a:latin typeface="Avenir Book" panose="02000503020000020003" pitchFamily="2" charset="0"/>
              </a:rPr>
              <a:t>ebinar Series is on </a:t>
            </a:r>
            <a:r>
              <a:rPr lang="en-US" sz="2000" b="0" i="0" kern="1200" baseline="0" dirty="0" err="1">
                <a:solidFill>
                  <a:srgbClr val="F19D00"/>
                </a:solidFill>
                <a:effectLst/>
                <a:latin typeface="Avenir Book" panose="02000503020000020003" pitchFamily="2" charset="0"/>
              </a:rPr>
              <a:t>education.aspe.org</a:t>
            </a:r>
            <a:r>
              <a:rPr lang="en-US" sz="2000" b="0" i="0" kern="1200" baseline="0" dirty="0">
                <a:solidFill>
                  <a:schemeClr val="bg1"/>
                </a:solidFill>
                <a:effectLst/>
                <a:latin typeface="Avenir Book" panose="02000503020000020003" pitchFamily="2" charset="0"/>
              </a:rPr>
              <a:t>.</a:t>
            </a:r>
          </a:p>
        </p:txBody>
      </p:sp>
      <p:pic>
        <p:nvPicPr>
          <p:cNvPr id="5" name="Picture 4" descr="A picture containing text&#10;&#10;Description automatically generated">
            <a:extLst>
              <a:ext uri="{FF2B5EF4-FFF2-40B4-BE49-F238E27FC236}">
                <a16:creationId xmlns:a16="http://schemas.microsoft.com/office/drawing/2014/main" id="{F11F42F0-C0EE-96BA-4831-7FED4C7CE107}"/>
              </a:ext>
            </a:extLst>
          </p:cNvPr>
          <p:cNvPicPr>
            <a:picLocks noChangeAspect="1"/>
          </p:cNvPicPr>
          <p:nvPr/>
        </p:nvPicPr>
        <p:blipFill>
          <a:blip r:embed="rId3"/>
          <a:stretch>
            <a:fillRect/>
          </a:stretch>
        </p:blipFill>
        <p:spPr>
          <a:xfrm>
            <a:off x="7266272" y="2101316"/>
            <a:ext cx="4724400" cy="1943100"/>
          </a:xfrm>
          <a:prstGeom prst="rect">
            <a:avLst/>
          </a:prstGeom>
        </p:spPr>
      </p:pic>
    </p:spTree>
    <p:extLst>
      <p:ext uri="{BB962C8B-B14F-4D97-AF65-F5344CB8AC3E}">
        <p14:creationId xmlns:p14="http://schemas.microsoft.com/office/powerpoint/2010/main" val="3584114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Plumbing Design Technician (CPDT)</a:t>
            </a:r>
          </a:p>
        </p:txBody>
      </p:sp>
      <p:sp>
        <p:nvSpPr>
          <p:cNvPr id="3" name="Content Placeholder 2"/>
          <p:cNvSpPr>
            <a:spLocks noGrp="1"/>
          </p:cNvSpPr>
          <p:nvPr>
            <p:ph idx="1"/>
          </p:nvPr>
        </p:nvSpPr>
        <p:spPr>
          <a:xfrm>
            <a:off x="1059835" y="1828800"/>
            <a:ext cx="6177775" cy="4089753"/>
          </a:xfrm>
        </p:spPr>
        <p:txBody>
          <a:bodyPr>
            <a:normAutofit/>
          </a:bodyPr>
          <a:lstStyle/>
          <a:p>
            <a:r>
              <a:rPr lang="en-US" sz="2000" dirty="0">
                <a:latin typeface="Avenir Book" panose="02000503020000020003" pitchFamily="2" charset="0"/>
              </a:rPr>
              <a:t>Currently there are 132 CPDTs (121 are members).</a:t>
            </a:r>
          </a:p>
          <a:p>
            <a:r>
              <a:rPr lang="en-US" sz="2000" dirty="0">
                <a:latin typeface="Avenir Book" panose="02000503020000020003" pitchFamily="2" charset="0"/>
              </a:rPr>
              <a:t>2021 Exam</a:t>
            </a:r>
          </a:p>
          <a:p>
            <a:pPr lvl="1">
              <a:spcBef>
                <a:spcPts val="1000"/>
              </a:spcBef>
              <a:buFont typeface="Wingdings" pitchFamily="2" charset="2"/>
              <a:buChar char="§"/>
            </a:pPr>
            <a:r>
              <a:rPr lang="en-US" sz="2000" dirty="0">
                <a:latin typeface="Avenir Book" panose="02000503020000020003" pitchFamily="2" charset="0"/>
              </a:rPr>
              <a:t>46 people registered and 34 people passed. </a:t>
            </a:r>
          </a:p>
          <a:p>
            <a:r>
              <a:rPr lang="en-US" sz="2000" dirty="0">
                <a:latin typeface="Avenir Book" panose="02000503020000020003" pitchFamily="2" charset="0"/>
              </a:rPr>
              <a:t>Exam dates for 2022 will be October 10-19, registration closing on October 3</a:t>
            </a:r>
            <a:r>
              <a:rPr lang="en-US" sz="2000" baseline="30000" dirty="0">
                <a:latin typeface="Avenir Book" panose="02000503020000020003" pitchFamily="2" charset="0"/>
              </a:rPr>
              <a:t>rd</a:t>
            </a:r>
            <a:r>
              <a:rPr lang="en-US" sz="2000" dirty="0">
                <a:latin typeface="Avenir Book" panose="02000503020000020003" pitchFamily="2" charset="0"/>
              </a:rPr>
              <a:t>.</a:t>
            </a:r>
          </a:p>
          <a:p>
            <a:pPr lvl="1">
              <a:spcBef>
                <a:spcPts val="1000"/>
              </a:spcBef>
              <a:buFont typeface="Wingdings" pitchFamily="2" charset="2"/>
              <a:buChar char="§"/>
            </a:pPr>
            <a:r>
              <a:rPr lang="en-US" sz="2000" dirty="0">
                <a:latin typeface="Avenir Book" panose="02000503020000020003" pitchFamily="2" charset="0"/>
              </a:rPr>
              <a:t>Exam registration opens June 2022.</a:t>
            </a:r>
          </a:p>
        </p:txBody>
      </p:sp>
      <p:pic>
        <p:nvPicPr>
          <p:cNvPr id="7" name="Picture 6" descr="A picture containing clock, drawing&#10;&#10;Description automatically generated">
            <a:extLst>
              <a:ext uri="{FF2B5EF4-FFF2-40B4-BE49-F238E27FC236}">
                <a16:creationId xmlns:a16="http://schemas.microsoft.com/office/drawing/2014/main" id="{964BFEBE-D22B-E54D-B969-63CA9DB999A8}"/>
              </a:ext>
            </a:extLst>
          </p:cNvPr>
          <p:cNvPicPr>
            <a:picLocks noChangeAspect="1"/>
          </p:cNvPicPr>
          <p:nvPr/>
        </p:nvPicPr>
        <p:blipFill>
          <a:blip r:embed="rId3"/>
          <a:stretch>
            <a:fillRect/>
          </a:stretch>
        </p:blipFill>
        <p:spPr>
          <a:xfrm>
            <a:off x="8259014" y="2502569"/>
            <a:ext cx="3066363" cy="1271418"/>
          </a:xfrm>
          <a:prstGeom prst="rect">
            <a:avLst/>
          </a:prstGeom>
        </p:spPr>
      </p:pic>
    </p:spTree>
    <p:extLst>
      <p:ext uri="{BB962C8B-B14F-4D97-AF65-F5344CB8AC3E}">
        <p14:creationId xmlns:p14="http://schemas.microsoft.com/office/powerpoint/2010/main" val="3297041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0297-FC4B-E341-BCE7-0FF92949AD51}"/>
              </a:ext>
            </a:extLst>
          </p:cNvPr>
          <p:cNvSpPr>
            <a:spLocks noGrp="1"/>
          </p:cNvSpPr>
          <p:nvPr>
            <p:ph type="title"/>
          </p:nvPr>
        </p:nvSpPr>
        <p:spPr/>
        <p:txBody>
          <a:bodyPr>
            <a:normAutofit/>
          </a:bodyPr>
          <a:lstStyle/>
          <a:p>
            <a:r>
              <a:rPr lang="en-US" sz="4000" dirty="0">
                <a:solidFill>
                  <a:srgbClr val="009B16"/>
                </a:solidFill>
              </a:rPr>
              <a:t>CPD and CPDT Recertification</a:t>
            </a:r>
          </a:p>
        </p:txBody>
      </p:sp>
      <p:sp>
        <p:nvSpPr>
          <p:cNvPr id="3" name="Content Placeholder 2">
            <a:extLst>
              <a:ext uri="{FF2B5EF4-FFF2-40B4-BE49-F238E27FC236}">
                <a16:creationId xmlns:a16="http://schemas.microsoft.com/office/drawing/2014/main" id="{08BF8D69-AAA0-7044-A3CC-6B000B182C06}"/>
              </a:ext>
            </a:extLst>
          </p:cNvPr>
          <p:cNvSpPr>
            <a:spLocks noGrp="1"/>
          </p:cNvSpPr>
          <p:nvPr>
            <p:ph idx="1"/>
          </p:nvPr>
        </p:nvSpPr>
        <p:spPr>
          <a:xfrm>
            <a:off x="1080910" y="1828800"/>
            <a:ext cx="5460258" cy="4048478"/>
          </a:xfrm>
        </p:spPr>
        <p:txBody>
          <a:bodyPr>
            <a:normAutofit/>
          </a:bodyPr>
          <a:lstStyle/>
          <a:p>
            <a:r>
              <a:rPr lang="en-US" sz="2000" dirty="0">
                <a:latin typeface="Avenir Light" panose="020B0402020203020204" pitchFamily="34" charset="77"/>
              </a:rPr>
              <a:t>Recertification is now fulfilled on </a:t>
            </a:r>
            <a:r>
              <a:rPr lang="en-US" sz="2000" dirty="0" err="1">
                <a:latin typeface="Avenir Light" panose="020B0402020203020204" pitchFamily="34" charset="77"/>
                <a:hlinkClick r:id="rId3"/>
              </a:rPr>
              <a:t>education.aspe.org</a:t>
            </a:r>
            <a:r>
              <a:rPr lang="en-US" sz="2000" dirty="0">
                <a:latin typeface="Avenir Light" panose="020B0402020203020204" pitchFamily="34" charset="77"/>
              </a:rPr>
              <a:t>.</a:t>
            </a:r>
          </a:p>
          <a:p>
            <a:r>
              <a:rPr lang="en-US" sz="2000" dirty="0">
                <a:solidFill>
                  <a:srgbClr val="F19D00"/>
                </a:solidFill>
                <a:latin typeface="Avenir Light" panose="020B0402020203020204" pitchFamily="34" charset="77"/>
                <a:hlinkClick r:id="rId4">
                  <a:extLst>
                    <a:ext uri="{A12FA001-AC4F-418D-AE19-62706E023703}">
                      <ahyp:hlinkClr xmlns:ahyp="http://schemas.microsoft.com/office/drawing/2018/hyperlinkcolor" val="tx"/>
                    </a:ext>
                  </a:extLst>
                </a:hlinkClick>
              </a:rPr>
              <a:t>aspe.org/education-credentialing/cpd</a:t>
            </a:r>
            <a:endParaRPr lang="en-US" sz="2000" dirty="0">
              <a:solidFill>
                <a:srgbClr val="F19D00"/>
              </a:solidFill>
              <a:latin typeface="Avenir Light" panose="020B0402020203020204" pitchFamily="34" charset="77"/>
            </a:endParaRPr>
          </a:p>
          <a:p>
            <a:r>
              <a:rPr lang="en-US" sz="2000" dirty="0">
                <a:solidFill>
                  <a:srgbClr val="F19D00"/>
                </a:solidFill>
                <a:latin typeface="Avenir Light" panose="020B0402020203020204" pitchFamily="34" charset="77"/>
                <a:hlinkClick r:id="rId5">
                  <a:extLst>
                    <a:ext uri="{A12FA001-AC4F-418D-AE19-62706E023703}">
                      <ahyp:hlinkClr xmlns:ahyp="http://schemas.microsoft.com/office/drawing/2018/hyperlinkcolor" val="tx"/>
                    </a:ext>
                  </a:extLst>
                </a:hlinkClick>
              </a:rPr>
              <a:t>aspe.org/education-credentialing/cpdt</a:t>
            </a:r>
            <a:endParaRPr lang="en-US" sz="2000" dirty="0">
              <a:solidFill>
                <a:srgbClr val="F19D00"/>
              </a:solidFill>
              <a:latin typeface="Avenir Light" panose="020B0402020203020204" pitchFamily="34" charset="77"/>
            </a:endParaRPr>
          </a:p>
          <a:p>
            <a:endParaRPr lang="en-US" sz="2000" dirty="0">
              <a:latin typeface="Avenir Light" panose="020B0402020203020204" pitchFamily="34" charset="77"/>
            </a:endParaRPr>
          </a:p>
          <a:p>
            <a:pPr marL="0" indent="0">
              <a:buNone/>
            </a:pPr>
            <a:endParaRPr lang="en-US" sz="2000" dirty="0">
              <a:latin typeface="Avenir Light" panose="020B0402020203020204" pitchFamily="34" charset="77"/>
            </a:endParaRPr>
          </a:p>
        </p:txBody>
      </p:sp>
      <p:pic>
        <p:nvPicPr>
          <p:cNvPr id="4" name="Picture 3" descr="A picture containing clock, drawing&#10;&#10;Description automatically generated">
            <a:extLst>
              <a:ext uri="{FF2B5EF4-FFF2-40B4-BE49-F238E27FC236}">
                <a16:creationId xmlns:a16="http://schemas.microsoft.com/office/drawing/2014/main" id="{509C71AB-8D93-EE41-987A-156128EB46ED}"/>
              </a:ext>
            </a:extLst>
          </p:cNvPr>
          <p:cNvPicPr>
            <a:picLocks noChangeAspect="1"/>
          </p:cNvPicPr>
          <p:nvPr/>
        </p:nvPicPr>
        <p:blipFill>
          <a:blip r:embed="rId6"/>
          <a:stretch>
            <a:fillRect/>
          </a:stretch>
        </p:blipFill>
        <p:spPr>
          <a:xfrm>
            <a:off x="7021228" y="3594082"/>
            <a:ext cx="2873544" cy="1242209"/>
          </a:xfrm>
          <a:prstGeom prst="rect">
            <a:avLst/>
          </a:prstGeom>
        </p:spPr>
      </p:pic>
      <p:pic>
        <p:nvPicPr>
          <p:cNvPr id="5" name="Picture 4" descr="A picture containing food, plate&#10;&#10;Description automatically generated">
            <a:extLst>
              <a:ext uri="{FF2B5EF4-FFF2-40B4-BE49-F238E27FC236}">
                <a16:creationId xmlns:a16="http://schemas.microsoft.com/office/drawing/2014/main" id="{BF02B1EC-362E-BA4D-ADD8-01F7A15E4760}"/>
              </a:ext>
            </a:extLst>
          </p:cNvPr>
          <p:cNvPicPr>
            <a:picLocks noChangeAspect="1"/>
          </p:cNvPicPr>
          <p:nvPr/>
        </p:nvPicPr>
        <p:blipFill>
          <a:blip r:embed="rId7"/>
          <a:stretch>
            <a:fillRect/>
          </a:stretch>
        </p:blipFill>
        <p:spPr>
          <a:xfrm>
            <a:off x="7247422" y="1798264"/>
            <a:ext cx="4519777" cy="1862512"/>
          </a:xfrm>
          <a:prstGeom prst="rect">
            <a:avLst/>
          </a:prstGeom>
        </p:spPr>
      </p:pic>
    </p:spTree>
    <p:extLst>
      <p:ext uri="{BB962C8B-B14F-4D97-AF65-F5344CB8AC3E}">
        <p14:creationId xmlns:p14="http://schemas.microsoft.com/office/powerpoint/2010/main" val="1485881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Green Plumbing Design (GPD)</a:t>
            </a:r>
          </a:p>
        </p:txBody>
      </p:sp>
      <p:sp>
        <p:nvSpPr>
          <p:cNvPr id="3" name="Content Placeholder 2"/>
          <p:cNvSpPr>
            <a:spLocks noGrp="1"/>
          </p:cNvSpPr>
          <p:nvPr>
            <p:ph idx="1"/>
          </p:nvPr>
        </p:nvSpPr>
        <p:spPr>
          <a:xfrm>
            <a:off x="1070371" y="1838425"/>
            <a:ext cx="5567050" cy="4089753"/>
          </a:xfrm>
        </p:spPr>
        <p:txBody>
          <a:bodyPr>
            <a:normAutofit/>
          </a:bodyPr>
          <a:lstStyle/>
          <a:p>
            <a:r>
              <a:rPr lang="en-US" sz="2000" dirty="0">
                <a:latin typeface="Avenir Light" panose="020B0402020203020204" pitchFamily="34" charset="77"/>
              </a:rPr>
              <a:t>There are 172 current GPD certificate holders.</a:t>
            </a:r>
          </a:p>
          <a:p>
            <a:r>
              <a:rPr lang="en-US" sz="2000" dirty="0">
                <a:latin typeface="Avenir Light" panose="020B0402020203020204" pitchFamily="34" charset="77"/>
              </a:rPr>
              <a:t>Doug Nelson, PE, GPD, transitioned the program entirely online. </a:t>
            </a:r>
          </a:p>
          <a:p>
            <a:r>
              <a:rPr lang="en-US" sz="2000" dirty="0">
                <a:latin typeface="Avenir Light" panose="020B0402020203020204" pitchFamily="34" charset="77"/>
              </a:rPr>
              <a:t>The program is self-paced and allows candidates to earn the certificate at their own pace in their own timeframe.</a:t>
            </a:r>
          </a:p>
          <a:p>
            <a:r>
              <a:rPr lang="en-US" sz="2000" dirty="0">
                <a:latin typeface="Avenir Light" panose="020B0402020203020204" pitchFamily="34" charset="77"/>
              </a:rPr>
              <a:t>35 enrolled since online.</a:t>
            </a:r>
          </a:p>
          <a:p>
            <a:r>
              <a:rPr lang="en-US" sz="2000" dirty="0">
                <a:latin typeface="Avenir Light" panose="020B0402020203020204" pitchFamily="34" charset="77"/>
              </a:rPr>
              <a:t>14 have completed.</a:t>
            </a:r>
          </a:p>
        </p:txBody>
      </p:sp>
      <p:pic>
        <p:nvPicPr>
          <p:cNvPr id="5" name="Picture 4">
            <a:extLst>
              <a:ext uri="{FF2B5EF4-FFF2-40B4-BE49-F238E27FC236}">
                <a16:creationId xmlns:a16="http://schemas.microsoft.com/office/drawing/2014/main" id="{3BAA6E42-2F1D-CC44-AD96-61C92817217C}"/>
              </a:ext>
            </a:extLst>
          </p:cNvPr>
          <p:cNvPicPr>
            <a:picLocks noChangeAspect="1"/>
          </p:cNvPicPr>
          <p:nvPr/>
        </p:nvPicPr>
        <p:blipFill>
          <a:blip r:embed="rId3"/>
          <a:stretch>
            <a:fillRect/>
          </a:stretch>
        </p:blipFill>
        <p:spPr>
          <a:xfrm>
            <a:off x="7545663" y="2185144"/>
            <a:ext cx="4079573" cy="1426736"/>
          </a:xfrm>
          <a:prstGeom prst="rect">
            <a:avLst/>
          </a:prstGeom>
        </p:spPr>
      </p:pic>
    </p:spTree>
    <p:extLst>
      <p:ext uri="{BB962C8B-B14F-4D97-AF65-F5344CB8AC3E}">
        <p14:creationId xmlns:p14="http://schemas.microsoft.com/office/powerpoint/2010/main" val="35209927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9C51F-5B42-5F54-58A2-CD6E1E6D7CA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885846" y="682706"/>
            <a:ext cx="10420307" cy="5010648"/>
          </a:xfrm>
          <a:prstGeom prst="rect">
            <a:avLst/>
          </a:prstGeom>
          <a:ln>
            <a:noFill/>
          </a:ln>
          <a:effectLst>
            <a:glow>
              <a:schemeClr val="tx1">
                <a:alpha val="40000"/>
              </a:schemeClr>
            </a:glow>
            <a:softEdge rad="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8153" y="2413132"/>
            <a:ext cx="9555658" cy="880231"/>
          </a:xfrm>
        </p:spPr>
        <p:txBody>
          <a:bodyPr>
            <a:normAutofit/>
          </a:bodyPr>
          <a:lstStyle/>
          <a:p>
            <a:pPr algn="l"/>
            <a:r>
              <a:rPr lang="en-US" sz="5400" dirty="0">
                <a:ln>
                  <a:solidFill>
                    <a:srgbClr val="175888"/>
                  </a:solidFill>
                </a:ln>
                <a:solidFill>
                  <a:schemeClr val="bg1"/>
                </a:solidFill>
                <a:effectLst>
                  <a:outerShdw blurRad="50800" dist="38100" dir="5400000" algn="t" rotWithShape="0">
                    <a:prstClr val="black">
                      <a:alpha val="40000"/>
                    </a:prstClr>
                  </a:outerShdw>
                </a:effectLst>
                <a:latin typeface="Avenir Medium" panose="02000503020000020003" pitchFamily="2" charset="0"/>
              </a:rPr>
              <a:t>ASPE Legislative</a:t>
            </a:r>
          </a:p>
        </p:txBody>
      </p:sp>
    </p:spTree>
    <p:extLst>
      <p:ext uri="{BB962C8B-B14F-4D97-AF65-F5344CB8AC3E}">
        <p14:creationId xmlns:p14="http://schemas.microsoft.com/office/powerpoint/2010/main" val="33840476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51F6-06FC-264F-8B54-CFA80D71F6FA}"/>
              </a:ext>
            </a:extLst>
          </p:cNvPr>
          <p:cNvSpPr>
            <a:spLocks noGrp="1"/>
          </p:cNvSpPr>
          <p:nvPr>
            <p:ph type="title"/>
          </p:nvPr>
        </p:nvSpPr>
        <p:spPr/>
        <p:txBody>
          <a:bodyPr/>
          <a:lstStyle/>
          <a:p>
            <a:r>
              <a:rPr lang="en-US" dirty="0"/>
              <a:t>ASPE Legislative Objectives</a:t>
            </a:r>
          </a:p>
        </p:txBody>
      </p:sp>
      <p:sp>
        <p:nvSpPr>
          <p:cNvPr id="3" name="Content Placeholder 2">
            <a:extLst>
              <a:ext uri="{FF2B5EF4-FFF2-40B4-BE49-F238E27FC236}">
                <a16:creationId xmlns:a16="http://schemas.microsoft.com/office/drawing/2014/main" id="{1196AF24-752E-464E-A7C8-722F88C75D79}"/>
              </a:ext>
            </a:extLst>
          </p:cNvPr>
          <p:cNvSpPr>
            <a:spLocks noGrp="1"/>
          </p:cNvSpPr>
          <p:nvPr>
            <p:ph idx="1"/>
          </p:nvPr>
        </p:nvSpPr>
        <p:spPr>
          <a:xfrm>
            <a:off x="885090" y="1614610"/>
            <a:ext cx="10515600" cy="4089753"/>
          </a:xfrm>
        </p:spPr>
        <p:txBody>
          <a:bodyPr>
            <a:normAutofit/>
          </a:bodyPr>
          <a:lstStyle/>
          <a:p>
            <a:pPr>
              <a:lnSpc>
                <a:spcPts val="2420"/>
              </a:lnSpc>
              <a:tabLst>
                <a:tab pos="228600" algn="l"/>
                <a:tab pos="457200" algn="l"/>
              </a:tabLst>
            </a:pPr>
            <a:r>
              <a:rPr lang="en-US" sz="1600" dirty="0">
                <a:latin typeface="Avenir Light" panose="020B0402020203020204" pitchFamily="34" charset="77"/>
              </a:rPr>
              <a:t>Encourage more members to participate in developing codes, standards and legislation as it relates to our industry, the health and safety of the public, and conservation of natural resources by:</a:t>
            </a:r>
          </a:p>
          <a:p>
            <a:pPr marL="685800" lvl="2">
              <a:lnSpc>
                <a:spcPts val="2420"/>
              </a:lnSpc>
              <a:spcBef>
                <a:spcPts val="1000"/>
              </a:spcBef>
              <a:buFont typeface="Courier New" panose="02070309020205020404" pitchFamily="49" charset="0"/>
              <a:buChar char="o"/>
              <a:tabLst>
                <a:tab pos="228600" algn="l"/>
                <a:tab pos="457200" algn="l"/>
              </a:tabLst>
            </a:pPr>
            <a:r>
              <a:rPr lang="en-US" sz="1600" dirty="0">
                <a:latin typeface="Avenir Light" panose="020B0402020203020204" pitchFamily="34" charset="77"/>
              </a:rPr>
              <a:t>Monitoring codes, standards and legislation that impact plumbing systems, our members, and the health and safety of the public at the national, state and local levels.</a:t>
            </a:r>
          </a:p>
          <a:p>
            <a:pPr marL="685800" lvl="2">
              <a:lnSpc>
                <a:spcPts val="2420"/>
              </a:lnSpc>
              <a:spcBef>
                <a:spcPts val="1000"/>
              </a:spcBef>
              <a:buFont typeface="Courier New" panose="02070309020205020404" pitchFamily="49" charset="0"/>
              <a:buChar char="o"/>
              <a:tabLst>
                <a:tab pos="228600" algn="l"/>
                <a:tab pos="457200" algn="l"/>
              </a:tabLst>
            </a:pPr>
            <a:r>
              <a:rPr lang="en-US" sz="1600" dirty="0">
                <a:latin typeface="Avenir Light" panose="020B0402020203020204" pitchFamily="34" charset="77"/>
              </a:rPr>
              <a:t>Using their expertise to improve and update codes/standards.</a:t>
            </a:r>
          </a:p>
          <a:p>
            <a:pPr marL="342900" lvl="1" indent="-342900">
              <a:lnSpc>
                <a:spcPts val="2420"/>
              </a:lnSpc>
              <a:spcBef>
                <a:spcPts val="1000"/>
              </a:spcBef>
              <a:tabLst>
                <a:tab pos="228600" algn="l"/>
                <a:tab pos="457200" algn="l"/>
              </a:tabLst>
            </a:pPr>
            <a:r>
              <a:rPr lang="en-US" sz="1600" dirty="0">
                <a:latin typeface="Avenir Light" panose="020B0402020203020204" pitchFamily="34" charset="77"/>
              </a:rPr>
              <a:t>An important way to get more ASPE members involved is through participating in the Legislative Committee and the codes and standards process. </a:t>
            </a:r>
          </a:p>
        </p:txBody>
      </p:sp>
      <p:sp>
        <p:nvSpPr>
          <p:cNvPr id="9" name="Rectangle 8">
            <a:extLst>
              <a:ext uri="{FF2B5EF4-FFF2-40B4-BE49-F238E27FC236}">
                <a16:creationId xmlns:a16="http://schemas.microsoft.com/office/drawing/2014/main" id="{B7EC173B-9F59-57F4-2765-A6A4125AB773}"/>
              </a:ext>
            </a:extLst>
          </p:cNvPr>
          <p:cNvSpPr/>
          <p:nvPr/>
        </p:nvSpPr>
        <p:spPr>
          <a:xfrm>
            <a:off x="-80920" y="4515356"/>
            <a:ext cx="12364630" cy="1400022"/>
          </a:xfrm>
          <a:prstGeom prst="rect">
            <a:avLst/>
          </a:prstGeom>
          <a:solidFill>
            <a:schemeClr val="bg1"/>
          </a:solidFill>
          <a:ln w="28575">
            <a:solidFill>
              <a:srgbClr val="17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02F5A79-0258-A37B-64CB-A100AED5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069" y="4553180"/>
            <a:ext cx="1003852" cy="13217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2230C72-425B-78F9-751E-21F8B7B00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793" y="4627283"/>
            <a:ext cx="1523989" cy="11277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5E53D3-ADC0-2D1A-D588-ED7FAD2E4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380" y="4804031"/>
            <a:ext cx="1815636" cy="919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F446E20-CEA2-0BA9-45D9-19A02D0BF8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481" y="4771663"/>
            <a:ext cx="1839846" cy="919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4B3E22D3-8F88-000C-1F99-2C43C4999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5974" y="4666467"/>
            <a:ext cx="1411285" cy="112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44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66FD-6F26-E144-ABD5-4E48E2DCAED5}"/>
              </a:ext>
            </a:extLst>
          </p:cNvPr>
          <p:cNvSpPr>
            <a:spLocks noGrp="1"/>
          </p:cNvSpPr>
          <p:nvPr>
            <p:ph type="title"/>
          </p:nvPr>
        </p:nvSpPr>
        <p:spPr>
          <a:ln>
            <a:noFill/>
          </a:ln>
        </p:spPr>
        <p:txBody>
          <a:bodyPr>
            <a:normAutofit/>
          </a:bodyPr>
          <a:lstStyle/>
          <a:p>
            <a:r>
              <a:rPr lang="en-US" dirty="0"/>
              <a:t>ASPE Legislative Committee</a:t>
            </a:r>
            <a:br>
              <a:rPr lang="en-US" dirty="0"/>
            </a:br>
            <a:r>
              <a:rPr lang="en-US" sz="2000" dirty="0"/>
              <a:t>VP, Legislative – Brianne Hall, PE, CPD, LEED AP BD+C, GGP</a:t>
            </a:r>
          </a:p>
        </p:txBody>
      </p:sp>
      <p:sp>
        <p:nvSpPr>
          <p:cNvPr id="6" name="Content Placeholder 2">
            <a:extLst>
              <a:ext uri="{FF2B5EF4-FFF2-40B4-BE49-F238E27FC236}">
                <a16:creationId xmlns:a16="http://schemas.microsoft.com/office/drawing/2014/main" id="{22E7CD08-047C-8F72-A492-000F21C59769}"/>
              </a:ext>
            </a:extLst>
          </p:cNvPr>
          <p:cNvSpPr>
            <a:spLocks noGrp="1"/>
          </p:cNvSpPr>
          <p:nvPr>
            <p:ph idx="1"/>
          </p:nvPr>
        </p:nvSpPr>
        <p:spPr>
          <a:xfrm>
            <a:off x="5130040" y="1866900"/>
            <a:ext cx="2432669" cy="3406061"/>
          </a:xfrm>
        </p:spPr>
        <p:txBody>
          <a:bodyPr wrap="square" bIns="0" numCol="1">
            <a:spAutoFit/>
          </a:bodyPr>
          <a:lstStyle/>
          <a:p>
            <a:pPr>
              <a:lnSpc>
                <a:spcPts val="2420"/>
              </a:lnSpc>
              <a:tabLst>
                <a:tab pos="228600" algn="l"/>
                <a:tab pos="457200" algn="l"/>
              </a:tabLst>
            </a:pPr>
            <a:r>
              <a:rPr lang="en-US" sz="1600" dirty="0"/>
              <a:t>Misty Guard</a:t>
            </a:r>
          </a:p>
          <a:p>
            <a:pPr>
              <a:lnSpc>
                <a:spcPts val="2420"/>
              </a:lnSpc>
              <a:tabLst>
                <a:tab pos="228600" algn="l"/>
                <a:tab pos="457200" algn="l"/>
              </a:tabLst>
            </a:pPr>
            <a:r>
              <a:rPr lang="en-US" sz="1600" dirty="0" err="1"/>
              <a:t>Artin</a:t>
            </a:r>
            <a:r>
              <a:rPr lang="en-US" sz="1600" dirty="0"/>
              <a:t> </a:t>
            </a:r>
            <a:r>
              <a:rPr lang="en-US" sz="1600" dirty="0" err="1"/>
              <a:t>Haroutunian</a:t>
            </a:r>
            <a:endParaRPr lang="en-US" sz="1600" dirty="0"/>
          </a:p>
          <a:p>
            <a:pPr>
              <a:lnSpc>
                <a:spcPts val="2420"/>
              </a:lnSpc>
              <a:tabLst>
                <a:tab pos="228600" algn="l"/>
                <a:tab pos="457200" algn="l"/>
              </a:tabLst>
            </a:pPr>
            <a:r>
              <a:rPr lang="en-US" sz="1600" dirty="0"/>
              <a:t>Ronald Holmes</a:t>
            </a:r>
          </a:p>
          <a:p>
            <a:pPr>
              <a:lnSpc>
                <a:spcPts val="2420"/>
              </a:lnSpc>
              <a:tabLst>
                <a:tab pos="228600" algn="l"/>
                <a:tab pos="457200" algn="l"/>
              </a:tabLst>
            </a:pPr>
            <a:r>
              <a:rPr lang="en-US" sz="1600" dirty="0"/>
              <a:t>Winston Huff</a:t>
            </a:r>
          </a:p>
          <a:p>
            <a:pPr>
              <a:lnSpc>
                <a:spcPts val="2420"/>
              </a:lnSpc>
              <a:tabLst>
                <a:tab pos="228600" algn="l"/>
                <a:tab pos="457200" algn="l"/>
              </a:tabLst>
            </a:pPr>
            <a:r>
              <a:rPr lang="en-US" sz="1600" dirty="0"/>
              <a:t>Bradley </a:t>
            </a:r>
            <a:r>
              <a:rPr lang="en-US" sz="1600" dirty="0" err="1"/>
              <a:t>Joinson</a:t>
            </a:r>
            <a:endParaRPr lang="en-US" sz="1600" dirty="0"/>
          </a:p>
          <a:p>
            <a:pPr>
              <a:lnSpc>
                <a:spcPts val="2420"/>
              </a:lnSpc>
              <a:tabLst>
                <a:tab pos="228600" algn="l"/>
                <a:tab pos="457200" algn="l"/>
              </a:tabLst>
            </a:pPr>
            <a:r>
              <a:rPr lang="en-US" sz="1600" dirty="0"/>
              <a:t>Lance MacNevin</a:t>
            </a:r>
          </a:p>
          <a:p>
            <a:pPr>
              <a:lnSpc>
                <a:spcPts val="2420"/>
              </a:lnSpc>
              <a:tabLst>
                <a:tab pos="228600" algn="l"/>
                <a:tab pos="457200" algn="l"/>
              </a:tabLst>
            </a:pPr>
            <a:r>
              <a:rPr lang="en-US" sz="1600" dirty="0"/>
              <a:t>Christopher Malanga</a:t>
            </a:r>
          </a:p>
          <a:p>
            <a:pPr>
              <a:lnSpc>
                <a:spcPts val="2420"/>
              </a:lnSpc>
              <a:tabLst>
                <a:tab pos="228600" algn="l"/>
                <a:tab pos="457200" algn="l"/>
              </a:tabLst>
            </a:pPr>
            <a:r>
              <a:rPr lang="en-US" sz="1600" dirty="0"/>
              <a:t>Jeff Matson</a:t>
            </a:r>
          </a:p>
        </p:txBody>
      </p:sp>
      <p:sp>
        <p:nvSpPr>
          <p:cNvPr id="7" name="Content Placeholder 2">
            <a:extLst>
              <a:ext uri="{FF2B5EF4-FFF2-40B4-BE49-F238E27FC236}">
                <a16:creationId xmlns:a16="http://schemas.microsoft.com/office/drawing/2014/main" id="{3EA265D3-A042-B3CF-1FDF-79123C66D27D}"/>
              </a:ext>
            </a:extLst>
          </p:cNvPr>
          <p:cNvSpPr txBox="1">
            <a:spLocks/>
          </p:cNvSpPr>
          <p:nvPr/>
        </p:nvSpPr>
        <p:spPr>
          <a:xfrm>
            <a:off x="952500" y="1866900"/>
            <a:ext cx="3918858" cy="3406061"/>
          </a:xfrm>
          <a:prstGeom prst="rect">
            <a:avLst/>
          </a:prstGeom>
        </p:spPr>
        <p:txBody>
          <a:bodyPr vert="horz" wrap="square" lIns="91440" tIns="45720" rIns="91440" bIns="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20"/>
              </a:lnSpc>
              <a:tabLst>
                <a:tab pos="228600" algn="l"/>
                <a:tab pos="457200" algn="l"/>
              </a:tabLst>
            </a:pPr>
            <a:r>
              <a:rPr lang="en-US" sz="1600" dirty="0"/>
              <a:t>Jose Francisco DeHoyos (Co-Chair)</a:t>
            </a:r>
          </a:p>
          <a:p>
            <a:pPr>
              <a:lnSpc>
                <a:spcPts val="2420"/>
              </a:lnSpc>
              <a:tabLst>
                <a:tab pos="228600" algn="l"/>
                <a:tab pos="457200" algn="l"/>
              </a:tabLst>
            </a:pPr>
            <a:r>
              <a:rPr lang="en-US" sz="1600" dirty="0"/>
              <a:t>Cyril Unger (Co-Chair)</a:t>
            </a:r>
          </a:p>
          <a:p>
            <a:pPr>
              <a:lnSpc>
                <a:spcPts val="2420"/>
              </a:lnSpc>
              <a:tabLst>
                <a:tab pos="228600" algn="l"/>
                <a:tab pos="457200" algn="l"/>
              </a:tabLst>
            </a:pPr>
            <a:r>
              <a:rPr lang="en-US" sz="1600" dirty="0"/>
              <a:t>Julius </a:t>
            </a:r>
            <a:r>
              <a:rPr lang="en-US" sz="1600" dirty="0" err="1"/>
              <a:t>Ballanco</a:t>
            </a:r>
            <a:endParaRPr lang="en-US" sz="1600" dirty="0"/>
          </a:p>
          <a:p>
            <a:pPr>
              <a:lnSpc>
                <a:spcPts val="2420"/>
              </a:lnSpc>
              <a:tabLst>
                <a:tab pos="228600" algn="l"/>
                <a:tab pos="457200" algn="l"/>
              </a:tabLst>
            </a:pPr>
            <a:r>
              <a:rPr lang="en-US" sz="1600" dirty="0"/>
              <a:t>Gary </a:t>
            </a:r>
            <a:r>
              <a:rPr lang="en-US" sz="1600" dirty="0" err="1"/>
              <a:t>Chiurazzi</a:t>
            </a:r>
            <a:endParaRPr lang="en-US" sz="1600" dirty="0"/>
          </a:p>
          <a:p>
            <a:pPr>
              <a:lnSpc>
                <a:spcPts val="2420"/>
              </a:lnSpc>
              <a:tabLst>
                <a:tab pos="228600" algn="l"/>
                <a:tab pos="457200" algn="l"/>
              </a:tabLst>
            </a:pPr>
            <a:r>
              <a:rPr lang="en-US" sz="1600" dirty="0"/>
              <a:t>Michael </a:t>
            </a:r>
            <a:r>
              <a:rPr lang="en-US" sz="1600" dirty="0" err="1"/>
              <a:t>Curtright</a:t>
            </a:r>
            <a:endParaRPr lang="en-US" sz="1600" dirty="0"/>
          </a:p>
          <a:p>
            <a:pPr>
              <a:lnSpc>
                <a:spcPts val="2420"/>
              </a:lnSpc>
              <a:tabLst>
                <a:tab pos="228600" algn="l"/>
                <a:tab pos="457200" algn="l"/>
              </a:tabLst>
            </a:pPr>
            <a:r>
              <a:rPr lang="en-US" sz="1600" dirty="0"/>
              <a:t>Curtis </a:t>
            </a:r>
            <a:r>
              <a:rPr lang="en-US" sz="1600" dirty="0" err="1"/>
              <a:t>Dady</a:t>
            </a:r>
            <a:endParaRPr lang="en-US" sz="1600" dirty="0"/>
          </a:p>
          <a:p>
            <a:pPr>
              <a:lnSpc>
                <a:spcPts val="2420"/>
              </a:lnSpc>
              <a:tabLst>
                <a:tab pos="228600" algn="l"/>
                <a:tab pos="457200" algn="l"/>
              </a:tabLst>
            </a:pPr>
            <a:r>
              <a:rPr lang="en-US" sz="1600" dirty="0"/>
              <a:t>Michael Frankel</a:t>
            </a:r>
          </a:p>
          <a:p>
            <a:pPr>
              <a:lnSpc>
                <a:spcPts val="2420"/>
              </a:lnSpc>
              <a:tabLst>
                <a:tab pos="228600" algn="l"/>
                <a:tab pos="457200" algn="l"/>
              </a:tabLst>
            </a:pPr>
            <a:r>
              <a:rPr lang="en-US" sz="1600" dirty="0"/>
              <a:t>William </a:t>
            </a:r>
            <a:r>
              <a:rPr lang="en-US" sz="1600" dirty="0" err="1"/>
              <a:t>Grayzar</a:t>
            </a:r>
            <a:endParaRPr lang="en-US" sz="1600" dirty="0"/>
          </a:p>
        </p:txBody>
      </p:sp>
      <p:sp>
        <p:nvSpPr>
          <p:cNvPr id="8" name="Content Placeholder 2">
            <a:extLst>
              <a:ext uri="{FF2B5EF4-FFF2-40B4-BE49-F238E27FC236}">
                <a16:creationId xmlns:a16="http://schemas.microsoft.com/office/drawing/2014/main" id="{81B0777C-EB24-D584-AC95-367A518BE4BD}"/>
              </a:ext>
            </a:extLst>
          </p:cNvPr>
          <p:cNvSpPr txBox="1">
            <a:spLocks/>
          </p:cNvSpPr>
          <p:nvPr/>
        </p:nvSpPr>
        <p:spPr>
          <a:xfrm>
            <a:off x="7906468" y="1866900"/>
            <a:ext cx="3499470" cy="4261551"/>
          </a:xfrm>
          <a:prstGeom prst="rect">
            <a:avLst/>
          </a:prstGeom>
        </p:spPr>
        <p:txBody>
          <a:bodyPr vert="horz" wrap="square" lIns="91440" tIns="45720" rIns="91440" bIns="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20"/>
              </a:lnSpc>
              <a:tabLst>
                <a:tab pos="228600" algn="l"/>
                <a:tab pos="457200" algn="l"/>
              </a:tabLst>
            </a:pPr>
            <a:r>
              <a:rPr lang="en-US" sz="1600" dirty="0"/>
              <a:t>Dan O’Gorman</a:t>
            </a:r>
          </a:p>
          <a:p>
            <a:pPr>
              <a:lnSpc>
                <a:spcPts val="2420"/>
              </a:lnSpc>
              <a:tabLst>
                <a:tab pos="228600" algn="l"/>
                <a:tab pos="457200" algn="l"/>
              </a:tabLst>
            </a:pPr>
            <a:r>
              <a:rPr lang="en-US" sz="1600" dirty="0"/>
              <a:t>Philip </a:t>
            </a:r>
            <a:r>
              <a:rPr lang="en-US" sz="1600" dirty="0" err="1"/>
              <a:t>Parisi</a:t>
            </a:r>
            <a:endParaRPr lang="en-US" sz="1600" dirty="0"/>
          </a:p>
          <a:p>
            <a:pPr>
              <a:lnSpc>
                <a:spcPts val="2420"/>
              </a:lnSpc>
              <a:tabLst>
                <a:tab pos="228600" algn="l"/>
                <a:tab pos="457200" algn="l"/>
              </a:tabLst>
            </a:pPr>
            <a:r>
              <a:rPr lang="en-US" sz="1600" dirty="0"/>
              <a:t>James Paschal</a:t>
            </a:r>
          </a:p>
          <a:p>
            <a:pPr>
              <a:lnSpc>
                <a:spcPts val="2420"/>
              </a:lnSpc>
              <a:tabLst>
                <a:tab pos="228600" algn="l"/>
                <a:tab pos="457200" algn="l"/>
              </a:tabLst>
            </a:pPr>
            <a:r>
              <a:rPr lang="en-US" sz="1600" dirty="0"/>
              <a:t>Khosrow </a:t>
            </a:r>
            <a:r>
              <a:rPr lang="en-US" sz="1600" dirty="0" err="1"/>
              <a:t>Saum</a:t>
            </a:r>
            <a:r>
              <a:rPr lang="en-US" sz="1600" dirty="0"/>
              <a:t> </a:t>
            </a:r>
            <a:r>
              <a:rPr lang="en-US" sz="1600" dirty="0" err="1"/>
              <a:t>Nourmohammadi</a:t>
            </a:r>
            <a:endParaRPr lang="en-US" sz="1600" dirty="0"/>
          </a:p>
          <a:p>
            <a:pPr>
              <a:lnSpc>
                <a:spcPts val="2420"/>
              </a:lnSpc>
              <a:tabLst>
                <a:tab pos="228600" algn="l"/>
                <a:tab pos="457200" algn="l"/>
              </a:tabLst>
            </a:pPr>
            <a:r>
              <a:rPr lang="en-US" sz="1600" dirty="0"/>
              <a:t>Joe Scott</a:t>
            </a:r>
          </a:p>
          <a:p>
            <a:pPr>
              <a:lnSpc>
                <a:spcPts val="2420"/>
              </a:lnSpc>
              <a:tabLst>
                <a:tab pos="228600" algn="l"/>
                <a:tab pos="457200" algn="l"/>
              </a:tabLst>
            </a:pPr>
            <a:r>
              <a:rPr lang="en-US" sz="1600" dirty="0"/>
              <a:t>Martin Trim</a:t>
            </a:r>
          </a:p>
          <a:p>
            <a:pPr>
              <a:lnSpc>
                <a:spcPts val="2420"/>
              </a:lnSpc>
              <a:tabLst>
                <a:tab pos="228600" algn="l"/>
                <a:tab pos="457200" algn="l"/>
              </a:tabLst>
            </a:pPr>
            <a:r>
              <a:rPr lang="en-US" sz="1600" dirty="0"/>
              <a:t>Tim Washington, Jr.</a:t>
            </a:r>
          </a:p>
          <a:p>
            <a:pPr>
              <a:lnSpc>
                <a:spcPts val="2420"/>
              </a:lnSpc>
              <a:tabLst>
                <a:tab pos="228600" algn="l"/>
                <a:tab pos="457200" algn="l"/>
              </a:tabLst>
            </a:pPr>
            <a:r>
              <a:rPr lang="en-US" sz="1600" dirty="0" err="1"/>
              <a:t>Thura</a:t>
            </a:r>
            <a:r>
              <a:rPr lang="en-US" sz="1600" dirty="0"/>
              <a:t> Zin</a:t>
            </a:r>
          </a:p>
          <a:p>
            <a:pPr>
              <a:lnSpc>
                <a:spcPts val="2420"/>
              </a:lnSpc>
              <a:tabLst>
                <a:tab pos="228600" algn="l"/>
                <a:tab pos="457200" algn="l"/>
              </a:tabLst>
            </a:pPr>
            <a:r>
              <a:rPr lang="en-US" sz="1600" dirty="0"/>
              <a:t>Carol Johnson, President</a:t>
            </a:r>
          </a:p>
          <a:p>
            <a:pPr>
              <a:lnSpc>
                <a:spcPts val="2420"/>
              </a:lnSpc>
              <a:tabLst>
                <a:tab pos="228600" algn="l"/>
                <a:tab pos="457200" algn="l"/>
              </a:tabLst>
            </a:pPr>
            <a:endParaRPr lang="en-US" sz="1600" dirty="0"/>
          </a:p>
        </p:txBody>
      </p:sp>
    </p:spTree>
    <p:extLst>
      <p:ext uri="{BB962C8B-B14F-4D97-AF65-F5344CB8AC3E}">
        <p14:creationId xmlns:p14="http://schemas.microsoft.com/office/powerpoint/2010/main" val="3007963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D49EC7-D753-6734-C127-A0FAD071F98C}"/>
              </a:ext>
            </a:extLst>
          </p:cNvPr>
          <p:cNvSpPr>
            <a:spLocks noGrp="1"/>
          </p:cNvSpPr>
          <p:nvPr>
            <p:ph type="title"/>
          </p:nvPr>
        </p:nvSpPr>
        <p:spPr/>
        <p:txBody>
          <a:bodyPr>
            <a:normAutofit/>
          </a:bodyPr>
          <a:lstStyle/>
          <a:p>
            <a:pPr algn="r"/>
            <a:r>
              <a:rPr lang="en-US" sz="1800" dirty="0">
                <a:solidFill>
                  <a:srgbClr val="077C13"/>
                </a:solidFill>
              </a:rPr>
              <a:t>New &amp; Improved (continued)</a:t>
            </a:r>
          </a:p>
        </p:txBody>
      </p:sp>
      <p:sp>
        <p:nvSpPr>
          <p:cNvPr id="2" name="Content Placeholder 1">
            <a:extLst>
              <a:ext uri="{FF2B5EF4-FFF2-40B4-BE49-F238E27FC236}">
                <a16:creationId xmlns:a16="http://schemas.microsoft.com/office/drawing/2014/main" id="{005E73AE-EFFD-3B58-00B3-ED6B3C9EFE7C}"/>
              </a:ext>
            </a:extLst>
          </p:cNvPr>
          <p:cNvSpPr>
            <a:spLocks noGrp="1"/>
          </p:cNvSpPr>
          <p:nvPr>
            <p:ph idx="1"/>
          </p:nvPr>
        </p:nvSpPr>
        <p:spPr>
          <a:xfrm>
            <a:off x="952500" y="1825625"/>
            <a:ext cx="10401300" cy="4089753"/>
          </a:xfrm>
        </p:spPr>
        <p:txBody>
          <a:bodyPr>
            <a:noAutofit/>
          </a:bodyPr>
          <a:lstStyle/>
          <a:p>
            <a:endParaRPr lang="en-US" sz="2000" dirty="0"/>
          </a:p>
          <a:p>
            <a:pPr marL="0" indent="0">
              <a:lnSpc>
                <a:spcPct val="120000"/>
              </a:lnSpc>
              <a:buNone/>
            </a:pPr>
            <a:r>
              <a:rPr lang="en-US" sz="2000" u="sng" dirty="0">
                <a:solidFill>
                  <a:srgbClr val="466AA5"/>
                </a:solidFill>
              </a:rPr>
              <a:t>90-Day Membership Extension:</a:t>
            </a:r>
            <a:r>
              <a:rPr lang="en-US" sz="2000" dirty="0">
                <a:solidFill>
                  <a:srgbClr val="466AA5"/>
                </a:solidFill>
              </a:rPr>
              <a:t> </a:t>
            </a:r>
            <a:r>
              <a:rPr lang="en-US" sz="2000" dirty="0"/>
              <a:t>- A reminder of the Board of Directors’ decision to allow a 90-day extension to all members due to the pandemic when it first began. This has been most helpful in assisting the Society’s membership retention efforts. This is just one component of our overall retention efforts; however, we’ve seen a total of approximately 2,300 members retained during this time. </a:t>
            </a:r>
          </a:p>
          <a:p>
            <a:pPr marL="0" indent="0">
              <a:lnSpc>
                <a:spcPct val="120000"/>
              </a:lnSpc>
              <a:buNone/>
            </a:pPr>
            <a:endParaRPr lang="en-US" sz="2000" dirty="0"/>
          </a:p>
        </p:txBody>
      </p:sp>
    </p:spTree>
    <p:extLst>
      <p:ext uri="{BB962C8B-B14F-4D97-AF65-F5344CB8AC3E}">
        <p14:creationId xmlns:p14="http://schemas.microsoft.com/office/powerpoint/2010/main" val="382000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E11A-0535-CC45-AC54-06E745AA7B98}"/>
              </a:ext>
            </a:extLst>
          </p:cNvPr>
          <p:cNvSpPr>
            <a:spLocks noGrp="1"/>
          </p:cNvSpPr>
          <p:nvPr>
            <p:ph type="title"/>
          </p:nvPr>
        </p:nvSpPr>
        <p:spPr>
          <a:xfrm>
            <a:off x="933450" y="2399167"/>
            <a:ext cx="10325100" cy="1683946"/>
          </a:xfrm>
        </p:spPr>
        <p:txBody>
          <a:bodyPr>
            <a:noAutofit/>
          </a:bodyPr>
          <a:lstStyle/>
          <a:p>
            <a:pPr algn="l"/>
            <a:r>
              <a:rPr lang="en-US" sz="5400" dirty="0"/>
              <a:t>PE Working Group Update (PEWG)</a:t>
            </a:r>
          </a:p>
        </p:txBody>
      </p:sp>
    </p:spTree>
    <p:extLst>
      <p:ext uri="{BB962C8B-B14F-4D97-AF65-F5344CB8AC3E}">
        <p14:creationId xmlns:p14="http://schemas.microsoft.com/office/powerpoint/2010/main" val="1770269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4AF-F8FE-6945-82E4-ABC8C88D59EF}"/>
              </a:ext>
            </a:extLst>
          </p:cNvPr>
          <p:cNvSpPr>
            <a:spLocks noGrp="1"/>
          </p:cNvSpPr>
          <p:nvPr>
            <p:ph type="title"/>
          </p:nvPr>
        </p:nvSpPr>
        <p:spPr>
          <a:xfrm>
            <a:off x="992675" y="268683"/>
            <a:ext cx="10206650" cy="1065999"/>
          </a:xfrm>
        </p:spPr>
        <p:txBody>
          <a:bodyPr>
            <a:normAutofit/>
          </a:bodyPr>
          <a:lstStyle/>
          <a:p>
            <a:r>
              <a:rPr lang="en-US" sz="4000" dirty="0">
                <a:solidFill>
                  <a:srgbClr val="009B16"/>
                </a:solidFill>
              </a:rPr>
              <a:t>PE Working Group Update (PEWG)</a:t>
            </a:r>
          </a:p>
        </p:txBody>
      </p:sp>
      <p:sp>
        <p:nvSpPr>
          <p:cNvPr id="3" name="Content Placeholder 2">
            <a:extLst>
              <a:ext uri="{FF2B5EF4-FFF2-40B4-BE49-F238E27FC236}">
                <a16:creationId xmlns:a16="http://schemas.microsoft.com/office/drawing/2014/main" id="{5BCAD526-D00B-9142-A697-7B1098CBBE66}"/>
              </a:ext>
            </a:extLst>
          </p:cNvPr>
          <p:cNvSpPr>
            <a:spLocks noGrp="1"/>
          </p:cNvSpPr>
          <p:nvPr>
            <p:ph idx="1"/>
          </p:nvPr>
        </p:nvSpPr>
        <p:spPr>
          <a:xfrm>
            <a:off x="1051903" y="1384123"/>
            <a:ext cx="10147421" cy="4089753"/>
          </a:xfrm>
        </p:spPr>
        <p:txBody>
          <a:bodyPr>
            <a:noAutofit/>
          </a:bodyPr>
          <a:lstStyle/>
          <a:p>
            <a:pPr>
              <a:lnSpc>
                <a:spcPts val="2420"/>
              </a:lnSpc>
              <a:tabLst>
                <a:tab pos="228600" algn="l"/>
                <a:tab pos="457200" algn="l"/>
              </a:tabLst>
            </a:pPr>
            <a:r>
              <a:rPr lang="en-US" sz="1600" dirty="0">
                <a:latin typeface="Avenir Light" panose="020B0402020203020204" pitchFamily="34" charset="77"/>
              </a:rPr>
              <a:t>The WG has been extremely successful as it continues pursuing State PE Board approvals of ASPE’s initiative of working to develop a plumbing option within the framework of the Mechanical Engineering Principals and Practice of Engineering Examination. </a:t>
            </a:r>
          </a:p>
          <a:p>
            <a:pPr>
              <a:lnSpc>
                <a:spcPts val="2420"/>
              </a:lnSpc>
              <a:tabLst>
                <a:tab pos="228600" algn="l"/>
                <a:tab pos="457200" algn="l"/>
              </a:tabLst>
            </a:pPr>
            <a:r>
              <a:rPr lang="en-US" sz="1600" dirty="0">
                <a:latin typeface="Avenir Light" panose="020B0402020203020204" pitchFamily="34" charset="77"/>
              </a:rPr>
              <a:t>The NCEES requirement is to gain the acceptance and support from 10 State PE Boards to move forward with the process.</a:t>
            </a:r>
          </a:p>
          <a:p>
            <a:pPr>
              <a:lnSpc>
                <a:spcPts val="2420"/>
              </a:lnSpc>
              <a:tabLst>
                <a:tab pos="228600" algn="l"/>
                <a:tab pos="457200" algn="l"/>
              </a:tabLst>
            </a:pPr>
            <a:r>
              <a:rPr lang="en-US" sz="1600" dirty="0">
                <a:latin typeface="Avenir Light" panose="020B0402020203020204" pitchFamily="34" charset="77"/>
              </a:rPr>
              <a:t>Currently, the WG has gained approvals from more than the required 10 States. See attached map.</a:t>
            </a:r>
          </a:p>
          <a:p>
            <a:pPr>
              <a:lnSpc>
                <a:spcPts val="2420"/>
              </a:lnSpc>
              <a:tabLst>
                <a:tab pos="228600" algn="l"/>
                <a:tab pos="457200" algn="l"/>
              </a:tabLst>
            </a:pPr>
            <a:r>
              <a:rPr lang="en-US" sz="1600" dirty="0">
                <a:latin typeface="Avenir Light" panose="020B0402020203020204" pitchFamily="34" charset="77"/>
              </a:rPr>
              <a:t>Our work follows the guidelines as administered by NCEES (National Council of Examiners for Engineering and Surveying). David Dexter is working with NCEES to gain ASPE PE’s participation in writing the applicable amount of questions to expand the test.</a:t>
            </a:r>
          </a:p>
          <a:p>
            <a:pPr>
              <a:lnSpc>
                <a:spcPts val="2420"/>
              </a:lnSpc>
              <a:tabLst>
                <a:tab pos="228600" algn="l"/>
                <a:tab pos="457200" algn="l"/>
              </a:tabLst>
            </a:pPr>
            <a:r>
              <a:rPr lang="en-US" sz="1600" dirty="0">
                <a:latin typeface="Avenir Light" panose="020B0402020203020204" pitchFamily="34" charset="77"/>
              </a:rPr>
              <a:t>Goals remains the same: ONLY for the inclusion of a plumbing option within the mechanical exam and NOT pursuing the development of a standalone discipline of Plumbing Engineering, like Civil, Electrical, Fire Protection, or Mechanical Engineering.</a:t>
            </a:r>
          </a:p>
        </p:txBody>
      </p:sp>
    </p:spTree>
    <p:extLst>
      <p:ext uri="{BB962C8B-B14F-4D97-AF65-F5344CB8AC3E}">
        <p14:creationId xmlns:p14="http://schemas.microsoft.com/office/powerpoint/2010/main" val="2827092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4BB749-6DD6-494B-AAB9-141E44FB906D}"/>
              </a:ext>
            </a:extLst>
          </p:cNvPr>
          <p:cNvSpPr>
            <a:spLocks noGrp="1"/>
          </p:cNvSpPr>
          <p:nvPr>
            <p:ph type="title"/>
          </p:nvPr>
        </p:nvSpPr>
        <p:spPr>
          <a:xfrm>
            <a:off x="1559858" y="239620"/>
            <a:ext cx="10515600" cy="1325563"/>
          </a:xfrm>
        </p:spPr>
        <p:txBody>
          <a:bodyPr/>
          <a:lstStyle/>
          <a:p>
            <a:r>
              <a:rPr lang="en-US" dirty="0"/>
              <a:t>Plumbing Engineering Option Within </a:t>
            </a:r>
            <a:br>
              <a:rPr lang="en-US" dirty="0"/>
            </a:br>
            <a:r>
              <a:rPr lang="en-US" dirty="0"/>
              <a:t>the Mechanical Engineering Exam</a:t>
            </a:r>
          </a:p>
        </p:txBody>
      </p:sp>
      <p:pic>
        <p:nvPicPr>
          <p:cNvPr id="13" name="Content Placeholder 12">
            <a:extLst>
              <a:ext uri="{FF2B5EF4-FFF2-40B4-BE49-F238E27FC236}">
                <a16:creationId xmlns:a16="http://schemas.microsoft.com/office/drawing/2014/main" id="{6E463C0B-41DE-DA4A-A36F-4DEBAFB276FB}"/>
              </a:ext>
            </a:extLst>
          </p:cNvPr>
          <p:cNvPicPr>
            <a:picLocks noGrp="1" noChangeAspect="1"/>
          </p:cNvPicPr>
          <p:nvPr>
            <p:ph sz="half" idx="1"/>
          </p:nvPr>
        </p:nvPicPr>
        <p:blipFill>
          <a:blip r:embed="rId3"/>
          <a:srcRect/>
          <a:stretch/>
        </p:blipFill>
        <p:spPr>
          <a:xfrm>
            <a:off x="-264520" y="148750"/>
            <a:ext cx="8185648" cy="6067221"/>
          </a:xfrm>
        </p:spPr>
      </p:pic>
      <p:sp>
        <p:nvSpPr>
          <p:cNvPr id="15" name="TextBox 14">
            <a:extLst>
              <a:ext uri="{FF2B5EF4-FFF2-40B4-BE49-F238E27FC236}">
                <a16:creationId xmlns:a16="http://schemas.microsoft.com/office/drawing/2014/main" id="{A7527D89-97F9-1C4F-BED3-8760231924F7}"/>
              </a:ext>
            </a:extLst>
          </p:cNvPr>
          <p:cNvSpPr txBox="1"/>
          <p:nvPr/>
        </p:nvSpPr>
        <p:spPr>
          <a:xfrm>
            <a:off x="7405356" y="4245233"/>
            <a:ext cx="4878820" cy="1453347"/>
          </a:xfrm>
          <a:prstGeom prst="rect">
            <a:avLst/>
          </a:prstGeom>
          <a:noFill/>
        </p:spPr>
        <p:txBody>
          <a:bodyPr wrap="square" rtlCol="0">
            <a:spAutoFit/>
          </a:bodyPr>
          <a:lstStyle/>
          <a:p>
            <a:pPr>
              <a:lnSpc>
                <a:spcPct val="150000"/>
              </a:lnSpc>
            </a:pPr>
            <a:r>
              <a:rPr lang="en-US" sz="1200" dirty="0">
                <a:solidFill>
                  <a:schemeClr val="bg1"/>
                </a:solidFill>
                <a:latin typeface="Avenir Book" panose="02000503020000020003" pitchFamily="2" charset="0"/>
              </a:rPr>
              <a:t>State License Board contacted – need additional letters of support.</a:t>
            </a:r>
          </a:p>
          <a:p>
            <a:pPr>
              <a:lnSpc>
                <a:spcPct val="150000"/>
              </a:lnSpc>
            </a:pPr>
            <a:r>
              <a:rPr lang="en-US" sz="1200" dirty="0">
                <a:solidFill>
                  <a:schemeClr val="bg1"/>
                </a:solidFill>
                <a:latin typeface="Avenir Book" panose="02000503020000020003" pitchFamily="2" charset="0"/>
              </a:rPr>
              <a:t>Initiative approved by State License Board.</a:t>
            </a:r>
          </a:p>
          <a:p>
            <a:pPr>
              <a:lnSpc>
                <a:spcPct val="150000"/>
              </a:lnSpc>
            </a:pPr>
            <a:r>
              <a:rPr lang="en-US" sz="1200" dirty="0">
                <a:solidFill>
                  <a:schemeClr val="bg1"/>
                </a:solidFill>
                <a:latin typeface="Avenir Book" panose="02000503020000020003" pitchFamily="2" charset="0"/>
              </a:rPr>
              <a:t>Letters of support need to be sent to State License Board.</a:t>
            </a:r>
          </a:p>
          <a:p>
            <a:pPr>
              <a:lnSpc>
                <a:spcPct val="150000"/>
              </a:lnSpc>
            </a:pPr>
            <a:r>
              <a:rPr lang="en-US" sz="1200" dirty="0">
                <a:solidFill>
                  <a:schemeClr val="bg1"/>
                </a:solidFill>
                <a:latin typeface="Avenir Book" panose="02000503020000020003" pitchFamily="2" charset="0"/>
              </a:rPr>
              <a:t>Face to face meeting – decision pending.</a:t>
            </a:r>
          </a:p>
          <a:p>
            <a:pPr>
              <a:lnSpc>
                <a:spcPct val="150000"/>
              </a:lnSpc>
            </a:pPr>
            <a:r>
              <a:rPr lang="en-US" sz="1200" dirty="0">
                <a:solidFill>
                  <a:schemeClr val="bg1"/>
                </a:solidFill>
                <a:latin typeface="Avenir Book" panose="02000503020000020003" pitchFamily="2" charset="0"/>
              </a:rPr>
              <a:t>Face to face scheduled – pending rescheduled date.</a:t>
            </a:r>
          </a:p>
        </p:txBody>
      </p:sp>
      <p:sp>
        <p:nvSpPr>
          <p:cNvPr id="16" name="Rectangle 15">
            <a:extLst>
              <a:ext uri="{FF2B5EF4-FFF2-40B4-BE49-F238E27FC236}">
                <a16:creationId xmlns:a16="http://schemas.microsoft.com/office/drawing/2014/main" id="{5A43EEAD-01C6-9B4C-856D-27756781DB83}"/>
              </a:ext>
            </a:extLst>
          </p:cNvPr>
          <p:cNvSpPr/>
          <p:nvPr/>
        </p:nvSpPr>
        <p:spPr>
          <a:xfrm>
            <a:off x="7232697" y="4316068"/>
            <a:ext cx="191537" cy="191537"/>
          </a:xfrm>
          <a:prstGeom prst="rect">
            <a:avLst/>
          </a:prstGeom>
          <a:solidFill>
            <a:srgbClr val="334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7" name="Rectangle 16">
            <a:extLst>
              <a:ext uri="{FF2B5EF4-FFF2-40B4-BE49-F238E27FC236}">
                <a16:creationId xmlns:a16="http://schemas.microsoft.com/office/drawing/2014/main" id="{E791AB95-4C46-0E47-9AE9-A4B4CC97846C}"/>
              </a:ext>
            </a:extLst>
          </p:cNvPr>
          <p:cNvSpPr/>
          <p:nvPr/>
        </p:nvSpPr>
        <p:spPr>
          <a:xfrm>
            <a:off x="7240718" y="4605972"/>
            <a:ext cx="191537" cy="191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8" name="Rectangle 17">
            <a:extLst>
              <a:ext uri="{FF2B5EF4-FFF2-40B4-BE49-F238E27FC236}">
                <a16:creationId xmlns:a16="http://schemas.microsoft.com/office/drawing/2014/main" id="{436D4081-F21E-074F-9B51-D701B038DDDA}"/>
              </a:ext>
            </a:extLst>
          </p:cNvPr>
          <p:cNvSpPr/>
          <p:nvPr/>
        </p:nvSpPr>
        <p:spPr>
          <a:xfrm>
            <a:off x="7248739" y="4895876"/>
            <a:ext cx="191537" cy="19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9" name="Rectangle 18">
            <a:extLst>
              <a:ext uri="{FF2B5EF4-FFF2-40B4-BE49-F238E27FC236}">
                <a16:creationId xmlns:a16="http://schemas.microsoft.com/office/drawing/2014/main" id="{EEEC38E0-F63E-3742-9B5F-13E39CA3A6AD}"/>
              </a:ext>
            </a:extLst>
          </p:cNvPr>
          <p:cNvSpPr/>
          <p:nvPr/>
        </p:nvSpPr>
        <p:spPr>
          <a:xfrm>
            <a:off x="7242168" y="5170883"/>
            <a:ext cx="191537" cy="1915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20" name="Rectangle 19">
            <a:extLst>
              <a:ext uri="{FF2B5EF4-FFF2-40B4-BE49-F238E27FC236}">
                <a16:creationId xmlns:a16="http://schemas.microsoft.com/office/drawing/2014/main" id="{AE60CDD5-A5D8-E748-82ED-AB3BC9A06986}"/>
              </a:ext>
            </a:extLst>
          </p:cNvPr>
          <p:cNvSpPr/>
          <p:nvPr/>
        </p:nvSpPr>
        <p:spPr>
          <a:xfrm>
            <a:off x="7242167" y="5439015"/>
            <a:ext cx="191537" cy="1915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Tree>
    <p:extLst>
      <p:ext uri="{BB962C8B-B14F-4D97-AF65-F5344CB8AC3E}">
        <p14:creationId xmlns:p14="http://schemas.microsoft.com/office/powerpoint/2010/main" val="2896684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44" y="2552700"/>
            <a:ext cx="10051846" cy="755580"/>
          </a:xfrm>
        </p:spPr>
        <p:txBody>
          <a:bodyPr>
            <a:noAutofit/>
          </a:bodyPr>
          <a:lstStyle/>
          <a:p>
            <a:pPr algn="l"/>
            <a:r>
              <a:rPr lang="en-US" sz="5400" dirty="0">
                <a:solidFill>
                  <a:srgbClr val="1C6FA9"/>
                </a:solidFill>
              </a:rPr>
              <a:t>ASPE Marketing</a:t>
            </a:r>
          </a:p>
        </p:txBody>
      </p:sp>
    </p:spTree>
    <p:extLst>
      <p:ext uri="{BB962C8B-B14F-4D97-AF65-F5344CB8AC3E}">
        <p14:creationId xmlns:p14="http://schemas.microsoft.com/office/powerpoint/2010/main" val="2863474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1022475" y="441436"/>
            <a:ext cx="10147049"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298945"/>
            <a:ext cx="10474428" cy="5166887"/>
          </a:xfrm>
        </p:spPr>
        <p:txBody>
          <a:bodyPr>
            <a:noAutofit/>
          </a:bodyPr>
          <a:lstStyle/>
          <a:p>
            <a:pPr marL="0" indent="0">
              <a:spcBef>
                <a:spcPts val="400"/>
              </a:spcBef>
              <a:buNone/>
            </a:pPr>
            <a:r>
              <a:rPr lang="en-US" sz="2000" dirty="0">
                <a:solidFill>
                  <a:srgbClr val="1C6FA9"/>
                </a:solidFill>
                <a:latin typeface="Avenir Book" panose="02000503020000020003" pitchFamily="2" charset="0"/>
              </a:rPr>
              <a:t>ASPE Pipeline </a:t>
            </a:r>
            <a:r>
              <a:rPr lang="en-US" sz="2000" dirty="0">
                <a:solidFill>
                  <a:srgbClr val="00B0F0"/>
                </a:solidFill>
                <a:latin typeface="Avenir Book" panose="02000503020000020003" pitchFamily="2" charset="0"/>
                <a:hlinkClick r:id="rId3"/>
              </a:rPr>
              <a:t>aspe.org/pipeline</a:t>
            </a:r>
            <a:endParaRPr lang="en-US" sz="2000" dirty="0">
              <a:solidFill>
                <a:srgbClr val="1C6FA9"/>
              </a:solidFill>
              <a:latin typeface="Avenir Book" panose="02000503020000020003" pitchFamily="2" charset="0"/>
            </a:endParaRPr>
          </a:p>
          <a:p>
            <a:pPr>
              <a:lnSpc>
                <a:spcPts val="2420"/>
              </a:lnSpc>
              <a:spcBef>
                <a:spcPts val="400"/>
              </a:spcBef>
              <a:tabLst>
                <a:tab pos="228600" algn="l"/>
                <a:tab pos="457200" algn="l"/>
              </a:tabLst>
            </a:pPr>
            <a:r>
              <a:rPr lang="en-US" sz="1600" dirty="0">
                <a:latin typeface="Avenir Book" panose="02000503020000020003" pitchFamily="2" charset="0"/>
              </a:rPr>
              <a:t>We continue to post industry news daily, including updates from our Affiliate Sponsors and industry partners.</a:t>
            </a:r>
          </a:p>
          <a:p>
            <a:pPr>
              <a:lnSpc>
                <a:spcPts val="2420"/>
              </a:lnSpc>
              <a:spcBef>
                <a:spcPts val="400"/>
              </a:spcBef>
              <a:tabLst>
                <a:tab pos="228600" algn="l"/>
                <a:tab pos="457200" algn="l"/>
              </a:tabLst>
            </a:pPr>
            <a:r>
              <a:rPr lang="en-US" sz="1600" dirty="0">
                <a:latin typeface="Avenir Book" panose="02000503020000020003" pitchFamily="2" charset="0"/>
              </a:rPr>
              <a:t>Original articles from our members and Affiliate Sponsors are contributed monthly.</a:t>
            </a:r>
          </a:p>
          <a:p>
            <a:pPr>
              <a:lnSpc>
                <a:spcPts val="2420"/>
              </a:lnSpc>
              <a:spcBef>
                <a:spcPts val="400"/>
              </a:spcBef>
              <a:tabLst>
                <a:tab pos="228600" algn="l"/>
                <a:tab pos="457200" algn="l"/>
              </a:tabLst>
            </a:pPr>
            <a:r>
              <a:rPr lang="en-US" sz="1600" dirty="0">
                <a:latin typeface="Avenir Book" panose="02000503020000020003" pitchFamily="2" charset="0"/>
              </a:rPr>
              <a:t>Our Twitter handle, @</a:t>
            </a:r>
            <a:r>
              <a:rPr lang="en-US" sz="1600" dirty="0" err="1">
                <a:latin typeface="Avenir Book" panose="02000503020000020003" pitchFamily="2" charset="0"/>
              </a:rPr>
              <a:t>aspepipeline</a:t>
            </a:r>
            <a:r>
              <a:rPr lang="en-US" sz="1600" dirty="0">
                <a:latin typeface="Avenir Book" panose="02000503020000020003" pitchFamily="2" charset="0"/>
              </a:rPr>
              <a:t>, continues to see activity.</a:t>
            </a:r>
          </a:p>
          <a:p>
            <a:pPr>
              <a:lnSpc>
                <a:spcPts val="2420"/>
              </a:lnSpc>
              <a:spcBef>
                <a:spcPts val="400"/>
              </a:spcBef>
              <a:tabLst>
                <a:tab pos="228600" algn="l"/>
                <a:tab pos="457200" algn="l"/>
              </a:tabLst>
            </a:pPr>
            <a:r>
              <a:rPr lang="en-US" sz="1600" dirty="0">
                <a:latin typeface="Avenir Book" panose="02000503020000020003" pitchFamily="2" charset="0"/>
              </a:rPr>
              <a:t>If you are interested in contributing an original article to ASPE Pipeline, please contact </a:t>
            </a:r>
            <a:r>
              <a:rPr lang="en-US" sz="1600" dirty="0">
                <a:solidFill>
                  <a:srgbClr val="F19D00"/>
                </a:solidFill>
                <a:latin typeface="Avenir Book" panose="02000503020000020003" pitchFamily="2" charset="0"/>
                <a:hlinkClick r:id="rId4">
                  <a:extLst>
                    <a:ext uri="{A12FA001-AC4F-418D-AE19-62706E023703}">
                      <ahyp:hlinkClr xmlns:ahyp="http://schemas.microsoft.com/office/drawing/2018/hyperlinkcolor" val="tx"/>
                    </a:ext>
                  </a:extLst>
                </a:hlinkClick>
              </a:rPr>
              <a:t>gpienta@aspe.org</a:t>
            </a:r>
            <a:r>
              <a:rPr lang="en-US" sz="1600" dirty="0">
                <a:latin typeface="Avenir Book" panose="02000503020000020003" pitchFamily="2" charset="0"/>
              </a:rPr>
              <a:t>.</a:t>
            </a:r>
          </a:p>
          <a:p>
            <a:pPr marL="0" indent="0">
              <a:lnSpc>
                <a:spcPts val="2420"/>
              </a:lnSpc>
              <a:spcBef>
                <a:spcPts val="400"/>
              </a:spcBef>
              <a:buNone/>
              <a:tabLst>
                <a:tab pos="228600" algn="l"/>
                <a:tab pos="457200" algn="l"/>
              </a:tabLst>
            </a:pPr>
            <a:endParaRPr lang="en-US" sz="2000" i="1" dirty="0">
              <a:latin typeface="Avenir Book" panose="02000503020000020003" pitchFamily="2" charset="0"/>
            </a:endParaRPr>
          </a:p>
          <a:p>
            <a:pPr marL="0" indent="0" algn="ctr">
              <a:lnSpc>
                <a:spcPts val="2420"/>
              </a:lnSpc>
              <a:spcBef>
                <a:spcPts val="400"/>
              </a:spcBef>
              <a:buNone/>
              <a:tabLst>
                <a:tab pos="228600" algn="l"/>
                <a:tab pos="457200" algn="l"/>
              </a:tabLst>
            </a:pPr>
            <a:r>
              <a:rPr lang="en-US" sz="2000" i="1" dirty="0">
                <a:solidFill>
                  <a:srgbClr val="009B16"/>
                </a:solidFill>
                <a:latin typeface="Avenir Book" panose="02000503020000020003" pitchFamily="2" charset="0"/>
              </a:rPr>
              <a:t>Chapter Officers: </a:t>
            </a:r>
            <a:r>
              <a:rPr lang="en-US" sz="2000" i="1" dirty="0">
                <a:latin typeface="Avenir Book" panose="02000503020000020003" pitchFamily="2" charset="0"/>
              </a:rPr>
              <a:t>We’d love to help you publicize your Chapter’s activities on ASPE Pipeline. Please send relevant details and photos to </a:t>
            </a:r>
            <a:r>
              <a:rPr lang="en-US" sz="2000" i="1" dirty="0">
                <a:solidFill>
                  <a:srgbClr val="00B0F0"/>
                </a:solidFill>
                <a:latin typeface="Avenir Book" panose="02000503020000020003" pitchFamily="2" charset="0"/>
                <a:hlinkClick r:id="rId5"/>
              </a:rPr>
              <a:t>gpienta@aspe.org</a:t>
            </a:r>
            <a:r>
              <a:rPr lang="en-US" sz="2000" i="1" dirty="0">
                <a:latin typeface="Avenir Book" panose="02000503020000020003" pitchFamily="2" charset="0"/>
              </a:rPr>
              <a:t>. </a:t>
            </a:r>
          </a:p>
          <a:p>
            <a:pPr marL="0" indent="0">
              <a:spcBef>
                <a:spcPts val="400"/>
              </a:spcBef>
              <a:buNone/>
            </a:pPr>
            <a:endParaRPr lang="en-US" sz="2000" dirty="0">
              <a:solidFill>
                <a:srgbClr val="1C6FA9"/>
              </a:solidFill>
              <a:latin typeface="Avenir Book" panose="02000503020000020003" pitchFamily="2" charset="0"/>
            </a:endParaRPr>
          </a:p>
          <a:p>
            <a:pPr marL="0" indent="0">
              <a:spcBef>
                <a:spcPts val="400"/>
              </a:spcBef>
              <a:buNone/>
            </a:pPr>
            <a:r>
              <a:rPr lang="en-US" sz="2000" dirty="0">
                <a:solidFill>
                  <a:srgbClr val="1C6FA9"/>
                </a:solidFill>
                <a:latin typeface="Avenir Book" panose="02000503020000020003" pitchFamily="2" charset="0"/>
              </a:rPr>
              <a:t>Membership Recruitment</a:t>
            </a:r>
          </a:p>
          <a:p>
            <a:pPr>
              <a:lnSpc>
                <a:spcPts val="2420"/>
              </a:lnSpc>
              <a:spcBef>
                <a:spcPts val="400"/>
              </a:spcBef>
              <a:tabLst>
                <a:tab pos="228600" algn="l"/>
                <a:tab pos="457200" algn="l"/>
              </a:tabLst>
            </a:pPr>
            <a:r>
              <a:rPr lang="en-US" sz="1600" dirty="0">
                <a:latin typeface="Avenir Book" panose="02000503020000020003" pitchFamily="2" charset="0"/>
              </a:rPr>
              <a:t>We are conceptualizing a new membership marketing campaign targeting engineers specializing in areas other than plumbing: HVAC/R, fire protection, medical, etc. </a:t>
            </a:r>
          </a:p>
        </p:txBody>
      </p:sp>
    </p:spTree>
    <p:extLst>
      <p:ext uri="{BB962C8B-B14F-4D97-AF65-F5344CB8AC3E}">
        <p14:creationId xmlns:p14="http://schemas.microsoft.com/office/powerpoint/2010/main" val="1344900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448031"/>
            <a:ext cx="10515600"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128898"/>
            <a:ext cx="10694948" cy="4600203"/>
          </a:xfrm>
        </p:spPr>
        <p:txBody>
          <a:bodyPr>
            <a:noAutofit/>
          </a:bodyPr>
          <a:lstStyle/>
          <a:p>
            <a:pPr marL="0" indent="0">
              <a:spcBef>
                <a:spcPts val="400"/>
              </a:spcBef>
              <a:buNone/>
            </a:pPr>
            <a:r>
              <a:rPr lang="en-US" sz="2000" dirty="0">
                <a:solidFill>
                  <a:srgbClr val="1C6FA9"/>
                </a:solidFill>
                <a:latin typeface="Avenir Book" panose="02000503020000020003" pitchFamily="2" charset="0"/>
              </a:rPr>
              <a:t>New Brochures</a:t>
            </a:r>
          </a:p>
          <a:p>
            <a:pPr>
              <a:lnSpc>
                <a:spcPts val="2420"/>
              </a:lnSpc>
              <a:spcBef>
                <a:spcPts val="400"/>
              </a:spcBef>
              <a:tabLst>
                <a:tab pos="228600" algn="l"/>
                <a:tab pos="457200" algn="l"/>
              </a:tabLst>
            </a:pPr>
            <a:r>
              <a:rPr lang="en-US" sz="1600" dirty="0">
                <a:latin typeface="Avenir Book" panose="02000503020000020003" pitchFamily="2" charset="0"/>
                <a:hlinkClick r:id="rId3"/>
              </a:rPr>
              <a:t>How to Start a WOA Group in Your Area</a:t>
            </a:r>
            <a:endParaRPr lang="en-US" sz="1600" dirty="0">
              <a:latin typeface="Avenir Book" panose="02000503020000020003" pitchFamily="2" charset="0"/>
            </a:endParaRPr>
          </a:p>
          <a:p>
            <a:pPr>
              <a:lnSpc>
                <a:spcPts val="2420"/>
              </a:lnSpc>
              <a:spcBef>
                <a:spcPts val="400"/>
              </a:spcBef>
              <a:tabLst>
                <a:tab pos="228600" algn="l"/>
                <a:tab pos="457200" algn="l"/>
              </a:tabLst>
            </a:pPr>
            <a:r>
              <a:rPr lang="en-US" sz="1600" dirty="0">
                <a:latin typeface="Avenir Book" panose="02000503020000020003" pitchFamily="2" charset="0"/>
              </a:rPr>
              <a:t>Invest in Your Career with ASPE</a:t>
            </a:r>
          </a:p>
          <a:p>
            <a:pPr marL="0" indent="0">
              <a:lnSpc>
                <a:spcPct val="100000"/>
              </a:lnSpc>
              <a:spcBef>
                <a:spcPts val="400"/>
              </a:spcBef>
              <a:buNone/>
              <a:tabLst>
                <a:tab pos="228600" algn="l"/>
                <a:tab pos="457200" algn="l"/>
              </a:tabLst>
            </a:pPr>
            <a:endParaRPr lang="en-US" sz="1000" dirty="0">
              <a:latin typeface="Avenir Book" panose="02000503020000020003" pitchFamily="2" charset="0"/>
            </a:endParaRPr>
          </a:p>
          <a:p>
            <a:pPr marL="0" indent="0">
              <a:spcBef>
                <a:spcPts val="400"/>
              </a:spcBef>
              <a:buNone/>
            </a:pPr>
            <a:r>
              <a:rPr lang="en-US" sz="2000" dirty="0">
                <a:solidFill>
                  <a:srgbClr val="1C6FA9"/>
                </a:solidFill>
                <a:latin typeface="Avenir Book" panose="02000503020000020003" pitchFamily="2" charset="0"/>
              </a:rPr>
              <a:t>Marketing Materials for Chapters </a:t>
            </a:r>
          </a:p>
          <a:p>
            <a:pPr>
              <a:lnSpc>
                <a:spcPts val="2420"/>
              </a:lnSpc>
              <a:spcBef>
                <a:spcPts val="400"/>
              </a:spcBef>
              <a:tabLst>
                <a:tab pos="228600" algn="l"/>
                <a:tab pos="457200" algn="l"/>
              </a:tabLst>
            </a:pPr>
            <a:r>
              <a:rPr lang="en-US" sz="1600" dirty="0">
                <a:latin typeface="Avenir Book" panose="02000503020000020003" pitchFamily="2" charset="0"/>
              </a:rPr>
              <a:t>You can find all of our current marketing materials in the Chapter Officers Resource Center on </a:t>
            </a:r>
            <a:r>
              <a:rPr lang="en-US" sz="1600" dirty="0">
                <a:solidFill>
                  <a:srgbClr val="00B0F0"/>
                </a:solidFill>
                <a:latin typeface="Avenir Book" panose="02000503020000020003" pitchFamily="2" charset="0"/>
                <a:hlinkClick r:id="rId4"/>
              </a:rPr>
              <a:t>aspe.org</a:t>
            </a:r>
            <a:r>
              <a:rPr lang="en-US" sz="1600" dirty="0">
                <a:latin typeface="Avenir Book" panose="02000503020000020003" pitchFamily="2" charset="0"/>
              </a:rPr>
              <a:t>. </a:t>
            </a:r>
            <a:br>
              <a:rPr lang="en-US" sz="1600" dirty="0">
                <a:latin typeface="Avenir Book" panose="02000503020000020003" pitchFamily="2" charset="0"/>
              </a:rPr>
            </a:br>
            <a:r>
              <a:rPr lang="en-US" sz="1600" dirty="0">
                <a:latin typeface="Avenir Book" panose="02000503020000020003" pitchFamily="2" charset="0"/>
              </a:rPr>
              <a:t>Just click on </a:t>
            </a:r>
            <a:r>
              <a:rPr lang="en-US" sz="1600" dirty="0">
                <a:latin typeface="Avenir Book" panose="02000503020000020003" pitchFamily="2" charset="0"/>
                <a:hlinkClick r:id="rId5"/>
              </a:rPr>
              <a:t>Chapter Officers </a:t>
            </a:r>
            <a:r>
              <a:rPr lang="en-US" sz="1600" dirty="0">
                <a:latin typeface="Avenir Book" panose="02000503020000020003" pitchFamily="2" charset="0"/>
              </a:rPr>
              <a:t>under the Membership &amp; Global Community menu.</a:t>
            </a:r>
          </a:p>
          <a:p>
            <a:pPr>
              <a:lnSpc>
                <a:spcPts val="2420"/>
              </a:lnSpc>
              <a:spcBef>
                <a:spcPts val="400"/>
              </a:spcBef>
              <a:tabLst>
                <a:tab pos="228600" algn="l"/>
                <a:tab pos="457200" algn="l"/>
              </a:tabLst>
            </a:pPr>
            <a:r>
              <a:rPr lang="en-US" sz="1600" dirty="0">
                <a:latin typeface="Avenir Book" panose="02000503020000020003" pitchFamily="2" charset="0"/>
              </a:rPr>
              <a:t>Logos and flyers for the </a:t>
            </a:r>
            <a:r>
              <a:rPr lang="en-US" sz="1600" dirty="0">
                <a:latin typeface="Avenir Book" panose="02000503020000020003" pitchFamily="2" charset="0"/>
                <a:hlinkClick r:id="rId6"/>
              </a:rPr>
              <a:t>2022 ASPE Convention &amp; Expo </a:t>
            </a:r>
            <a:r>
              <a:rPr lang="en-US" sz="1600" dirty="0">
                <a:latin typeface="Avenir Book" panose="02000503020000020003" pitchFamily="2" charset="0"/>
              </a:rPr>
              <a:t>were recently added for your use in advertising the event in your newsletter/website.</a:t>
            </a:r>
          </a:p>
          <a:p>
            <a:pPr>
              <a:lnSpc>
                <a:spcPts val="2420"/>
              </a:lnSpc>
              <a:spcBef>
                <a:spcPts val="400"/>
              </a:spcBef>
              <a:tabLst>
                <a:tab pos="228600" algn="l"/>
                <a:tab pos="457200" algn="l"/>
              </a:tabLst>
            </a:pPr>
            <a:r>
              <a:rPr lang="en-US" sz="1600" dirty="0">
                <a:latin typeface="Avenir Book" panose="02000503020000020003" pitchFamily="2" charset="0"/>
              </a:rPr>
              <a:t>The </a:t>
            </a:r>
            <a:r>
              <a:rPr lang="en-US" sz="1600" dirty="0">
                <a:latin typeface="Avenir Book" panose="02000503020000020003" pitchFamily="2" charset="0"/>
                <a:hlinkClick r:id="rId7"/>
              </a:rPr>
              <a:t>Value of ASPE </a:t>
            </a:r>
            <a:r>
              <a:rPr lang="en-US" sz="1600" dirty="0">
                <a:latin typeface="Avenir Book" panose="02000503020000020003" pitchFamily="2" charset="0"/>
              </a:rPr>
              <a:t>PowerPoint was recently updated, so be sure to download the new version.</a:t>
            </a:r>
          </a:p>
          <a:p>
            <a:pPr>
              <a:lnSpc>
                <a:spcPts val="2420"/>
              </a:lnSpc>
              <a:spcBef>
                <a:spcPts val="400"/>
              </a:spcBef>
              <a:tabLst>
                <a:tab pos="228600" algn="l"/>
                <a:tab pos="457200" algn="l"/>
              </a:tabLst>
            </a:pPr>
            <a:r>
              <a:rPr lang="en-US" sz="1600" dirty="0">
                <a:latin typeface="Avenir Book" panose="02000503020000020003" pitchFamily="2" charset="0"/>
              </a:rPr>
              <a:t>For help with designing Chapter event marketing materials, contact </a:t>
            </a:r>
            <a:r>
              <a:rPr lang="en-US" sz="1600" dirty="0" err="1">
                <a:solidFill>
                  <a:srgbClr val="F19D00"/>
                </a:solidFill>
                <a:latin typeface="Avenir Book" panose="02000503020000020003" pitchFamily="2" charset="0"/>
                <a:hlinkClick r:id="rId8"/>
              </a:rPr>
              <a:t>nsaucedo@aspe.org</a:t>
            </a:r>
            <a:r>
              <a:rPr lang="en-US" sz="1600" dirty="0">
                <a:latin typeface="Avenir Book" panose="02000503020000020003" pitchFamily="2" charset="0"/>
              </a:rPr>
              <a:t>. </a:t>
            </a:r>
            <a:endParaRPr lang="en-US" sz="2000" dirty="0">
              <a:solidFill>
                <a:srgbClr val="1C6FA9"/>
              </a:solidFill>
              <a:latin typeface="Avenir Book" panose="02000503020000020003" pitchFamily="2" charset="0"/>
            </a:endParaRPr>
          </a:p>
          <a:p>
            <a:pPr marL="0" indent="0">
              <a:lnSpc>
                <a:spcPct val="100000"/>
              </a:lnSpc>
              <a:spcBef>
                <a:spcPts val="0"/>
              </a:spcBef>
              <a:buNone/>
              <a:tabLst>
                <a:tab pos="228600" algn="l"/>
                <a:tab pos="457200" algn="l"/>
              </a:tabLst>
            </a:pPr>
            <a:endParaRPr lang="en-US" sz="1000" dirty="0">
              <a:latin typeface="Avenir Book" panose="02000503020000020003" pitchFamily="2" charset="0"/>
            </a:endParaRPr>
          </a:p>
          <a:p>
            <a:pPr marL="0" indent="0">
              <a:spcBef>
                <a:spcPts val="400"/>
              </a:spcBef>
              <a:buNone/>
            </a:pPr>
            <a:r>
              <a:rPr lang="en-US" sz="2000" dirty="0">
                <a:solidFill>
                  <a:srgbClr val="1C6FA9"/>
                </a:solidFill>
                <a:latin typeface="Avenir Book" panose="02000503020000020003" pitchFamily="2" charset="0"/>
              </a:rPr>
              <a:t>Women of ASPE</a:t>
            </a:r>
          </a:p>
          <a:p>
            <a:pPr>
              <a:lnSpc>
                <a:spcPts val="2420"/>
              </a:lnSpc>
              <a:spcBef>
                <a:spcPts val="400"/>
              </a:spcBef>
              <a:tabLst>
                <a:tab pos="228600" algn="l"/>
                <a:tab pos="457200" algn="l"/>
              </a:tabLst>
            </a:pPr>
            <a:r>
              <a:rPr lang="en-US" sz="1600" dirty="0">
                <a:latin typeface="Avenir Book" panose="02000503020000020003" pitchFamily="2" charset="0"/>
              </a:rPr>
              <a:t>WOA now has a LinkedIn page: </a:t>
            </a:r>
            <a:r>
              <a:rPr lang="en-US" sz="1600" dirty="0" err="1">
                <a:solidFill>
                  <a:srgbClr val="00B0F0"/>
                </a:solidFill>
                <a:latin typeface="Avenir Book" panose="02000503020000020003" pitchFamily="2" charset="0"/>
                <a:hlinkClick r:id="rId9"/>
              </a:rPr>
              <a:t>linkedin.com</a:t>
            </a:r>
            <a:r>
              <a:rPr lang="en-US" sz="1600" dirty="0">
                <a:solidFill>
                  <a:srgbClr val="00B0F0"/>
                </a:solidFill>
                <a:latin typeface="Avenir Book" panose="02000503020000020003" pitchFamily="2" charset="0"/>
                <a:hlinkClick r:id="rId9"/>
              </a:rPr>
              <a:t>/showcase/women-of-</a:t>
            </a:r>
            <a:r>
              <a:rPr lang="en-US" sz="1600" dirty="0" err="1">
                <a:solidFill>
                  <a:srgbClr val="00B0F0"/>
                </a:solidFill>
                <a:latin typeface="Avenir Book" panose="02000503020000020003" pitchFamily="2" charset="0"/>
                <a:hlinkClick r:id="rId9"/>
              </a:rPr>
              <a:t>aspe</a:t>
            </a:r>
            <a:endParaRPr lang="en-US" sz="1600" dirty="0">
              <a:solidFill>
                <a:srgbClr val="00B0F0"/>
              </a:solidFill>
              <a:latin typeface="Avenir Book" panose="02000503020000020003" pitchFamily="2" charset="0"/>
            </a:endParaRPr>
          </a:p>
          <a:p>
            <a:pPr>
              <a:lnSpc>
                <a:spcPts val="2420"/>
              </a:lnSpc>
              <a:spcBef>
                <a:spcPts val="400"/>
              </a:spcBef>
              <a:tabLst>
                <a:tab pos="228600" algn="l"/>
                <a:tab pos="457200" algn="l"/>
              </a:tabLst>
            </a:pPr>
            <a:r>
              <a:rPr lang="en-US" sz="1600" dirty="0">
                <a:latin typeface="Avenir Book" panose="02000503020000020003" pitchFamily="2" charset="0"/>
              </a:rPr>
              <a:t>We started a monthly social media campaign for WOA themed “Did you know…”</a:t>
            </a:r>
          </a:p>
          <a:p>
            <a:pPr>
              <a:spcBef>
                <a:spcPts val="400"/>
              </a:spcBef>
            </a:pPr>
            <a:endParaRPr lang="en-US" sz="2000" dirty="0">
              <a:latin typeface="Avenir Book" panose="02000503020000020003" pitchFamily="2" charset="0"/>
            </a:endParaRPr>
          </a:p>
        </p:txBody>
      </p:sp>
    </p:spTree>
    <p:extLst>
      <p:ext uri="{BB962C8B-B14F-4D97-AF65-F5344CB8AC3E}">
        <p14:creationId xmlns:p14="http://schemas.microsoft.com/office/powerpoint/2010/main" val="942851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448031"/>
            <a:ext cx="10515600"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128898"/>
            <a:ext cx="10694948" cy="4600203"/>
          </a:xfrm>
        </p:spPr>
        <p:txBody>
          <a:bodyPr>
            <a:noAutofit/>
          </a:bodyPr>
          <a:lstStyle/>
          <a:p>
            <a:pPr marL="0" indent="0">
              <a:spcBef>
                <a:spcPts val="400"/>
              </a:spcBef>
              <a:buNone/>
            </a:pPr>
            <a:r>
              <a:rPr lang="en-US" sz="2000" dirty="0">
                <a:solidFill>
                  <a:srgbClr val="1C6FA9"/>
                </a:solidFill>
                <a:latin typeface="Avenir Book" panose="02000503020000020003" pitchFamily="2" charset="0"/>
              </a:rPr>
              <a:t>Member Eblasts</a:t>
            </a:r>
          </a:p>
          <a:p>
            <a:pPr marL="342900" indent="-342900">
              <a:lnSpc>
                <a:spcPts val="2420"/>
              </a:lnSpc>
              <a:spcBef>
                <a:spcPts val="400"/>
              </a:spcBef>
              <a:buFont typeface="+mj-lt"/>
              <a:buAutoNum type="arabicPeriod"/>
              <a:tabLst>
                <a:tab pos="228600" algn="l"/>
                <a:tab pos="457200" algn="l"/>
              </a:tabLst>
            </a:pPr>
            <a:r>
              <a:rPr lang="en-US" sz="1600" dirty="0">
                <a:latin typeface="Avenir Book" panose="02000503020000020003" pitchFamily="2" charset="0"/>
              </a:rPr>
              <a:t>A series of monthly eblasts has been created to welcome new members and help them make the most of their membership.</a:t>
            </a:r>
          </a:p>
          <a:p>
            <a:pPr lvl="1">
              <a:lnSpc>
                <a:spcPts val="2420"/>
              </a:lnSpc>
              <a:spcBef>
                <a:spcPts val="400"/>
              </a:spcBef>
              <a:tabLst>
                <a:tab pos="228600" algn="l"/>
                <a:tab pos="457200" algn="l"/>
              </a:tabLst>
            </a:pPr>
            <a:r>
              <a:rPr lang="en-US" sz="1600" dirty="0">
                <a:latin typeface="Avenir Book" panose="02000503020000020003" pitchFamily="2" charset="0"/>
              </a:rPr>
              <a:t>The “Welcome to ASPE” eblast includes information on and links to member resources and benefits such as our websites, ASPE Connect, the Plumbing Engineering Design Handbooks, national events, special-interest groups, and more.</a:t>
            </a:r>
          </a:p>
          <a:p>
            <a:pPr lvl="1">
              <a:lnSpc>
                <a:spcPts val="2420"/>
              </a:lnSpc>
              <a:spcBef>
                <a:spcPts val="400"/>
              </a:spcBef>
              <a:tabLst>
                <a:tab pos="228600" algn="l"/>
                <a:tab pos="457200" algn="l"/>
              </a:tabLst>
            </a:pPr>
            <a:r>
              <a:rPr lang="en-US" sz="1600" dirty="0">
                <a:latin typeface="Avenir Book" panose="02000503020000020003" pitchFamily="2" charset="0"/>
              </a:rPr>
              <a:t>The ”Get Connected” eblast explains how to use ASPE Connect to ask questions, share knowledge, make </a:t>
            </a:r>
            <a:r>
              <a:rPr lang="en-US" sz="1600" dirty="0">
                <a:latin typeface="Avenir Light" panose="020B0402020203020204" pitchFamily="34" charset="77"/>
              </a:rPr>
              <a:t>connections, and download the mobile app.</a:t>
            </a:r>
          </a:p>
          <a:p>
            <a:pPr lvl="1">
              <a:lnSpc>
                <a:spcPts val="2420"/>
              </a:lnSpc>
              <a:spcBef>
                <a:spcPts val="400"/>
              </a:spcBef>
              <a:tabLst>
                <a:tab pos="228600" algn="l"/>
                <a:tab pos="457200" algn="l"/>
              </a:tabLst>
            </a:pPr>
            <a:r>
              <a:rPr lang="en-US" sz="1600" dirty="0">
                <a:latin typeface="Avenir Light" panose="020B0402020203020204" pitchFamily="34" charset="77"/>
              </a:rPr>
              <a:t>Eblasts to be developed will cover </a:t>
            </a:r>
            <a:r>
              <a:rPr lang="en-US" sz="1600" dirty="0" err="1">
                <a:latin typeface="Avenir Light" panose="020B0402020203020204" pitchFamily="34" charset="77"/>
              </a:rPr>
              <a:t>ASPE.org</a:t>
            </a:r>
            <a:r>
              <a:rPr lang="en-US" sz="1600" dirty="0">
                <a:latin typeface="Avenir Light" panose="020B0402020203020204" pitchFamily="34" charset="77"/>
              </a:rPr>
              <a:t>, ASPE Pipeline/social media, and Mentor Match.</a:t>
            </a:r>
          </a:p>
          <a:p>
            <a:pPr marL="342900" indent="-342900">
              <a:lnSpc>
                <a:spcPts val="2420"/>
              </a:lnSpc>
              <a:spcBef>
                <a:spcPts val="400"/>
              </a:spcBef>
              <a:buFont typeface="+mj-lt"/>
              <a:buAutoNum type="arabicPeriod"/>
              <a:tabLst>
                <a:tab pos="228600" algn="l"/>
                <a:tab pos="457200" algn="l"/>
              </a:tabLst>
            </a:pPr>
            <a:r>
              <a:rPr lang="en-US" sz="1600" dirty="0">
                <a:latin typeface="Avenir Light" panose="020B0402020203020204" pitchFamily="34" charset="77"/>
              </a:rPr>
              <a:t>A “We Miss You” eblast is sent to dropped members at the beginning of each month to remind them of ASPE’s member benefits and encourage them to rejoin.</a:t>
            </a:r>
          </a:p>
          <a:p>
            <a:pPr marL="342900" indent="-342900">
              <a:lnSpc>
                <a:spcPts val="2420"/>
              </a:lnSpc>
              <a:spcBef>
                <a:spcPts val="400"/>
              </a:spcBef>
              <a:buFont typeface="+mj-lt"/>
              <a:buAutoNum type="arabicPeriod"/>
              <a:tabLst>
                <a:tab pos="228600" algn="l"/>
                <a:tab pos="457200" algn="l"/>
              </a:tabLst>
            </a:pPr>
            <a:r>
              <a:rPr lang="en-US" sz="1600" dirty="0">
                <a:latin typeface="Avenir Light" panose="020B0402020203020204" pitchFamily="34" charset="77"/>
              </a:rPr>
              <a:t>We also developed an eblast to send to Chapter Officers at the beginning of each fiscal year that explains some of the resources available on our website and who to contact with questions.</a:t>
            </a:r>
          </a:p>
          <a:p>
            <a:pPr>
              <a:spcBef>
                <a:spcPts val="400"/>
              </a:spcBef>
            </a:pPr>
            <a:endParaRPr lang="en-US" sz="2000" dirty="0">
              <a:latin typeface="Avenir Book" panose="02000503020000020003" pitchFamily="2" charset="0"/>
            </a:endParaRPr>
          </a:p>
        </p:txBody>
      </p:sp>
    </p:spTree>
    <p:extLst>
      <p:ext uri="{BB962C8B-B14F-4D97-AF65-F5344CB8AC3E}">
        <p14:creationId xmlns:p14="http://schemas.microsoft.com/office/powerpoint/2010/main" val="509884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4C7D-51C4-8043-80B8-FB04CA6BC151}"/>
              </a:ext>
            </a:extLst>
          </p:cNvPr>
          <p:cNvSpPr>
            <a:spLocks noGrp="1"/>
          </p:cNvSpPr>
          <p:nvPr>
            <p:ph type="title"/>
          </p:nvPr>
        </p:nvSpPr>
        <p:spPr>
          <a:xfrm>
            <a:off x="961551" y="367331"/>
            <a:ext cx="10262403" cy="1024622"/>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86FB6C2D-70A7-1846-ACD1-D3F602D57713}"/>
              </a:ext>
            </a:extLst>
          </p:cNvPr>
          <p:cNvSpPr>
            <a:spLocks noGrp="1"/>
          </p:cNvSpPr>
          <p:nvPr>
            <p:ph idx="1"/>
          </p:nvPr>
        </p:nvSpPr>
        <p:spPr>
          <a:xfrm>
            <a:off x="952499" y="1391953"/>
            <a:ext cx="10381415" cy="4392146"/>
          </a:xfrm>
        </p:spPr>
        <p:txBody>
          <a:bodyPr>
            <a:noAutofit/>
          </a:bodyPr>
          <a:lstStyle/>
          <a:p>
            <a:pPr marL="0" indent="0">
              <a:spcBef>
                <a:spcPts val="400"/>
              </a:spcBef>
              <a:buNone/>
            </a:pPr>
            <a:r>
              <a:rPr lang="en-US" sz="2000" dirty="0">
                <a:solidFill>
                  <a:srgbClr val="1C6FA9"/>
                </a:solidFill>
                <a:latin typeface="Avenir Book" panose="02000503020000020003" pitchFamily="2" charset="0"/>
              </a:rPr>
              <a:t>ASPE Connect</a:t>
            </a:r>
          </a:p>
          <a:p>
            <a:pPr>
              <a:spcBef>
                <a:spcPts val="400"/>
              </a:spcBef>
            </a:pPr>
            <a:r>
              <a:rPr lang="en-US" sz="1600" dirty="0">
                <a:latin typeface="Avenir Book" panose="02000503020000020003" pitchFamily="2" charset="0"/>
              </a:rPr>
              <a:t>We recently surpassed 1,000 unique contributors in ASPE Connect, a major milestone.</a:t>
            </a:r>
          </a:p>
          <a:p>
            <a:pPr>
              <a:spcBef>
                <a:spcPts val="400"/>
              </a:spcBef>
            </a:pPr>
            <a:r>
              <a:rPr lang="en-US" sz="1600" dirty="0">
                <a:latin typeface="Avenir Book" panose="02000503020000020003" pitchFamily="2" charset="0"/>
              </a:rPr>
              <a:t>You now can access ASPE Connect on our new mobile app. Just download the Connected Community app in the Apple App Store or Google Play Store; enter the community's domain: </a:t>
            </a:r>
            <a:r>
              <a:rPr lang="en-US" sz="1600" dirty="0" err="1">
                <a:latin typeface="Avenir Book" panose="02000503020000020003" pitchFamily="2" charset="0"/>
              </a:rPr>
              <a:t>connect.aspe.org</a:t>
            </a:r>
            <a:r>
              <a:rPr lang="en-US" sz="1600" dirty="0">
                <a:latin typeface="Avenir Book" panose="02000503020000020003" pitchFamily="2" charset="0"/>
              </a:rPr>
              <a:t>; and login using your usual community credentials.</a:t>
            </a:r>
          </a:p>
          <a:p>
            <a:pPr>
              <a:spcBef>
                <a:spcPts val="400"/>
              </a:spcBef>
            </a:pPr>
            <a:endParaRPr lang="en-US" sz="1600" dirty="0">
              <a:solidFill>
                <a:srgbClr val="1C6FA9"/>
              </a:solidFill>
              <a:latin typeface="Avenir Book" panose="02000503020000020003" pitchFamily="2" charset="0"/>
            </a:endParaRPr>
          </a:p>
          <a:p>
            <a:pPr marL="0" indent="0">
              <a:spcBef>
                <a:spcPts val="400"/>
              </a:spcBef>
              <a:buNone/>
            </a:pPr>
            <a:r>
              <a:rPr lang="en-US" sz="2000" dirty="0">
                <a:solidFill>
                  <a:srgbClr val="1C6FA9"/>
                </a:solidFill>
                <a:latin typeface="Avenir Book" panose="02000503020000020003" pitchFamily="2" charset="0"/>
              </a:rPr>
              <a:t>Social Media</a:t>
            </a:r>
          </a:p>
          <a:p>
            <a:pPr>
              <a:lnSpc>
                <a:spcPts val="2420"/>
              </a:lnSpc>
              <a:spcBef>
                <a:spcPts val="400"/>
              </a:spcBef>
              <a:tabLst>
                <a:tab pos="228600" algn="l"/>
                <a:tab pos="457200" algn="l"/>
              </a:tabLst>
            </a:pPr>
            <a:r>
              <a:rPr lang="en-US" sz="1600" dirty="0">
                <a:latin typeface="Avenir Light" panose="020B0402020203020204" pitchFamily="34" charset="77"/>
              </a:rPr>
              <a:t>Don’t forget to follow ASPE on social media to stay up to date on all of the latest Society news.</a:t>
            </a: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linkedin.com</a:t>
            </a:r>
            <a:r>
              <a:rPr lang="en-US" sz="1600" dirty="0">
                <a:solidFill>
                  <a:srgbClr val="00B0F0"/>
                </a:solidFill>
                <a:latin typeface="Avenir Light" panose="020B0402020203020204" pitchFamily="34" charset="77"/>
                <a:ea typeface="Calibri" charset="0"/>
                <a:cs typeface="Calibri" panose="020F0502020204030204" pitchFamily="34" charset="0"/>
              </a:rPr>
              <a:t>/company/</a:t>
            </a:r>
            <a:r>
              <a:rPr lang="en-US" sz="1600" dirty="0" err="1">
                <a:solidFill>
                  <a:srgbClr val="00B0F0"/>
                </a:solidFill>
                <a:latin typeface="Avenir Light" panose="020B0402020203020204" pitchFamily="34" charset="77"/>
                <a:ea typeface="Calibri" charset="0"/>
                <a:cs typeface="Calibri" panose="020F0502020204030204" pitchFamily="34" charset="0"/>
              </a:rPr>
              <a:t>american</a:t>
            </a:r>
            <a:r>
              <a:rPr lang="en-US" sz="1600" dirty="0">
                <a:solidFill>
                  <a:srgbClr val="00B0F0"/>
                </a:solidFill>
                <a:latin typeface="Avenir Light" panose="020B0402020203020204" pitchFamily="34" charset="77"/>
                <a:ea typeface="Calibri" charset="0"/>
                <a:cs typeface="Calibri" panose="020F0502020204030204" pitchFamily="34" charset="0"/>
              </a:rPr>
              <a:t>-society-of-plumbing-engineers</a:t>
            </a: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facebook.com</a:t>
            </a:r>
            <a:r>
              <a:rPr lang="en-US" sz="1600" dirty="0">
                <a:solidFill>
                  <a:srgbClr val="00B0F0"/>
                </a:solidFill>
                <a:latin typeface="Avenir Light" panose="020B0402020203020204" pitchFamily="34" charset="77"/>
                <a:ea typeface="Calibri" charset="0"/>
                <a:cs typeface="Calibri" panose="020F0502020204030204" pitchFamily="34" charset="0"/>
              </a:rPr>
              <a:t>/</a:t>
            </a:r>
            <a:r>
              <a:rPr lang="en-US" sz="1600" dirty="0" err="1">
                <a:solidFill>
                  <a:srgbClr val="00B0F0"/>
                </a:solidFill>
                <a:latin typeface="Avenir Light" panose="020B0402020203020204" pitchFamily="34" charset="77"/>
                <a:ea typeface="Calibri" charset="0"/>
                <a:cs typeface="Calibri" panose="020F0502020204030204" pitchFamily="34" charset="0"/>
              </a:rPr>
              <a:t>AmericanSocietyofPlumbingEngineers</a:t>
            </a:r>
            <a:endParaRPr lang="en-US" sz="1600" dirty="0">
              <a:solidFill>
                <a:srgbClr val="00B0F0"/>
              </a:solidFill>
              <a:latin typeface="Avenir Light" panose="020B0402020203020204" pitchFamily="34" charset="77"/>
              <a:ea typeface="Calibri" charset="0"/>
              <a:cs typeface="Calibri" panose="020F0502020204030204" pitchFamily="34" charset="0"/>
            </a:endParaRP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twitter.com</a:t>
            </a:r>
            <a:r>
              <a:rPr lang="en-US" sz="1600" dirty="0">
                <a:solidFill>
                  <a:srgbClr val="00B0F0"/>
                </a:solidFill>
                <a:latin typeface="Avenir Light" panose="020B0402020203020204" pitchFamily="34" charset="77"/>
                <a:ea typeface="Calibri" charset="0"/>
                <a:cs typeface="Calibri" panose="020F0502020204030204" pitchFamily="34" charset="0"/>
              </a:rPr>
              <a:t>/</a:t>
            </a:r>
            <a:r>
              <a:rPr lang="en-US" sz="1600" dirty="0" err="1">
                <a:solidFill>
                  <a:srgbClr val="00B0F0"/>
                </a:solidFill>
                <a:latin typeface="Avenir Light" panose="020B0402020203020204" pitchFamily="34" charset="77"/>
                <a:ea typeface="Calibri" charset="0"/>
                <a:cs typeface="Calibri" panose="020F0502020204030204" pitchFamily="34" charset="0"/>
              </a:rPr>
              <a:t>ASPEorg</a:t>
            </a:r>
            <a:endParaRPr lang="en-US" sz="1600" dirty="0">
              <a:solidFill>
                <a:srgbClr val="00B0F0"/>
              </a:solidFill>
              <a:latin typeface="Avenir Light" panose="020B0402020203020204" pitchFamily="34" charset="77"/>
              <a:ea typeface="Calibri" charset="0"/>
              <a:cs typeface="Calibri" panose="020F0502020204030204" pitchFamily="34" charset="0"/>
            </a:endParaRP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twitter.com</a:t>
            </a:r>
            <a:r>
              <a:rPr lang="en-US" sz="1600" dirty="0">
                <a:solidFill>
                  <a:srgbClr val="00B0F0"/>
                </a:solidFill>
                <a:latin typeface="Avenir Light" panose="020B0402020203020204" pitchFamily="34" charset="77"/>
                <a:ea typeface="Calibri" charset="0"/>
                <a:cs typeface="Calibri" panose="020F0502020204030204" pitchFamily="34" charset="0"/>
              </a:rPr>
              <a:t>/</a:t>
            </a:r>
            <a:r>
              <a:rPr lang="en-US" sz="1600" dirty="0" err="1">
                <a:solidFill>
                  <a:srgbClr val="00B0F0"/>
                </a:solidFill>
                <a:latin typeface="Avenir Light" panose="020B0402020203020204" pitchFamily="34" charset="77"/>
                <a:ea typeface="Calibri" charset="0"/>
                <a:cs typeface="Calibri" panose="020F0502020204030204" pitchFamily="34" charset="0"/>
              </a:rPr>
              <a:t>ASPEexpo</a:t>
            </a:r>
            <a:endParaRPr lang="en-US" sz="1600" dirty="0">
              <a:solidFill>
                <a:srgbClr val="00B0F0"/>
              </a:solidFill>
              <a:latin typeface="Avenir Light" panose="020B0402020203020204" pitchFamily="34" charset="77"/>
              <a:ea typeface="Calibri" charset="0"/>
              <a:cs typeface="Calibri" panose="020F0502020204030204" pitchFamily="34" charset="0"/>
            </a:endParaRP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instagram.com</a:t>
            </a:r>
            <a:r>
              <a:rPr lang="en-US" sz="1600" dirty="0">
                <a:solidFill>
                  <a:srgbClr val="00B0F0"/>
                </a:solidFill>
                <a:latin typeface="Avenir Light" panose="020B0402020203020204" pitchFamily="34" charset="77"/>
                <a:ea typeface="Calibri" charset="0"/>
                <a:cs typeface="Calibri" panose="020F0502020204030204" pitchFamily="34" charset="0"/>
              </a:rPr>
              <a:t>/</a:t>
            </a:r>
            <a:r>
              <a:rPr lang="en-US" sz="1600" dirty="0" err="1">
                <a:solidFill>
                  <a:srgbClr val="00B0F0"/>
                </a:solidFill>
                <a:latin typeface="Avenir Light" panose="020B0402020203020204" pitchFamily="34" charset="77"/>
                <a:ea typeface="Calibri" charset="0"/>
                <a:cs typeface="Calibri" panose="020F0502020204030204" pitchFamily="34" charset="0"/>
              </a:rPr>
              <a:t>aspe.org</a:t>
            </a:r>
            <a:endParaRPr lang="en-US" sz="1600" dirty="0">
              <a:solidFill>
                <a:srgbClr val="00B0F0"/>
              </a:solidFill>
              <a:latin typeface="Avenir Light" panose="020B0402020203020204" pitchFamily="34" charset="77"/>
              <a:ea typeface="Calibri" charset="0"/>
              <a:cs typeface="Calibri" panose="020F0502020204030204" pitchFamily="34" charset="0"/>
            </a:endParaRPr>
          </a:p>
          <a:p>
            <a:pPr lvl="1">
              <a:spcBef>
                <a:spcPts val="400"/>
              </a:spcBef>
            </a:pPr>
            <a:r>
              <a:rPr lang="en-US" sz="1600" dirty="0" err="1">
                <a:solidFill>
                  <a:srgbClr val="00B0F0"/>
                </a:solidFill>
                <a:latin typeface="Avenir Light" panose="020B0402020203020204" pitchFamily="34" charset="77"/>
                <a:ea typeface="Calibri" charset="0"/>
                <a:cs typeface="Calibri" panose="020F0502020204030204" pitchFamily="34" charset="0"/>
              </a:rPr>
              <a:t>youtube.com</a:t>
            </a:r>
            <a:r>
              <a:rPr lang="en-US" sz="1600" dirty="0">
                <a:solidFill>
                  <a:srgbClr val="00B0F0"/>
                </a:solidFill>
                <a:latin typeface="Avenir Light" panose="020B0402020203020204" pitchFamily="34" charset="77"/>
                <a:ea typeface="Calibri" charset="0"/>
                <a:cs typeface="Calibri" panose="020F0502020204030204" pitchFamily="34" charset="0"/>
              </a:rPr>
              <a:t>/channel/UCJFy5ih4JvM9KDBE3EOglRw</a:t>
            </a:r>
          </a:p>
          <a:p>
            <a:pPr>
              <a:spcBef>
                <a:spcPts val="400"/>
              </a:spcBef>
            </a:pPr>
            <a:endParaRPr lang="en-US" sz="2000" dirty="0">
              <a:latin typeface="Avenir Light" panose="020B0402020203020204" pitchFamily="34" charset="77"/>
            </a:endParaRPr>
          </a:p>
          <a:p>
            <a:endParaRPr lang="en-US" sz="2000" dirty="0"/>
          </a:p>
        </p:txBody>
      </p:sp>
      <p:pic>
        <p:nvPicPr>
          <p:cNvPr id="7" name="Picture 6" descr="Logo, icon&#10;&#10;Description automatically generated">
            <a:extLst>
              <a:ext uri="{FF2B5EF4-FFF2-40B4-BE49-F238E27FC236}">
                <a16:creationId xmlns:a16="http://schemas.microsoft.com/office/drawing/2014/main" id="{018005A6-D9A5-0E4A-94C1-DAC29F292870}"/>
              </a:ext>
            </a:extLst>
          </p:cNvPr>
          <p:cNvPicPr>
            <a:picLocks noChangeAspect="1"/>
          </p:cNvPicPr>
          <p:nvPr/>
        </p:nvPicPr>
        <p:blipFill>
          <a:blip r:embed="rId2"/>
          <a:stretch>
            <a:fillRect/>
          </a:stretch>
        </p:blipFill>
        <p:spPr>
          <a:xfrm>
            <a:off x="8651747" y="5205122"/>
            <a:ext cx="849247" cy="849247"/>
          </a:xfrm>
          <a:prstGeom prst="rect">
            <a:avLst/>
          </a:prstGeom>
        </p:spPr>
      </p:pic>
      <p:pic>
        <p:nvPicPr>
          <p:cNvPr id="9" name="Picture 8" descr="Icon&#10;&#10;Description automatically generated">
            <a:extLst>
              <a:ext uri="{FF2B5EF4-FFF2-40B4-BE49-F238E27FC236}">
                <a16:creationId xmlns:a16="http://schemas.microsoft.com/office/drawing/2014/main" id="{D1C53D5B-81F6-F642-BD40-56384F6D4E32}"/>
              </a:ext>
            </a:extLst>
          </p:cNvPr>
          <p:cNvPicPr>
            <a:picLocks noChangeAspect="1"/>
          </p:cNvPicPr>
          <p:nvPr/>
        </p:nvPicPr>
        <p:blipFill>
          <a:blip r:embed="rId3"/>
          <a:stretch>
            <a:fillRect/>
          </a:stretch>
        </p:blipFill>
        <p:spPr>
          <a:xfrm>
            <a:off x="8979623" y="3957801"/>
            <a:ext cx="900335" cy="900335"/>
          </a:xfrm>
          <a:prstGeom prst="rect">
            <a:avLst/>
          </a:prstGeom>
        </p:spPr>
      </p:pic>
      <p:pic>
        <p:nvPicPr>
          <p:cNvPr id="11" name="Picture 10" descr="Logo, company name&#10;&#10;Description automatically generated">
            <a:extLst>
              <a:ext uri="{FF2B5EF4-FFF2-40B4-BE49-F238E27FC236}">
                <a16:creationId xmlns:a16="http://schemas.microsoft.com/office/drawing/2014/main" id="{2CCCBCDB-8DA8-4C40-B931-6A70071E3EF4}"/>
              </a:ext>
            </a:extLst>
          </p:cNvPr>
          <p:cNvPicPr>
            <a:picLocks noChangeAspect="1"/>
          </p:cNvPicPr>
          <p:nvPr/>
        </p:nvPicPr>
        <p:blipFill>
          <a:blip r:embed="rId4"/>
          <a:stretch>
            <a:fillRect/>
          </a:stretch>
        </p:blipFill>
        <p:spPr>
          <a:xfrm>
            <a:off x="10634326" y="3481330"/>
            <a:ext cx="849247" cy="849247"/>
          </a:xfrm>
          <a:prstGeom prst="rect">
            <a:avLst/>
          </a:prstGeom>
        </p:spPr>
      </p:pic>
      <p:pic>
        <p:nvPicPr>
          <p:cNvPr id="13" name="Picture 12" descr="Logo, icon&#10;&#10;Description automatically generated">
            <a:extLst>
              <a:ext uri="{FF2B5EF4-FFF2-40B4-BE49-F238E27FC236}">
                <a16:creationId xmlns:a16="http://schemas.microsoft.com/office/drawing/2014/main" id="{564618F3-EBF8-EC48-90C6-5A40B0C26137}"/>
              </a:ext>
            </a:extLst>
          </p:cNvPr>
          <p:cNvPicPr>
            <a:picLocks noChangeAspect="1"/>
          </p:cNvPicPr>
          <p:nvPr/>
        </p:nvPicPr>
        <p:blipFill>
          <a:blip r:embed="rId5"/>
          <a:stretch>
            <a:fillRect/>
          </a:stretch>
        </p:blipFill>
        <p:spPr>
          <a:xfrm>
            <a:off x="7525666" y="4434019"/>
            <a:ext cx="900336" cy="900336"/>
          </a:xfrm>
          <a:prstGeom prst="rect">
            <a:avLst/>
          </a:prstGeom>
        </p:spPr>
      </p:pic>
      <p:pic>
        <p:nvPicPr>
          <p:cNvPr id="15" name="Picture 14" descr="A white sign with black text&#10;&#10;Description automatically generated with low confidence">
            <a:extLst>
              <a:ext uri="{FF2B5EF4-FFF2-40B4-BE49-F238E27FC236}">
                <a16:creationId xmlns:a16="http://schemas.microsoft.com/office/drawing/2014/main" id="{8B59813E-E75C-8E46-9E59-077D04E0713F}"/>
              </a:ext>
            </a:extLst>
          </p:cNvPr>
          <p:cNvPicPr>
            <a:picLocks noChangeAspect="1"/>
          </p:cNvPicPr>
          <p:nvPr/>
        </p:nvPicPr>
        <p:blipFill>
          <a:blip r:embed="rId6"/>
          <a:stretch>
            <a:fillRect/>
          </a:stretch>
        </p:blipFill>
        <p:spPr>
          <a:xfrm>
            <a:off x="10260222" y="4615064"/>
            <a:ext cx="900336" cy="900336"/>
          </a:xfrm>
          <a:prstGeom prst="rect">
            <a:avLst/>
          </a:prstGeom>
        </p:spPr>
      </p:pic>
    </p:spTree>
    <p:extLst>
      <p:ext uri="{BB962C8B-B14F-4D97-AF65-F5344CB8AC3E}">
        <p14:creationId xmlns:p14="http://schemas.microsoft.com/office/powerpoint/2010/main" val="393745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26" y="2232062"/>
            <a:ext cx="10515600" cy="1325563"/>
          </a:xfrm>
        </p:spPr>
        <p:txBody>
          <a:bodyPr>
            <a:normAutofit/>
          </a:bodyPr>
          <a:lstStyle/>
          <a:p>
            <a:pPr algn="l"/>
            <a:r>
              <a:rPr lang="en-US" sz="5400" dirty="0">
                <a:solidFill>
                  <a:srgbClr val="1C6FA9"/>
                </a:solidFill>
              </a:rPr>
              <a:t>ASPE Publications</a:t>
            </a:r>
          </a:p>
        </p:txBody>
      </p:sp>
    </p:spTree>
    <p:extLst>
      <p:ext uri="{BB962C8B-B14F-4D97-AF65-F5344CB8AC3E}">
        <p14:creationId xmlns:p14="http://schemas.microsoft.com/office/powerpoint/2010/main" val="104487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54575" y="438892"/>
            <a:ext cx="10282850" cy="585607"/>
          </a:xfrm>
        </p:spPr>
        <p:txBody>
          <a:bodyPr>
            <a:noAutofit/>
          </a:bodyPr>
          <a:lstStyle/>
          <a:p>
            <a:pPr algn="ctr"/>
            <a:r>
              <a:rPr lang="en-US" sz="4000" dirty="0">
                <a:solidFill>
                  <a:srgbClr val="009B16"/>
                </a:solidFill>
              </a:rPr>
              <a:t>Publications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4575" y="1361588"/>
            <a:ext cx="10028361" cy="4945794"/>
          </a:xfrm>
        </p:spPr>
        <p:txBody>
          <a:bodyPr>
            <a:noAutofit/>
          </a:bodyPr>
          <a:lstStyle/>
          <a:p>
            <a:pPr>
              <a:lnSpc>
                <a:spcPts val="2220"/>
              </a:lnSpc>
              <a:tabLst>
                <a:tab pos="228600" algn="l"/>
                <a:tab pos="457200" algn="l"/>
              </a:tabLst>
            </a:pPr>
            <a:r>
              <a:rPr lang="en-US" sz="2000" dirty="0">
                <a:solidFill>
                  <a:srgbClr val="1C6FA9"/>
                </a:solidFill>
                <a:latin typeface="Avenir Book" panose="02000503020000020003" pitchFamily="2" charset="0"/>
              </a:rPr>
              <a:t>Plumbing Engineering Design Handbook, Volume 1: </a:t>
            </a:r>
            <a:r>
              <a:rPr lang="en-US" sz="1600" dirty="0">
                <a:latin typeface="Avenir Book" panose="02000503020000020003" pitchFamily="2" charset="0"/>
              </a:rPr>
              <a:t>The 2021-2022 edition of this handbook was distributed to members in good standing earlier this year. </a:t>
            </a:r>
          </a:p>
          <a:p>
            <a:pPr>
              <a:lnSpc>
                <a:spcPts val="2220"/>
              </a:lnSpc>
              <a:tabLst>
                <a:tab pos="228600" algn="l"/>
                <a:tab pos="457200" algn="l"/>
              </a:tabLst>
            </a:pPr>
            <a:r>
              <a:rPr lang="en-US" sz="2000" dirty="0">
                <a:solidFill>
                  <a:srgbClr val="1C6FA9"/>
                </a:solidFill>
                <a:latin typeface="Avenir Book" panose="02000503020000020003" pitchFamily="2" charset="0"/>
              </a:rPr>
              <a:t>Plumbing Engineering Design Handbook, Volume 2: </a:t>
            </a:r>
            <a:r>
              <a:rPr lang="en-US" sz="1600" dirty="0">
                <a:latin typeface="Avenir Book" panose="02000503020000020003" pitchFamily="2" charset="0"/>
              </a:rPr>
              <a:t>Staff is working with the Technical &amp; Research Committee and other contributors to revise the 2022-2023 edition. </a:t>
            </a:r>
          </a:p>
          <a:p>
            <a:pPr>
              <a:lnSpc>
                <a:spcPts val="2220"/>
              </a:lnSpc>
              <a:tabLst>
                <a:tab pos="228600" algn="l"/>
                <a:tab pos="457200" algn="l"/>
              </a:tabLst>
            </a:pPr>
            <a:r>
              <a:rPr lang="en-US" sz="2000" dirty="0" err="1">
                <a:solidFill>
                  <a:srgbClr val="1C6FA9"/>
                </a:solidFill>
                <a:latin typeface="Avenir Book" panose="02000503020000020003" pitchFamily="2" charset="0"/>
              </a:rPr>
              <a:t>Plumbineering</a:t>
            </a:r>
            <a:r>
              <a:rPr lang="en-US" sz="2000" dirty="0">
                <a:solidFill>
                  <a:srgbClr val="1C6FA9"/>
                </a:solidFill>
                <a:latin typeface="Avenir Book" panose="02000503020000020003" pitchFamily="2" charset="0"/>
              </a:rPr>
              <a:t> Dictionary: </a:t>
            </a:r>
            <a:r>
              <a:rPr lang="en-US" sz="1600" dirty="0">
                <a:latin typeface="Avenir Book" panose="02000503020000020003" pitchFamily="2" charset="0"/>
              </a:rPr>
              <a:t>The dictionary is now online as a free member benefit. You can find it in the members-only section of </a:t>
            </a:r>
            <a:r>
              <a:rPr lang="en-US" sz="1600" dirty="0" err="1">
                <a:latin typeface="Avenir Book" panose="02000503020000020003" pitchFamily="2" charset="0"/>
              </a:rPr>
              <a:t>aspe.org</a:t>
            </a:r>
            <a:r>
              <a:rPr lang="en-US" sz="1600" dirty="0">
                <a:latin typeface="Avenir Book" panose="02000503020000020003" pitchFamily="2" charset="0"/>
              </a:rPr>
              <a:t>.</a:t>
            </a:r>
          </a:p>
          <a:p>
            <a:pPr>
              <a:lnSpc>
                <a:spcPts val="2220"/>
              </a:lnSpc>
              <a:tabLst>
                <a:tab pos="228600" algn="l"/>
                <a:tab pos="457200" algn="l"/>
              </a:tabLst>
            </a:pPr>
            <a:r>
              <a:rPr lang="en-US" sz="2000" dirty="0">
                <a:solidFill>
                  <a:srgbClr val="1C6FA9"/>
                </a:solidFill>
                <a:latin typeface="Avenir Book" panose="02000503020000020003" pitchFamily="2" charset="0"/>
              </a:rPr>
              <a:t>ARCSA/ASPE 78: Stormwater Harvesting System Design: </a:t>
            </a:r>
            <a:r>
              <a:rPr lang="en-US" sz="1600" dirty="0">
                <a:latin typeface="Avenir Book" panose="02000503020000020003" pitchFamily="2" charset="0"/>
              </a:rPr>
              <a:t>The Working Group finished revising the 2015 version of this standard, and it has gone through one public review/Main Design Standards Committee ballot. </a:t>
            </a:r>
          </a:p>
          <a:p>
            <a:pPr>
              <a:lnSpc>
                <a:spcPts val="2220"/>
              </a:lnSpc>
              <a:tabLst>
                <a:tab pos="228600" algn="l"/>
                <a:tab pos="457200" algn="l"/>
              </a:tabLst>
            </a:pPr>
            <a:r>
              <a:rPr lang="en-US" sz="2000" dirty="0">
                <a:solidFill>
                  <a:srgbClr val="1C6FA9"/>
                </a:solidFill>
                <a:latin typeface="Avenir Book" panose="02000503020000020003" pitchFamily="2" charset="0"/>
              </a:rPr>
              <a:t>WQA/ASPE S-802: Sustainable Water Treatment Media: </a:t>
            </a:r>
            <a:r>
              <a:rPr lang="en-US" sz="1600" dirty="0">
                <a:latin typeface="Avenir Book" panose="02000503020000020003" pitchFamily="2" charset="0"/>
              </a:rPr>
              <a:t>The 2017 version of this standard was approved for reaffirmation by the Main Design Standards Committee, and we are working with ANSI to have it approved as an American National Standard. </a:t>
            </a:r>
            <a:endParaRPr lang="en-US" sz="1600" dirty="0">
              <a:solidFill>
                <a:srgbClr val="C00000"/>
              </a:solidFill>
              <a:latin typeface="Avenir Book" panose="02000503020000020003" pitchFamily="2" charset="0"/>
            </a:endParaRPr>
          </a:p>
          <a:p>
            <a:pPr>
              <a:lnSpc>
                <a:spcPts val="2220"/>
              </a:lnSpc>
              <a:tabLst>
                <a:tab pos="228600" algn="l"/>
                <a:tab pos="457200" algn="l"/>
              </a:tabLst>
            </a:pPr>
            <a:r>
              <a:rPr lang="en-US" sz="2000" dirty="0">
                <a:solidFill>
                  <a:srgbClr val="1C6FA9"/>
                </a:solidFill>
                <a:latin typeface="Avenir Book" panose="02000503020000020003" pitchFamily="2" charset="0"/>
              </a:rPr>
              <a:t>Engineered Plumbing Design II: </a:t>
            </a:r>
            <a:r>
              <a:rPr lang="en-US" sz="1600" dirty="0">
                <a:latin typeface="Avenir Book" panose="02000503020000020003" pitchFamily="2" charset="0"/>
              </a:rPr>
              <a:t>The project to revise this handbook has been restarted.</a:t>
            </a:r>
          </a:p>
          <a:p>
            <a:pPr>
              <a:lnSpc>
                <a:spcPts val="2420"/>
              </a:lnSpc>
              <a:tabLst>
                <a:tab pos="228600" algn="l"/>
                <a:tab pos="457200" algn="l"/>
              </a:tabLst>
            </a:pPr>
            <a:endParaRPr lang="en-US" sz="1600" dirty="0">
              <a:latin typeface="Avenir Light" panose="020B0402020203020204" pitchFamily="34" charset="77"/>
            </a:endParaRPr>
          </a:p>
        </p:txBody>
      </p:sp>
    </p:spTree>
    <p:extLst>
      <p:ext uri="{BB962C8B-B14F-4D97-AF65-F5344CB8AC3E}">
        <p14:creationId xmlns:p14="http://schemas.microsoft.com/office/powerpoint/2010/main" val="12056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52500" y="2354213"/>
            <a:ext cx="10251528" cy="848762"/>
          </a:xfrm>
        </p:spPr>
        <p:txBody>
          <a:bodyPr>
            <a:noAutofit/>
          </a:bodyPr>
          <a:lstStyle/>
          <a:p>
            <a:pPr algn="l"/>
            <a:r>
              <a:rPr lang="en-US" sz="5400" dirty="0"/>
              <a:t>Society &amp; Membership Initiatives</a:t>
            </a:r>
          </a:p>
        </p:txBody>
      </p:sp>
    </p:spTree>
    <p:extLst>
      <p:ext uri="{BB962C8B-B14F-4D97-AF65-F5344CB8AC3E}">
        <p14:creationId xmlns:p14="http://schemas.microsoft.com/office/powerpoint/2010/main" val="411887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BF3F-DE2B-3B4E-9FDF-56F9738CA5E8}"/>
              </a:ext>
            </a:extLst>
          </p:cNvPr>
          <p:cNvSpPr>
            <a:spLocks noGrp="1"/>
          </p:cNvSpPr>
          <p:nvPr>
            <p:ph type="title"/>
          </p:nvPr>
        </p:nvSpPr>
        <p:spPr>
          <a:xfrm>
            <a:off x="952500" y="645783"/>
            <a:ext cx="10282850" cy="730344"/>
          </a:xfrm>
        </p:spPr>
        <p:txBody>
          <a:bodyPr>
            <a:normAutofit/>
          </a:bodyPr>
          <a:lstStyle/>
          <a:p>
            <a:pPr algn="r"/>
            <a:r>
              <a:rPr lang="en-US" sz="1800" dirty="0">
                <a:solidFill>
                  <a:srgbClr val="009B16"/>
                </a:solidFill>
              </a:rPr>
              <a:t>Publications Update (continued)</a:t>
            </a:r>
          </a:p>
        </p:txBody>
      </p:sp>
      <p:sp>
        <p:nvSpPr>
          <p:cNvPr id="7" name="Content Placeholder 6">
            <a:extLst>
              <a:ext uri="{FF2B5EF4-FFF2-40B4-BE49-F238E27FC236}">
                <a16:creationId xmlns:a16="http://schemas.microsoft.com/office/drawing/2014/main" id="{284B7B83-2548-C84D-8F1E-132664AB56FF}"/>
              </a:ext>
            </a:extLst>
          </p:cNvPr>
          <p:cNvSpPr>
            <a:spLocks noGrp="1"/>
          </p:cNvSpPr>
          <p:nvPr>
            <p:ph idx="1"/>
          </p:nvPr>
        </p:nvSpPr>
        <p:spPr>
          <a:xfrm>
            <a:off x="952499" y="1866900"/>
            <a:ext cx="10399225" cy="3830763"/>
          </a:xfrm>
        </p:spPr>
        <p:txBody>
          <a:bodyPr/>
          <a:lstStyle/>
          <a:p>
            <a:r>
              <a:rPr lang="en-US" sz="2000" dirty="0" err="1">
                <a:solidFill>
                  <a:srgbClr val="1C6FA9"/>
                </a:solidFill>
                <a:latin typeface="Avenir Book" panose="02000503020000020003" pitchFamily="2" charset="0"/>
              </a:rPr>
              <a:t>EditionGuard</a:t>
            </a:r>
            <a:r>
              <a:rPr lang="en-US" sz="1600" dirty="0">
                <a:solidFill>
                  <a:srgbClr val="1C6FA9"/>
                </a:solidFill>
                <a:latin typeface="Avenir Book" panose="02000503020000020003" pitchFamily="2" charset="0"/>
              </a:rPr>
              <a:t>: </a:t>
            </a:r>
            <a:r>
              <a:rPr lang="en-US" sz="1600" dirty="0">
                <a:latin typeface="Avenir Book" panose="02000503020000020003" pitchFamily="2" charset="0"/>
              </a:rPr>
              <a:t>To protect ASPE’s intellectual property, we are now using </a:t>
            </a:r>
            <a:r>
              <a:rPr lang="en-US" sz="1600" dirty="0" err="1">
                <a:latin typeface="Avenir Book" panose="02000503020000020003" pitchFamily="2" charset="0"/>
              </a:rPr>
              <a:t>EditionGuard</a:t>
            </a:r>
            <a:r>
              <a:rPr lang="en-US" sz="1600" dirty="0">
                <a:latin typeface="Avenir Book" panose="02000503020000020003" pitchFamily="2" charset="0"/>
              </a:rPr>
              <a:t> to deliver digital versions of our publications. Downloads are now eBooks rather than PDFs, which means they cannot be copied or shared. </a:t>
            </a:r>
          </a:p>
          <a:p>
            <a:r>
              <a:rPr lang="en-US" sz="2000" dirty="0">
                <a:solidFill>
                  <a:srgbClr val="1C6FA9"/>
                </a:solidFill>
                <a:latin typeface="Avenir Book" panose="02000503020000020003" pitchFamily="2" charset="0"/>
              </a:rPr>
              <a:t>PEDH Downloads: </a:t>
            </a:r>
            <a:r>
              <a:rPr lang="en-US" sz="1600" dirty="0">
                <a:latin typeface="Avenir Book" panose="02000503020000020003" pitchFamily="2" charset="0"/>
              </a:rPr>
              <a:t>Due to the implementation of </a:t>
            </a:r>
            <a:r>
              <a:rPr lang="en-US" sz="1600" dirty="0" err="1">
                <a:latin typeface="Avenir Book" panose="02000503020000020003" pitchFamily="2" charset="0"/>
              </a:rPr>
              <a:t>EditionGuard</a:t>
            </a:r>
            <a:r>
              <a:rPr lang="en-US" sz="1600" dirty="0">
                <a:latin typeface="Avenir Book" panose="02000503020000020003" pitchFamily="2" charset="0"/>
              </a:rPr>
              <a:t>, you now download PEDH volumes via our bookstore instead of ASPE Education. You can find the links at </a:t>
            </a:r>
            <a:r>
              <a:rPr lang="en-US" sz="1600" dirty="0" err="1">
                <a:latin typeface="Avenir Book" panose="02000503020000020003" pitchFamily="2" charset="0"/>
              </a:rPr>
              <a:t>aspe.org</a:t>
            </a:r>
            <a:r>
              <a:rPr lang="en-US" sz="1600" dirty="0">
                <a:latin typeface="Avenir Book" panose="02000503020000020003" pitchFamily="2" charset="0"/>
              </a:rPr>
              <a:t>/publications-news/</a:t>
            </a:r>
            <a:r>
              <a:rPr lang="en-US" sz="1600" dirty="0" err="1">
                <a:latin typeface="Avenir Book" panose="02000503020000020003" pitchFamily="2" charset="0"/>
              </a:rPr>
              <a:t>aspe</a:t>
            </a:r>
            <a:r>
              <a:rPr lang="en-US" sz="1600" dirty="0">
                <a:latin typeface="Avenir Book" panose="02000503020000020003" pitchFamily="2" charset="0"/>
              </a:rPr>
              <a:t>-plumbing-engineering-design-handbooks</a:t>
            </a:r>
            <a:r>
              <a:rPr lang="en-US" sz="2000" dirty="0">
                <a:latin typeface="Avenir Book" panose="02000503020000020003" pitchFamily="2" charset="0"/>
              </a:rPr>
              <a:t>.</a:t>
            </a:r>
          </a:p>
          <a:p>
            <a:r>
              <a:rPr lang="en-US" sz="2000" dirty="0">
                <a:solidFill>
                  <a:srgbClr val="1C6FA9"/>
                </a:solidFill>
                <a:latin typeface="Avenir Book" panose="02000503020000020003" pitchFamily="2" charset="0"/>
              </a:rPr>
              <a:t>Book of the Month: </a:t>
            </a:r>
            <a:r>
              <a:rPr lang="en-US" sz="1600" dirty="0">
                <a:latin typeface="Avenir Book" panose="02000503020000020003" pitchFamily="2" charset="0"/>
              </a:rPr>
              <a:t>This member benefit program runs from March to December each year. It allows ASPE members to purchase one ASPE publication at a significant discount each month. Notification of the current Book of the Month is sent via eblast.</a:t>
            </a:r>
          </a:p>
          <a:p>
            <a:r>
              <a:rPr lang="en-US" sz="2000" dirty="0">
                <a:solidFill>
                  <a:srgbClr val="1C6FA9"/>
                </a:solidFill>
                <a:latin typeface="Avenir Book" panose="02000503020000020003" pitchFamily="2" charset="0"/>
              </a:rPr>
              <a:t>Chapter Officer Pricing: </a:t>
            </a:r>
            <a:r>
              <a:rPr lang="en-US" sz="1600" dirty="0">
                <a:latin typeface="Avenir Book" panose="02000503020000020003" pitchFamily="2" charset="0"/>
              </a:rPr>
              <a:t>The Chapter Officer pricing option has been removed from the ASPE Bookstore. If a Chapter Officer needs to buy a book in bulk, they can contact </a:t>
            </a:r>
            <a:r>
              <a:rPr lang="en-US" sz="1600" u="sng" dirty="0" err="1">
                <a:solidFill>
                  <a:srgbClr val="1C6FA9"/>
                </a:solidFill>
                <a:latin typeface="Avenir Book" panose="02000503020000020003" pitchFamily="2" charset="0"/>
              </a:rPr>
              <a:t>gpienta@aspe.org</a:t>
            </a:r>
            <a:r>
              <a:rPr lang="en-US" sz="1600" u="sng" dirty="0">
                <a:solidFill>
                  <a:srgbClr val="1C6FA9"/>
                </a:solidFill>
                <a:latin typeface="Avenir Book" panose="02000503020000020003" pitchFamily="2" charset="0"/>
              </a:rPr>
              <a:t> </a:t>
            </a:r>
            <a:r>
              <a:rPr lang="en-US" sz="1600" dirty="0">
                <a:latin typeface="Avenir Book" panose="02000503020000020003" pitchFamily="2" charset="0"/>
              </a:rPr>
              <a:t>for a coupon code to use to receive the Chapter Officer price. At least 10 copies of a single book must be purchased to use the coupon. </a:t>
            </a:r>
          </a:p>
          <a:p>
            <a:endParaRPr lang="en-US" dirty="0"/>
          </a:p>
        </p:txBody>
      </p:sp>
    </p:spTree>
    <p:extLst>
      <p:ext uri="{BB962C8B-B14F-4D97-AF65-F5344CB8AC3E}">
        <p14:creationId xmlns:p14="http://schemas.microsoft.com/office/powerpoint/2010/main" val="64235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hlinkClick r:id="rId3"/>
            <a:extLst>
              <a:ext uri="{FF2B5EF4-FFF2-40B4-BE49-F238E27FC236}">
                <a16:creationId xmlns:a16="http://schemas.microsoft.com/office/drawing/2014/main" id="{3F967193-0639-546A-B803-EE375ADAA597}"/>
              </a:ext>
            </a:extLst>
          </p:cNvPr>
          <p:cNvPicPr>
            <a:picLocks noChangeAspect="1"/>
          </p:cNvPicPr>
          <p:nvPr/>
        </p:nvPicPr>
        <p:blipFill>
          <a:blip r:embed="rId4"/>
          <a:stretch>
            <a:fillRect/>
          </a:stretch>
        </p:blipFill>
        <p:spPr>
          <a:xfrm>
            <a:off x="952500" y="1184001"/>
            <a:ext cx="9660467" cy="2848512"/>
          </a:xfrm>
          <a:prstGeom prst="rect">
            <a:avLst/>
          </a:prstGeom>
        </p:spPr>
      </p:pic>
      <p:sp>
        <p:nvSpPr>
          <p:cNvPr id="3" name="TextBox 2">
            <a:extLst>
              <a:ext uri="{FF2B5EF4-FFF2-40B4-BE49-F238E27FC236}">
                <a16:creationId xmlns:a16="http://schemas.microsoft.com/office/drawing/2014/main" id="{4FA2A810-DBF8-AF4A-A521-DA437F121372}"/>
              </a:ext>
            </a:extLst>
          </p:cNvPr>
          <p:cNvSpPr txBox="1"/>
          <p:nvPr/>
        </p:nvSpPr>
        <p:spPr>
          <a:xfrm>
            <a:off x="0" y="3412963"/>
            <a:ext cx="12192000" cy="1138773"/>
          </a:xfrm>
          <a:prstGeom prst="rect">
            <a:avLst/>
          </a:prstGeom>
          <a:noFill/>
        </p:spPr>
        <p:txBody>
          <a:bodyPr wrap="square" rtlCol="0">
            <a:spAutoFit/>
          </a:bodyPr>
          <a:lstStyle/>
          <a:p>
            <a:pPr algn="ctr"/>
            <a:r>
              <a:rPr lang="en-US" sz="3400" dirty="0">
                <a:solidFill>
                  <a:schemeClr val="bg1">
                    <a:lumMod val="75000"/>
                  </a:schemeClr>
                </a:solidFill>
                <a:latin typeface="Avenir Book" panose="02000503020000020003" pitchFamily="2" charset="0"/>
              </a:rPr>
              <a:t>September 16-21 </a:t>
            </a:r>
            <a:r>
              <a:rPr lang="en-US" sz="3400" b="1" dirty="0">
                <a:solidFill>
                  <a:schemeClr val="bg1">
                    <a:lumMod val="75000"/>
                  </a:schemeClr>
                </a:solidFill>
                <a:latin typeface="Avenir Heavy" panose="02000503020000020003" pitchFamily="2" charset="0"/>
              </a:rPr>
              <a:t>// </a:t>
            </a:r>
            <a:r>
              <a:rPr lang="en-US" sz="3400" b="1" dirty="0">
                <a:solidFill>
                  <a:schemeClr val="bg1">
                    <a:lumMod val="75000"/>
                  </a:schemeClr>
                </a:solidFill>
                <a:latin typeface="Avenir Light" panose="020B0402020203020204" pitchFamily="34" charset="77"/>
              </a:rPr>
              <a:t>Indianapolis</a:t>
            </a:r>
          </a:p>
          <a:p>
            <a:pPr algn="ctr"/>
            <a:endParaRPr lang="en-US" sz="3400" b="1" dirty="0">
              <a:solidFill>
                <a:schemeClr val="bg1">
                  <a:lumMod val="75000"/>
                </a:schemeClr>
              </a:solidFill>
              <a:latin typeface="Avenir Light" panose="020B0402020203020204" pitchFamily="34" charset="77"/>
            </a:endParaRPr>
          </a:p>
        </p:txBody>
      </p:sp>
    </p:spTree>
    <p:extLst>
      <p:ext uri="{BB962C8B-B14F-4D97-AF65-F5344CB8AC3E}">
        <p14:creationId xmlns:p14="http://schemas.microsoft.com/office/powerpoint/2010/main" val="465030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615217"/>
            <a:ext cx="12425083" cy="828174"/>
          </a:xfrm>
          <a:ln w="15875">
            <a:solidFill>
              <a:schemeClr val="bg1"/>
            </a:solidFill>
          </a:ln>
        </p:spPr>
        <p:txBody>
          <a:bodyPr>
            <a:noAutofit/>
          </a:bodyPr>
          <a:lstStyle/>
          <a:p>
            <a:pPr algn="ctr"/>
            <a:r>
              <a:rPr lang="en-US" sz="5400" dirty="0"/>
              <a:t>Updates</a:t>
            </a:r>
          </a:p>
        </p:txBody>
      </p:sp>
      <p:pic>
        <p:nvPicPr>
          <p:cNvPr id="9" name="Picture 8">
            <a:extLst>
              <a:ext uri="{FF2B5EF4-FFF2-40B4-BE49-F238E27FC236}">
                <a16:creationId xmlns:a16="http://schemas.microsoft.com/office/drawing/2014/main" id="{C6652AE7-D97D-BE20-C0B3-5922CB6DEDB0}"/>
              </a:ext>
            </a:extLst>
          </p:cNvPr>
          <p:cNvPicPr>
            <a:picLocks noChangeAspect="1"/>
          </p:cNvPicPr>
          <p:nvPr/>
        </p:nvPicPr>
        <p:blipFill>
          <a:blip r:embed="rId3"/>
          <a:stretch>
            <a:fillRect/>
          </a:stretch>
        </p:blipFill>
        <p:spPr>
          <a:xfrm>
            <a:off x="5032850" y="94547"/>
            <a:ext cx="2126299" cy="1388001"/>
          </a:xfrm>
          <a:prstGeom prst="rect">
            <a:avLst/>
          </a:prstGeom>
        </p:spPr>
      </p:pic>
      <p:sp>
        <p:nvSpPr>
          <p:cNvPr id="5" name="TextBox 4">
            <a:extLst>
              <a:ext uri="{FF2B5EF4-FFF2-40B4-BE49-F238E27FC236}">
                <a16:creationId xmlns:a16="http://schemas.microsoft.com/office/drawing/2014/main" id="{4E6AEE0E-331D-5724-AB01-AA277A492529}"/>
              </a:ext>
            </a:extLst>
          </p:cNvPr>
          <p:cNvSpPr txBox="1"/>
          <p:nvPr/>
        </p:nvSpPr>
        <p:spPr>
          <a:xfrm>
            <a:off x="952500" y="2686489"/>
            <a:ext cx="10663880" cy="2246769"/>
          </a:xfrm>
          <a:prstGeom prst="rect">
            <a:avLst/>
          </a:prstGeom>
          <a:noFill/>
        </p:spPr>
        <p:txBody>
          <a:bodyPr wrap="square" rtlCol="0">
            <a:spAutoFit/>
          </a:bodyPr>
          <a:lstStyle/>
          <a:p>
            <a:pPr marL="800100" lvl="1" indent="-342900">
              <a:buFont typeface="Wingdings" pitchFamily="2" charset="2"/>
              <a:buChar char="§"/>
            </a:pPr>
            <a:r>
              <a:rPr lang="en-US" sz="2000" dirty="0">
                <a:solidFill>
                  <a:srgbClr val="C00000"/>
                </a:solidFill>
                <a:latin typeface="Avenir Book" panose="02000503020000020003" pitchFamily="2" charset="0"/>
              </a:rPr>
              <a:t>Expo:</a:t>
            </a:r>
            <a:r>
              <a:rPr lang="en-US" sz="2000" dirty="0">
                <a:solidFill>
                  <a:schemeClr val="bg1"/>
                </a:solidFill>
                <a:latin typeface="Avenir Book" panose="02000503020000020003" pitchFamily="2" charset="0"/>
              </a:rPr>
              <a:t> September 19-20, 2022 // </a:t>
            </a:r>
            <a:r>
              <a:rPr lang="en-US" sz="2000" dirty="0">
                <a:solidFill>
                  <a:srgbClr val="C00000"/>
                </a:solidFill>
                <a:latin typeface="Avenir Book" panose="02000503020000020003" pitchFamily="2" charset="0"/>
              </a:rPr>
              <a:t>Convention: </a:t>
            </a:r>
            <a:r>
              <a:rPr lang="en-US" sz="2000" dirty="0">
                <a:solidFill>
                  <a:schemeClr val="bg1"/>
                </a:solidFill>
                <a:latin typeface="Avenir Book" panose="02000503020000020003" pitchFamily="2" charset="0"/>
              </a:rPr>
              <a:t>September 16-21</a:t>
            </a:r>
          </a:p>
          <a:p>
            <a:pPr lvl="1"/>
            <a:endParaRPr lang="en-US" sz="2000" dirty="0">
              <a:solidFill>
                <a:schemeClr val="bg1"/>
              </a:solidFill>
              <a:latin typeface="Avenir Book" panose="02000503020000020003" pitchFamily="2" charset="0"/>
            </a:endParaRPr>
          </a:p>
          <a:p>
            <a:pPr marL="800100" lvl="1" indent="-342900">
              <a:buFont typeface="Wingdings" pitchFamily="2" charset="2"/>
              <a:buChar char="§"/>
            </a:pPr>
            <a:r>
              <a:rPr lang="en-US" sz="2000" dirty="0">
                <a:solidFill>
                  <a:schemeClr val="bg1"/>
                </a:solidFill>
                <a:latin typeface="Avenir Book" panose="02000503020000020003" pitchFamily="2" charset="0"/>
              </a:rPr>
              <a:t>Hotels: JW Marriott , Marriott, Westin, Hyatt, Crown Plaza</a:t>
            </a:r>
          </a:p>
          <a:p>
            <a:pPr lvl="2"/>
            <a:r>
              <a:rPr lang="en-US" sz="2000" dirty="0">
                <a:solidFill>
                  <a:srgbClr val="1C6FA9"/>
                </a:solidFill>
                <a:latin typeface="Avenir Book" panose="02000503020000020003" pitchFamily="2" charset="0"/>
              </a:rPr>
              <a:t>All hotels connected to the Convention Center</a:t>
            </a:r>
          </a:p>
          <a:p>
            <a:pPr marL="1200150" lvl="2" indent="-285750">
              <a:buFont typeface="Wingdings" pitchFamily="2" charset="2"/>
              <a:buChar char="v"/>
            </a:pPr>
            <a:endParaRPr lang="en-US" sz="2000" dirty="0">
              <a:solidFill>
                <a:schemeClr val="bg1"/>
              </a:solidFill>
              <a:latin typeface="Avenir Book" panose="02000503020000020003" pitchFamily="2" charset="0"/>
            </a:endParaRPr>
          </a:p>
          <a:p>
            <a:pPr marL="800100" lvl="1" indent="-342900">
              <a:buFont typeface="Wingdings" pitchFamily="2" charset="2"/>
              <a:buChar char="§"/>
            </a:pPr>
            <a:r>
              <a:rPr lang="en-US" sz="2000" dirty="0">
                <a:solidFill>
                  <a:schemeClr val="bg1"/>
                </a:solidFill>
                <a:latin typeface="Avenir Book" panose="02000503020000020003" pitchFamily="2" charset="0"/>
              </a:rPr>
              <a:t>Indiana Convention Center – Halls A-D</a:t>
            </a:r>
          </a:p>
          <a:p>
            <a:pPr lvl="1"/>
            <a:endParaRPr lang="en-US" sz="20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298743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615217"/>
            <a:ext cx="12425083" cy="842140"/>
          </a:xfrm>
          <a:ln w="15875">
            <a:solidFill>
              <a:schemeClr val="bg1"/>
            </a:solidFill>
          </a:ln>
        </p:spPr>
        <p:txBody>
          <a:bodyPr>
            <a:noAutofit/>
          </a:bodyPr>
          <a:lstStyle/>
          <a:p>
            <a:pPr lvl="0" algn="ctr"/>
            <a:r>
              <a:rPr lang="en-US" sz="5400" dirty="0">
                <a:solidFill>
                  <a:srgbClr val="1C6FA9"/>
                </a:solidFill>
              </a:rPr>
              <a:t>Why Attend?</a:t>
            </a:r>
          </a:p>
        </p:txBody>
      </p:sp>
      <p:sp>
        <p:nvSpPr>
          <p:cNvPr id="3" name="TextBox 2">
            <a:extLst>
              <a:ext uri="{FF2B5EF4-FFF2-40B4-BE49-F238E27FC236}">
                <a16:creationId xmlns:a16="http://schemas.microsoft.com/office/drawing/2014/main" id="{6AEFDD54-D0EF-6E45-9C33-2C8AF6A0F74E}"/>
              </a:ext>
            </a:extLst>
          </p:cNvPr>
          <p:cNvSpPr txBox="1"/>
          <p:nvPr/>
        </p:nvSpPr>
        <p:spPr>
          <a:xfrm>
            <a:off x="952500" y="2974754"/>
            <a:ext cx="10180488" cy="2360711"/>
          </a:xfrm>
          <a:prstGeom prst="rect">
            <a:avLst/>
          </a:prstGeom>
          <a:noFill/>
        </p:spPr>
        <p:txBody>
          <a:bodyPr wrap="square" rtlCol="0">
            <a:spAutoFit/>
          </a:bodyPr>
          <a:lstStyle/>
          <a:p>
            <a:pPr lvl="0" algn="ctr">
              <a:lnSpc>
                <a:spcPct val="150000"/>
              </a:lnSpc>
            </a:pPr>
            <a:r>
              <a:rPr lang="en-US" sz="2000" u="sng" dirty="0">
                <a:solidFill>
                  <a:srgbClr val="0563C1"/>
                </a:solidFill>
                <a:latin typeface="Avenir Book" panose="02000503020000020003" pitchFamily="2" charset="0"/>
                <a:hlinkClick r:id="rId3">
                  <a:extLst>
                    <a:ext uri="{A12FA001-AC4F-418D-AE19-62706E023703}">
                      <ahyp:hlinkClr xmlns:ahyp="http://schemas.microsoft.com/office/drawing/2018/hyperlinkcolor" val="tx"/>
                    </a:ext>
                  </a:extLst>
                </a:hlinkClick>
              </a:rPr>
              <a:t>2022 </a:t>
            </a:r>
            <a:r>
              <a:rPr lang="en-US" sz="2000" u="sng" dirty="0">
                <a:solidFill>
                  <a:schemeClr val="accent4"/>
                </a:solidFill>
                <a:latin typeface="Avenir Book" panose="02000503020000020003" pitchFamily="2" charset="0"/>
                <a:hlinkClick r:id="rId3">
                  <a:extLst>
                    <a:ext uri="{A12FA001-AC4F-418D-AE19-62706E023703}">
                      <ahyp:hlinkClr xmlns:ahyp="http://schemas.microsoft.com/office/drawing/2018/hyperlinkcolor" val="tx"/>
                    </a:ext>
                  </a:extLst>
                </a:hlinkClick>
              </a:rPr>
              <a:t>ASPE Convention &amp; Expo</a:t>
            </a:r>
            <a:r>
              <a:rPr lang="en-US" sz="2000" dirty="0">
                <a:solidFill>
                  <a:schemeClr val="accent4"/>
                </a:solidFill>
                <a:latin typeface="Avenir Book" panose="02000503020000020003" pitchFamily="2" charset="0"/>
              </a:rPr>
              <a:t> </a:t>
            </a:r>
            <a:r>
              <a:rPr lang="en-US" sz="2000" dirty="0">
                <a:solidFill>
                  <a:schemeClr val="bg1"/>
                </a:solidFill>
                <a:latin typeface="Avenir Book" panose="02000503020000020003" pitchFamily="2" charset="0"/>
              </a:rPr>
              <a:t>is the only event this year designed to enhance the professional development, technical education, and career growth of plumbing industry professionals—combining the largest tradeshow dedicated exclusively to plumbing system design products and services with a technical education program for professionals at all career levels. </a:t>
            </a:r>
          </a:p>
        </p:txBody>
      </p:sp>
      <p:pic>
        <p:nvPicPr>
          <p:cNvPr id="5" name="Picture 4">
            <a:extLst>
              <a:ext uri="{FF2B5EF4-FFF2-40B4-BE49-F238E27FC236}">
                <a16:creationId xmlns:a16="http://schemas.microsoft.com/office/drawing/2014/main" id="{CD50F7C9-566B-7725-3EAD-1A9C92429536}"/>
              </a:ext>
            </a:extLst>
          </p:cNvPr>
          <p:cNvPicPr>
            <a:picLocks noChangeAspect="1"/>
          </p:cNvPicPr>
          <p:nvPr/>
        </p:nvPicPr>
        <p:blipFill>
          <a:blip r:embed="rId4"/>
          <a:stretch>
            <a:fillRect/>
          </a:stretch>
        </p:blipFill>
        <p:spPr>
          <a:xfrm>
            <a:off x="5032850" y="94547"/>
            <a:ext cx="2126299" cy="1388001"/>
          </a:xfrm>
          <a:prstGeom prst="rect">
            <a:avLst/>
          </a:prstGeom>
        </p:spPr>
      </p:pic>
    </p:spTree>
    <p:extLst>
      <p:ext uri="{BB962C8B-B14F-4D97-AF65-F5344CB8AC3E}">
        <p14:creationId xmlns:p14="http://schemas.microsoft.com/office/powerpoint/2010/main" val="28985768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595194"/>
            <a:ext cx="12425083" cy="848815"/>
          </a:xfrm>
          <a:ln w="15875">
            <a:solidFill>
              <a:schemeClr val="bg1"/>
            </a:solidFill>
          </a:ln>
        </p:spPr>
        <p:txBody>
          <a:bodyPr>
            <a:noAutofit/>
          </a:bodyPr>
          <a:lstStyle/>
          <a:p>
            <a:pPr lvl="0" algn="ctr"/>
            <a:r>
              <a:rPr lang="en-US" sz="5400" dirty="0">
                <a:solidFill>
                  <a:srgbClr val="1C6FA9"/>
                </a:solidFill>
              </a:rPr>
              <a:t>What you will find:</a:t>
            </a:r>
          </a:p>
        </p:txBody>
      </p:sp>
      <p:sp>
        <p:nvSpPr>
          <p:cNvPr id="3" name="TextBox 2">
            <a:extLst>
              <a:ext uri="{FF2B5EF4-FFF2-40B4-BE49-F238E27FC236}">
                <a16:creationId xmlns:a16="http://schemas.microsoft.com/office/drawing/2014/main" id="{6AEFDD54-D0EF-6E45-9C33-2C8AF6A0F74E}"/>
              </a:ext>
            </a:extLst>
          </p:cNvPr>
          <p:cNvSpPr txBox="1"/>
          <p:nvPr/>
        </p:nvSpPr>
        <p:spPr>
          <a:xfrm>
            <a:off x="952500" y="2687144"/>
            <a:ext cx="10240557" cy="3170099"/>
          </a:xfrm>
          <a:prstGeom prst="rect">
            <a:avLst/>
          </a:prstGeom>
          <a:noFill/>
        </p:spPr>
        <p:txBody>
          <a:bodyPr wrap="square" rtlCol="0">
            <a:spAutoFit/>
          </a:bodyPr>
          <a:lstStyle/>
          <a:p>
            <a:pPr marL="342900" indent="-342900" fontAlgn="base">
              <a:buFont typeface="Wingdings" pitchFamily="2" charset="2"/>
              <a:buChar char="§"/>
            </a:pPr>
            <a:r>
              <a:rPr lang="en-US" sz="2000" dirty="0">
                <a:solidFill>
                  <a:srgbClr val="C00000"/>
                </a:solidFill>
                <a:latin typeface="Avenir Book" panose="02000503020000020003" pitchFamily="2" charset="0"/>
              </a:rPr>
              <a:t>The largest plumbing product showcase in the country </a:t>
            </a:r>
            <a:r>
              <a:rPr lang="en-US" sz="2000" i="1" dirty="0">
                <a:solidFill>
                  <a:schemeClr val="bg1">
                    <a:lumMod val="75000"/>
                  </a:schemeClr>
                </a:solidFill>
                <a:latin typeface="Avenir Book" panose="02000503020000020003" pitchFamily="2" charset="0"/>
              </a:rPr>
              <a:t>filled with new technologies from more than </a:t>
            </a:r>
            <a:r>
              <a:rPr lang="en-US" sz="2000" i="1" dirty="0">
                <a:solidFill>
                  <a:schemeClr val="bg1">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250+ global exhibitors</a:t>
            </a:r>
            <a:endParaRPr lang="en-US" sz="2000" i="1" dirty="0">
              <a:solidFill>
                <a:schemeClr val="bg1">
                  <a:lumMod val="75000"/>
                </a:schemeClr>
              </a:solidFill>
              <a:latin typeface="Avenir Book" panose="02000503020000020003" pitchFamily="2" charset="0"/>
            </a:endParaRPr>
          </a:p>
          <a:p>
            <a:pPr marL="342900" indent="-342900" fontAlgn="base">
              <a:buFont typeface="Wingdings" pitchFamily="2" charset="2"/>
              <a:buChar char="§"/>
            </a:pPr>
            <a:r>
              <a:rPr lang="en-US" sz="2000" dirty="0">
                <a:solidFill>
                  <a:srgbClr val="C00000"/>
                </a:solidFill>
                <a:latin typeface="Avenir Book" panose="02000503020000020003" pitchFamily="2" charset="0"/>
              </a:rPr>
              <a:t>Technical solutions </a:t>
            </a:r>
            <a:r>
              <a:rPr lang="en-US" sz="2000" i="1" dirty="0">
                <a:solidFill>
                  <a:schemeClr val="bg1">
                    <a:lumMod val="75000"/>
                  </a:schemeClr>
                </a:solidFill>
                <a:latin typeface="Avenir Book" panose="02000503020000020003" pitchFamily="2" charset="0"/>
              </a:rPr>
              <a:t>to your plumbing design challenges directly from product engineers</a:t>
            </a:r>
          </a:p>
          <a:p>
            <a:pPr marL="342900" indent="-342900" fontAlgn="base">
              <a:buFont typeface="Wingdings" pitchFamily="2" charset="2"/>
              <a:buChar char="§"/>
            </a:pPr>
            <a:r>
              <a:rPr lang="en-US" sz="2000" dirty="0">
                <a:solidFill>
                  <a:srgbClr val="C00000"/>
                </a:solidFill>
                <a:latin typeface="Avenir Book" panose="02000503020000020003" pitchFamily="2" charset="0"/>
              </a:rPr>
              <a:t>Game-changing innovations </a:t>
            </a:r>
            <a:r>
              <a:rPr lang="en-US" sz="2000" i="1" dirty="0">
                <a:solidFill>
                  <a:schemeClr val="bg1">
                    <a:lumMod val="75000"/>
                  </a:schemeClr>
                </a:solidFill>
                <a:latin typeface="Avenir Book" panose="02000503020000020003" pitchFamily="2" charset="0"/>
              </a:rPr>
              <a:t>and hands-on application advice</a:t>
            </a:r>
          </a:p>
          <a:p>
            <a:pPr marL="342900" indent="-342900" fontAlgn="base">
              <a:buFont typeface="Wingdings" pitchFamily="2" charset="2"/>
              <a:buChar char="§"/>
            </a:pPr>
            <a:r>
              <a:rPr lang="en-US" sz="2000" dirty="0">
                <a:solidFill>
                  <a:srgbClr val="C00000"/>
                </a:solidFill>
                <a:latin typeface="Avenir Book" panose="02000503020000020003" pitchFamily="2" charset="0"/>
              </a:rPr>
              <a:t>New</a:t>
            </a:r>
            <a:r>
              <a:rPr lang="en-US" sz="2000" dirty="0">
                <a:solidFill>
                  <a:schemeClr val="bg1"/>
                </a:solidFill>
                <a:latin typeface="Avenir Book" panose="02000503020000020003" pitchFamily="2" charset="0"/>
              </a:rPr>
              <a:t> </a:t>
            </a:r>
            <a:r>
              <a:rPr lang="en-US" sz="2000" i="1" dirty="0">
                <a:solidFill>
                  <a:schemeClr val="bg1">
                    <a:lumMod val="75000"/>
                  </a:schemeClr>
                </a:solidFill>
                <a:latin typeface="Avenir Book" panose="02000503020000020003" pitchFamily="2" charset="0"/>
              </a:rPr>
              <a:t>ways to save time and money through live sessions on the show floor</a:t>
            </a:r>
          </a:p>
          <a:p>
            <a:pPr marL="342900" indent="-342900" fontAlgn="base">
              <a:buFont typeface="Wingdings" pitchFamily="2" charset="2"/>
              <a:buChar char="§"/>
            </a:pPr>
            <a:r>
              <a:rPr lang="en-US" sz="2000" dirty="0">
                <a:solidFill>
                  <a:srgbClr val="C00000"/>
                </a:solidFill>
                <a:latin typeface="Avenir Book" panose="02000503020000020003" pitchFamily="2" charset="0"/>
              </a:rPr>
              <a:t>Networking events </a:t>
            </a:r>
            <a:r>
              <a:rPr lang="en-US" sz="2000" i="1" dirty="0">
                <a:solidFill>
                  <a:schemeClr val="bg1">
                    <a:lumMod val="75000"/>
                  </a:schemeClr>
                </a:solidFill>
                <a:latin typeface="Avenir Book" panose="02000503020000020003" pitchFamily="2" charset="0"/>
              </a:rPr>
              <a:t>designed to connect you with thousands of industry professionals</a:t>
            </a:r>
          </a:p>
          <a:p>
            <a:pPr marL="342900" indent="-342900" fontAlgn="base">
              <a:buFont typeface="Wingdings" pitchFamily="2" charset="2"/>
              <a:buChar char="§"/>
            </a:pPr>
            <a:r>
              <a:rPr lang="en-US" sz="2000" dirty="0">
                <a:solidFill>
                  <a:srgbClr val="C00000"/>
                </a:solidFill>
                <a:latin typeface="Avenir Book" panose="02000503020000020003" pitchFamily="2" charset="0"/>
              </a:rPr>
              <a:t>25+ technical education sessions </a:t>
            </a:r>
            <a:r>
              <a:rPr lang="en-US" sz="2000" i="1" dirty="0">
                <a:solidFill>
                  <a:schemeClr val="bg1">
                    <a:lumMod val="75000"/>
                  </a:schemeClr>
                </a:solidFill>
                <a:latin typeface="Avenir Book" panose="02000503020000020003" pitchFamily="2" charset="0"/>
              </a:rPr>
              <a:t>to help you learn new skills and advance your career</a:t>
            </a:r>
          </a:p>
          <a:p>
            <a:pPr marL="342900" indent="-342900" fontAlgn="base">
              <a:buFont typeface="Wingdings" pitchFamily="2" charset="2"/>
              <a:buChar char="§"/>
            </a:pPr>
            <a:r>
              <a:rPr lang="en-US" sz="2000" i="1" dirty="0">
                <a:solidFill>
                  <a:srgbClr val="C00000"/>
                </a:solidFill>
                <a:latin typeface="Avenir Book" panose="02000503020000020003" pitchFamily="2" charset="0"/>
              </a:rPr>
              <a:t>Opportunities to earn CEUs</a:t>
            </a:r>
          </a:p>
          <a:p>
            <a:pPr lvl="1" algn="ctr"/>
            <a:endParaRPr lang="en-US" sz="2000" dirty="0">
              <a:solidFill>
                <a:schemeClr val="bg1"/>
              </a:solidFill>
              <a:latin typeface="Avenir Book" panose="02000503020000020003" pitchFamily="2" charset="0"/>
            </a:endParaRPr>
          </a:p>
        </p:txBody>
      </p:sp>
      <p:pic>
        <p:nvPicPr>
          <p:cNvPr id="5" name="Picture 4">
            <a:extLst>
              <a:ext uri="{FF2B5EF4-FFF2-40B4-BE49-F238E27FC236}">
                <a16:creationId xmlns:a16="http://schemas.microsoft.com/office/drawing/2014/main" id="{41497C38-900D-E9BF-6B36-9BC20C8C4720}"/>
              </a:ext>
            </a:extLst>
          </p:cNvPr>
          <p:cNvPicPr>
            <a:picLocks noChangeAspect="1"/>
          </p:cNvPicPr>
          <p:nvPr/>
        </p:nvPicPr>
        <p:blipFill>
          <a:blip r:embed="rId4"/>
          <a:stretch>
            <a:fillRect/>
          </a:stretch>
        </p:blipFill>
        <p:spPr>
          <a:xfrm>
            <a:off x="5032850" y="101226"/>
            <a:ext cx="2126299" cy="1388001"/>
          </a:xfrm>
          <a:prstGeom prst="rect">
            <a:avLst/>
          </a:prstGeom>
        </p:spPr>
      </p:pic>
    </p:spTree>
    <p:extLst>
      <p:ext uri="{BB962C8B-B14F-4D97-AF65-F5344CB8AC3E}">
        <p14:creationId xmlns:p14="http://schemas.microsoft.com/office/powerpoint/2010/main" val="3461618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588857"/>
            <a:ext cx="12425083" cy="828792"/>
          </a:xfrm>
          <a:ln w="15875">
            <a:solidFill>
              <a:schemeClr val="bg1"/>
            </a:solidFill>
          </a:ln>
        </p:spPr>
        <p:txBody>
          <a:bodyPr>
            <a:noAutofit/>
          </a:bodyPr>
          <a:lstStyle/>
          <a:p>
            <a:pPr algn="ctr"/>
            <a:r>
              <a:rPr lang="en-US" sz="5400" dirty="0"/>
              <a:t>Updates</a:t>
            </a:r>
          </a:p>
        </p:txBody>
      </p:sp>
      <p:sp>
        <p:nvSpPr>
          <p:cNvPr id="3" name="TextBox 2">
            <a:extLst>
              <a:ext uri="{FF2B5EF4-FFF2-40B4-BE49-F238E27FC236}">
                <a16:creationId xmlns:a16="http://schemas.microsoft.com/office/drawing/2014/main" id="{6AEFDD54-D0EF-6E45-9C33-2C8AF6A0F74E}"/>
              </a:ext>
            </a:extLst>
          </p:cNvPr>
          <p:cNvSpPr txBox="1"/>
          <p:nvPr/>
        </p:nvSpPr>
        <p:spPr>
          <a:xfrm>
            <a:off x="941376" y="2764720"/>
            <a:ext cx="11043188" cy="2893997"/>
          </a:xfrm>
          <a:prstGeom prst="rect">
            <a:avLst/>
          </a:prstGeom>
          <a:noFill/>
        </p:spPr>
        <p:txBody>
          <a:bodyPr wrap="square" rtlCol="0">
            <a:spAutoFit/>
          </a:bodyPr>
          <a:lstStyle/>
          <a:p>
            <a:pPr marL="228600" lvl="1" indent="-228600">
              <a:lnSpc>
                <a:spcPct val="90000"/>
              </a:lnSpc>
              <a:spcBef>
                <a:spcPts val="400"/>
              </a:spcBef>
              <a:buFont typeface="Wingdings" pitchFamily="2" charset="2"/>
              <a:buChar char="§"/>
            </a:pPr>
            <a:r>
              <a:rPr lang="en-US" sz="2000" dirty="0">
                <a:solidFill>
                  <a:srgbClr val="C00000"/>
                </a:solidFill>
                <a:latin typeface="Avenir Book" panose="02000503020000020003" pitchFamily="2" charset="0"/>
              </a:rPr>
              <a:t>Keynote Speaker : Chris Stricklin</a:t>
            </a:r>
          </a:p>
          <a:p>
            <a:pPr marL="228600" lvl="2">
              <a:lnSpc>
                <a:spcPct val="90000"/>
              </a:lnSpc>
              <a:spcBef>
                <a:spcPts val="400"/>
              </a:spcBef>
            </a:pPr>
            <a:r>
              <a:rPr lang="en-US" sz="1600" i="1" dirty="0">
                <a:solidFill>
                  <a:schemeClr val="bg1">
                    <a:lumMod val="75000"/>
                  </a:schemeClr>
                </a:solidFill>
                <a:latin typeface="Avenir Book" panose="02000503020000020003" pitchFamily="2" charset="0"/>
              </a:rPr>
              <a:t>Chris “Elroy” Stricklin is co-author of Survivor’s Obligation: Navigating an Intentional Life. A retired Air Force Colonel and a combat-decorated fighter pilot, Chris will share his inspirational story on how he learned to heal and live more fully on a daily basis.</a:t>
            </a:r>
            <a:endParaRPr lang="en-US" sz="2000" i="1" dirty="0">
              <a:solidFill>
                <a:schemeClr val="bg1">
                  <a:lumMod val="75000"/>
                </a:schemeClr>
              </a:solidFill>
              <a:latin typeface="Avenir Book" panose="02000503020000020003" pitchFamily="2" charset="0"/>
            </a:endParaRPr>
          </a:p>
          <a:p>
            <a:pPr marL="228600" lvl="1" indent="-228600">
              <a:lnSpc>
                <a:spcPct val="90000"/>
              </a:lnSpc>
              <a:spcBef>
                <a:spcPts val="400"/>
              </a:spcBef>
              <a:buFont typeface="Wingdings" pitchFamily="2" charset="2"/>
              <a:buChar char="§"/>
            </a:pPr>
            <a:r>
              <a:rPr lang="en-US" sz="2000" dirty="0">
                <a:solidFill>
                  <a:srgbClr val="C00000"/>
                </a:solidFill>
                <a:latin typeface="Avenir Book" panose="02000503020000020003" pitchFamily="2" charset="0"/>
              </a:rPr>
              <a:t>Sunday Night Party Sponsored by NIBCO</a:t>
            </a:r>
          </a:p>
          <a:p>
            <a:pPr marL="228600" lvl="3">
              <a:lnSpc>
                <a:spcPct val="90000"/>
              </a:lnSpc>
              <a:spcBef>
                <a:spcPts val="400"/>
              </a:spcBef>
            </a:pPr>
            <a:r>
              <a:rPr lang="en-US" sz="1600" i="1" dirty="0">
                <a:solidFill>
                  <a:schemeClr val="bg1">
                    <a:lumMod val="75000"/>
                  </a:schemeClr>
                </a:solidFill>
                <a:latin typeface="Avenir Book" panose="02000503020000020003" pitchFamily="2" charset="0"/>
              </a:rPr>
              <a:t>Crane Bay Events Center (walking distance to/from hotels but shuttle service will be provided)</a:t>
            </a:r>
            <a:endParaRPr lang="en-US" sz="2000" i="1" dirty="0">
              <a:solidFill>
                <a:schemeClr val="bg1">
                  <a:lumMod val="75000"/>
                </a:schemeClr>
              </a:solidFill>
              <a:latin typeface="Avenir Book" panose="02000503020000020003" pitchFamily="2" charset="0"/>
            </a:endParaRPr>
          </a:p>
          <a:p>
            <a:pPr marL="228600" lvl="1" indent="-228600">
              <a:lnSpc>
                <a:spcPct val="90000"/>
              </a:lnSpc>
              <a:spcBef>
                <a:spcPts val="400"/>
              </a:spcBef>
              <a:buFont typeface="Wingdings" pitchFamily="2" charset="2"/>
              <a:buChar char="§"/>
            </a:pPr>
            <a:r>
              <a:rPr lang="en-US" sz="2000" dirty="0">
                <a:solidFill>
                  <a:srgbClr val="C00000"/>
                </a:solidFill>
                <a:latin typeface="Avenir Book" panose="02000503020000020003" pitchFamily="2" charset="0"/>
              </a:rPr>
              <a:t>Society President VIP Event</a:t>
            </a:r>
          </a:p>
          <a:p>
            <a:pPr marL="228600" lvl="2">
              <a:lnSpc>
                <a:spcPct val="90000"/>
              </a:lnSpc>
              <a:spcBef>
                <a:spcPts val="400"/>
              </a:spcBef>
            </a:pPr>
            <a:r>
              <a:rPr lang="en-US" sz="1600" i="1" dirty="0">
                <a:solidFill>
                  <a:schemeClr val="bg1">
                    <a:lumMod val="75000"/>
                  </a:schemeClr>
                </a:solidFill>
                <a:latin typeface="Avenir Book" panose="02000503020000020003" pitchFamily="2" charset="0"/>
              </a:rPr>
              <a:t>All Chapter Presidents are invited to this event on Saturday, September 17</a:t>
            </a:r>
            <a:r>
              <a:rPr lang="en-US" sz="1600" i="1" baseline="30000" dirty="0">
                <a:solidFill>
                  <a:schemeClr val="bg1">
                    <a:lumMod val="75000"/>
                  </a:schemeClr>
                </a:solidFill>
                <a:latin typeface="Avenir Book" panose="02000503020000020003" pitchFamily="2" charset="0"/>
              </a:rPr>
              <a:t>th</a:t>
            </a:r>
            <a:r>
              <a:rPr lang="en-US" sz="1600" i="1" dirty="0">
                <a:solidFill>
                  <a:schemeClr val="bg1">
                    <a:lumMod val="75000"/>
                  </a:schemeClr>
                </a:solidFill>
                <a:latin typeface="Avenir Book" panose="02000503020000020003" pitchFamily="2" charset="0"/>
              </a:rPr>
              <a:t> from 7 P.M. – 9:00 P.M. </a:t>
            </a:r>
            <a:endParaRPr lang="en-US" sz="2000" i="1" dirty="0">
              <a:solidFill>
                <a:schemeClr val="bg1">
                  <a:lumMod val="75000"/>
                </a:schemeClr>
              </a:solidFill>
              <a:latin typeface="Avenir Book" panose="02000503020000020003" pitchFamily="2" charset="0"/>
            </a:endParaRPr>
          </a:p>
          <a:p>
            <a:pPr marL="228600" lvl="1" indent="-228600">
              <a:lnSpc>
                <a:spcPct val="90000"/>
              </a:lnSpc>
              <a:spcBef>
                <a:spcPts val="400"/>
              </a:spcBef>
              <a:buFont typeface="Wingdings" pitchFamily="2" charset="2"/>
              <a:buChar char="§"/>
            </a:pPr>
            <a:r>
              <a:rPr lang="en-US" sz="2000" dirty="0">
                <a:solidFill>
                  <a:srgbClr val="C00000"/>
                </a:solidFill>
                <a:latin typeface="Avenir Book" panose="02000503020000020003" pitchFamily="2" charset="0"/>
              </a:rPr>
              <a:t>American Rainwater Catchment System Association (ARCSA)</a:t>
            </a:r>
          </a:p>
          <a:p>
            <a:pPr marL="228600" lvl="1">
              <a:lnSpc>
                <a:spcPct val="90000"/>
              </a:lnSpc>
              <a:spcBef>
                <a:spcPts val="400"/>
              </a:spcBef>
            </a:pPr>
            <a:r>
              <a:rPr lang="en-US" sz="1600" i="1" dirty="0">
                <a:solidFill>
                  <a:schemeClr val="bg1">
                    <a:lumMod val="75000"/>
                  </a:schemeClr>
                </a:solidFill>
                <a:latin typeface="Avenir Book" panose="02000503020000020003" pitchFamily="2" charset="0"/>
              </a:rPr>
              <a:t>ARCSA will hold their meeting at this year’s Expo from Monday, September 19 to Wednesday, September 21. </a:t>
            </a:r>
            <a:endParaRPr lang="en-US" sz="2000" dirty="0">
              <a:solidFill>
                <a:schemeClr val="bg1"/>
              </a:solidFill>
              <a:latin typeface="Avenir Book" panose="02000503020000020003" pitchFamily="2" charset="0"/>
            </a:endParaRPr>
          </a:p>
        </p:txBody>
      </p:sp>
      <p:pic>
        <p:nvPicPr>
          <p:cNvPr id="5" name="Picture 4">
            <a:extLst>
              <a:ext uri="{FF2B5EF4-FFF2-40B4-BE49-F238E27FC236}">
                <a16:creationId xmlns:a16="http://schemas.microsoft.com/office/drawing/2014/main" id="{C3EE22D9-B0AC-98B9-D7A9-D4BAF60AF1ED}"/>
              </a:ext>
            </a:extLst>
          </p:cNvPr>
          <p:cNvPicPr>
            <a:picLocks noChangeAspect="1"/>
          </p:cNvPicPr>
          <p:nvPr/>
        </p:nvPicPr>
        <p:blipFill>
          <a:blip r:embed="rId3"/>
          <a:stretch>
            <a:fillRect/>
          </a:stretch>
        </p:blipFill>
        <p:spPr>
          <a:xfrm>
            <a:off x="5032850" y="74521"/>
            <a:ext cx="2126299" cy="1388001"/>
          </a:xfrm>
          <a:prstGeom prst="rect">
            <a:avLst/>
          </a:prstGeom>
        </p:spPr>
      </p:pic>
    </p:spTree>
    <p:extLst>
      <p:ext uri="{BB962C8B-B14F-4D97-AF65-F5344CB8AC3E}">
        <p14:creationId xmlns:p14="http://schemas.microsoft.com/office/powerpoint/2010/main" val="3744920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481728"/>
            <a:ext cx="12425083" cy="828792"/>
          </a:xfrm>
          <a:ln w="15875">
            <a:solidFill>
              <a:schemeClr val="bg1"/>
            </a:solidFill>
          </a:ln>
        </p:spPr>
        <p:txBody>
          <a:bodyPr>
            <a:noAutofit/>
          </a:bodyPr>
          <a:lstStyle/>
          <a:p>
            <a:pPr algn="ctr"/>
            <a:r>
              <a:rPr lang="en-US" sz="5400" dirty="0"/>
              <a:t>Updates</a:t>
            </a:r>
          </a:p>
        </p:txBody>
      </p:sp>
      <p:sp>
        <p:nvSpPr>
          <p:cNvPr id="3" name="TextBox 2">
            <a:extLst>
              <a:ext uri="{FF2B5EF4-FFF2-40B4-BE49-F238E27FC236}">
                <a16:creationId xmlns:a16="http://schemas.microsoft.com/office/drawing/2014/main" id="{6AEFDD54-D0EF-6E45-9C33-2C8AF6A0F74E}"/>
              </a:ext>
            </a:extLst>
          </p:cNvPr>
          <p:cNvSpPr txBox="1"/>
          <p:nvPr/>
        </p:nvSpPr>
        <p:spPr>
          <a:xfrm>
            <a:off x="952500" y="2699838"/>
            <a:ext cx="10255078" cy="2974404"/>
          </a:xfrm>
          <a:prstGeom prst="rect">
            <a:avLst/>
          </a:prstGeom>
          <a:noFill/>
        </p:spPr>
        <p:txBody>
          <a:bodyPr wrap="square" rtlCol="0">
            <a:spAutoFit/>
          </a:bodyPr>
          <a:lstStyle/>
          <a:p>
            <a:pPr marL="342900" lvl="1" indent="-342900">
              <a:lnSpc>
                <a:spcPct val="90000"/>
              </a:lnSpc>
              <a:spcBef>
                <a:spcPts val="1000"/>
              </a:spcBef>
              <a:buFont typeface="Wingdings" pitchFamily="2" charset="2"/>
              <a:buChar char="§"/>
            </a:pPr>
            <a:r>
              <a:rPr lang="en-US" sz="2000" dirty="0">
                <a:solidFill>
                  <a:srgbClr val="C00000"/>
                </a:solidFill>
                <a:latin typeface="Avenir Book" panose="02000503020000020003" pitchFamily="2" charset="0"/>
              </a:rPr>
              <a:t>New Badges.</a:t>
            </a:r>
            <a:r>
              <a:rPr lang="en-US" sz="2000" dirty="0">
                <a:solidFill>
                  <a:schemeClr val="bg1"/>
                </a:solidFill>
                <a:latin typeface="Avenir Book" panose="02000503020000020003" pitchFamily="2" charset="0"/>
              </a:rPr>
              <a:t> </a:t>
            </a:r>
            <a:r>
              <a:rPr lang="en-US" sz="2000" i="1" dirty="0">
                <a:solidFill>
                  <a:schemeClr val="bg1">
                    <a:lumMod val="75000"/>
                  </a:schemeClr>
                </a:solidFill>
                <a:latin typeface="Avenir Book" panose="02000503020000020003" pitchFamily="2" charset="0"/>
              </a:rPr>
              <a:t>ASPE will no longer use badge holders. A majority of tradeshows use new badges that are simpler to print and environmentally friendly.</a:t>
            </a:r>
          </a:p>
          <a:p>
            <a:pPr marL="342900" lvl="1" indent="-342900">
              <a:lnSpc>
                <a:spcPct val="90000"/>
              </a:lnSpc>
              <a:spcBef>
                <a:spcPts val="1000"/>
              </a:spcBef>
              <a:buFont typeface="Wingdings" pitchFamily="2" charset="2"/>
              <a:buChar char="§"/>
            </a:pPr>
            <a:r>
              <a:rPr lang="en-US" sz="2000" dirty="0">
                <a:solidFill>
                  <a:srgbClr val="C00000"/>
                </a:solidFill>
                <a:latin typeface="Avenir Book" panose="02000503020000020003" pitchFamily="2" charset="0"/>
              </a:rPr>
              <a:t>Return of the Ribbon Wall. </a:t>
            </a:r>
            <a:r>
              <a:rPr lang="en-US" sz="2000" i="1" dirty="0">
                <a:solidFill>
                  <a:schemeClr val="bg1">
                    <a:lumMod val="75000"/>
                  </a:schemeClr>
                </a:solidFill>
                <a:latin typeface="Avenir Book" panose="02000503020000020003" pitchFamily="2" charset="0"/>
              </a:rPr>
              <a:t>With success at the Tech Symposium in San Diego, ASPE again will have a ribbon wall near registration, where attendees can select the ribbons needed for their badge.</a:t>
            </a:r>
          </a:p>
          <a:p>
            <a:pPr marL="342900" lvl="1" indent="-342900">
              <a:lnSpc>
                <a:spcPct val="90000"/>
              </a:lnSpc>
              <a:spcBef>
                <a:spcPts val="1000"/>
              </a:spcBef>
              <a:buFont typeface="Arial" panose="020B0604020202020204" pitchFamily="34" charset="0"/>
              <a:buChar char="•"/>
            </a:pPr>
            <a:r>
              <a:rPr lang="en-US" sz="2000" dirty="0">
                <a:solidFill>
                  <a:srgbClr val="C00000"/>
                </a:solidFill>
                <a:latin typeface="Avenir Book" panose="02000503020000020003" pitchFamily="2" charset="0"/>
              </a:rPr>
              <a:t>Get the app! </a:t>
            </a:r>
            <a:r>
              <a:rPr lang="en-US" sz="2000" i="1" dirty="0">
                <a:solidFill>
                  <a:schemeClr val="bg1">
                    <a:lumMod val="75000"/>
                  </a:schemeClr>
                </a:solidFill>
                <a:latin typeface="Avenir Book" panose="02000503020000020003" pitchFamily="2" charset="0"/>
              </a:rPr>
              <a:t>Keeping with environmentally friendly goals, this year’s app will serve as the Show Program Guide.</a:t>
            </a:r>
          </a:p>
          <a:p>
            <a:pPr marL="342900" lvl="1" indent="-342900">
              <a:lnSpc>
                <a:spcPct val="90000"/>
              </a:lnSpc>
              <a:spcBef>
                <a:spcPts val="1000"/>
              </a:spcBef>
              <a:buFont typeface="Arial" panose="020B0604020202020204" pitchFamily="34" charset="0"/>
              <a:buChar char="•"/>
            </a:pPr>
            <a:r>
              <a:rPr lang="en-US" sz="2000" dirty="0">
                <a:solidFill>
                  <a:srgbClr val="C00000"/>
                </a:solidFill>
                <a:latin typeface="Avenir Book" panose="02000503020000020003" pitchFamily="2" charset="0"/>
              </a:rPr>
              <a:t>Booth sales continues to grow, </a:t>
            </a:r>
            <a:r>
              <a:rPr lang="en-US" sz="2000" dirty="0">
                <a:solidFill>
                  <a:schemeClr val="bg1">
                    <a:lumMod val="75000"/>
                  </a:schemeClr>
                </a:solidFill>
                <a:latin typeface="Avenir Book" panose="02000503020000020003" pitchFamily="2" charset="0"/>
              </a:rPr>
              <a:t>and our Expo show floor is almost sold out. We expect a great turnout at the 2022 Expo.</a:t>
            </a:r>
            <a:endParaRPr lang="en-US" dirty="0">
              <a:solidFill>
                <a:schemeClr val="bg1"/>
              </a:solidFill>
            </a:endParaRPr>
          </a:p>
        </p:txBody>
      </p:sp>
      <p:pic>
        <p:nvPicPr>
          <p:cNvPr id="1026" name="Picture 2" descr="Pinewood derby - Wikipedia">
            <a:extLst>
              <a:ext uri="{FF2B5EF4-FFF2-40B4-BE49-F238E27FC236}">
                <a16:creationId xmlns:a16="http://schemas.microsoft.com/office/drawing/2014/main" id="{3327A420-8149-887E-B6BE-9746497C5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5851" y="9191292"/>
            <a:ext cx="438718" cy="277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98500D-C30C-70DB-810F-A32777A7C8D2}"/>
              </a:ext>
            </a:extLst>
          </p:cNvPr>
          <p:cNvPicPr>
            <a:picLocks noChangeAspect="1"/>
          </p:cNvPicPr>
          <p:nvPr/>
        </p:nvPicPr>
        <p:blipFill>
          <a:blip r:embed="rId4"/>
          <a:stretch>
            <a:fillRect/>
          </a:stretch>
        </p:blipFill>
        <p:spPr>
          <a:xfrm>
            <a:off x="5032850" y="1108"/>
            <a:ext cx="2126299" cy="1388001"/>
          </a:xfrm>
          <a:prstGeom prst="rect">
            <a:avLst/>
          </a:prstGeom>
        </p:spPr>
      </p:pic>
    </p:spTree>
    <p:extLst>
      <p:ext uri="{BB962C8B-B14F-4D97-AF65-F5344CB8AC3E}">
        <p14:creationId xmlns:p14="http://schemas.microsoft.com/office/powerpoint/2010/main" val="29944448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747DFC8-EB11-DECC-FC29-693B90140379}"/>
              </a:ext>
            </a:extLst>
          </p:cNvPr>
          <p:cNvSpPr>
            <a:spLocks noChangeArrowheads="1"/>
          </p:cNvSpPr>
          <p:nvPr/>
        </p:nvSpPr>
        <p:spPr bwMode="auto">
          <a:xfrm>
            <a:off x="952500" y="2658185"/>
            <a:ext cx="110276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2000" i="1" u="none" strike="noStrike" cap="none" normalizeH="0" baseline="0" dirty="0">
                <a:ln>
                  <a:noFill/>
                </a:ln>
                <a:solidFill>
                  <a:schemeClr val="bg1">
                    <a:lumMod val="75000"/>
                  </a:schemeClr>
                </a:solidFill>
                <a:effectLst/>
                <a:latin typeface="Avenir Book" panose="02000503020000020003" pitchFamily="2" charset="0"/>
              </a:rPr>
              <a:t>ASPE Racing at Indy is similar to a pinewood derby event of Scouts BSA. It will be a timed race in which each car will race four times once in each lane of the four-lane track, thus eliminating any lane advantage. The four race times will be totaled and averaged through a computerized timing system to provide an official race time for each car that will be used in determining awards and prizes. </a:t>
            </a:r>
          </a:p>
          <a:p>
            <a:pPr defTabSz="914400" eaLnBrk="0" fontAlgn="base" hangingPunct="0">
              <a:spcBef>
                <a:spcPct val="0"/>
              </a:spcBef>
              <a:spcAft>
                <a:spcPct val="0"/>
              </a:spcAft>
            </a:pPr>
            <a:endParaRPr lang="en-US" sz="2000" i="1" dirty="0">
              <a:solidFill>
                <a:srgbClr val="FFFFFF"/>
              </a:solidFill>
              <a:latin typeface="Avenir Book" panose="02000503020000020003" pitchFamily="2" charset="0"/>
            </a:endParaRPr>
          </a:p>
          <a:p>
            <a:pPr algn="ctr" defTabSz="914400" eaLnBrk="0" fontAlgn="base" hangingPunct="0">
              <a:spcBef>
                <a:spcPct val="0"/>
              </a:spcBef>
              <a:spcAft>
                <a:spcPct val="0"/>
              </a:spcAft>
            </a:pPr>
            <a:r>
              <a:rPr lang="en-US" sz="2000" b="1" i="1" dirty="0">
                <a:solidFill>
                  <a:srgbClr val="C00000"/>
                </a:solidFill>
                <a:latin typeface="Avenir Book" panose="02000503020000020003" pitchFamily="2" charset="0"/>
              </a:rPr>
              <a:t>The races will be on Tuesday, September 20</a:t>
            </a:r>
            <a:r>
              <a:rPr lang="en-US" sz="2000" b="1" i="1" baseline="30000" dirty="0">
                <a:solidFill>
                  <a:srgbClr val="C00000"/>
                </a:solidFill>
                <a:latin typeface="Avenir Book" panose="02000503020000020003" pitchFamily="2" charset="0"/>
              </a:rPr>
              <a:t>th</a:t>
            </a:r>
            <a:r>
              <a:rPr lang="en-US" sz="2000" b="1" i="1" dirty="0">
                <a:solidFill>
                  <a:srgbClr val="C00000"/>
                </a:solidFill>
                <a:latin typeface="Avenir Book" panose="02000503020000020003" pitchFamily="2" charset="0"/>
              </a:rPr>
              <a:t> at 8:15 – 10:15 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4477DD"/>
              </a:solidFill>
              <a:effectLst/>
              <a:latin typeface="Avenir" panose="02000503020000020003"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4"/>
                </a:solidFill>
                <a:effectLst/>
                <a:latin typeface="Avenir" panose="02000503020000020003" pitchFamily="2" charset="0"/>
              </a:rPr>
              <a:t>Eastern Michigan Chapter </a:t>
            </a:r>
            <a:r>
              <a:rPr kumimoji="0" lang="en-US" altLang="en-US" sz="2000" b="0" i="0" u="none" strike="noStrike" cap="none" normalizeH="0" baseline="0" dirty="0">
                <a:ln>
                  <a:noFill/>
                </a:ln>
                <a:solidFill>
                  <a:srgbClr val="FFFFFF"/>
                </a:solidFill>
                <a:effectLst/>
                <a:latin typeface="Avenir" panose="02000503020000020003" pitchFamily="2" charset="0"/>
              </a:rPr>
              <a:t>members will serve as the pit crew for the event, and the Chapter’s VPL, William </a:t>
            </a:r>
            <a:r>
              <a:rPr kumimoji="0" lang="en-US" altLang="en-US" sz="2000" b="0" i="0" u="none" strike="noStrike" cap="none" normalizeH="0" baseline="0" dirty="0" err="1">
                <a:ln>
                  <a:noFill/>
                </a:ln>
                <a:solidFill>
                  <a:srgbClr val="FFFFFF"/>
                </a:solidFill>
                <a:effectLst/>
                <a:latin typeface="Avenir" panose="02000503020000020003" pitchFamily="2" charset="0"/>
              </a:rPr>
              <a:t>Grayzar</a:t>
            </a:r>
            <a:r>
              <a:rPr kumimoji="0" lang="en-US" altLang="en-US" sz="2000" b="0" i="0" u="none" strike="noStrike" cap="none" normalizeH="0" baseline="0" dirty="0">
                <a:ln>
                  <a:noFill/>
                </a:ln>
                <a:solidFill>
                  <a:srgbClr val="FFFFFF"/>
                </a:solidFill>
                <a:effectLst/>
                <a:latin typeface="Avenir" panose="02000503020000020003" pitchFamily="2" charset="0"/>
              </a:rPr>
              <a:t>, CPD, GPD, will serve as the Master of Ceremonies. </a:t>
            </a:r>
            <a:endParaRPr kumimoji="0" lang="en-US" altLang="en-US" sz="2000" b="0" i="0" u="none" strike="noStrike" cap="none" normalizeH="0" baseline="0" dirty="0">
              <a:ln>
                <a:noFill/>
              </a:ln>
              <a:solidFill>
                <a:schemeClr val="tx1"/>
              </a:solidFill>
              <a:effectLst/>
            </a:endParaRPr>
          </a:p>
        </p:txBody>
      </p:sp>
      <p:pic>
        <p:nvPicPr>
          <p:cNvPr id="1028" name="Picture 4" descr="page1image16054144">
            <a:extLst>
              <a:ext uri="{FF2B5EF4-FFF2-40B4-BE49-F238E27FC236}">
                <a16:creationId xmlns:a16="http://schemas.microsoft.com/office/drawing/2014/main" id="{AFE82ADE-A610-A531-66E1-7E4013122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875"/>
            <a:ext cx="1244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2278F0-DCD4-F032-858C-8591B928795A}"/>
              </a:ext>
            </a:extLst>
          </p:cNvPr>
          <p:cNvPicPr>
            <a:picLocks noChangeAspect="1"/>
          </p:cNvPicPr>
          <p:nvPr/>
        </p:nvPicPr>
        <p:blipFill>
          <a:blip r:embed="rId4"/>
          <a:stretch>
            <a:fillRect/>
          </a:stretch>
        </p:blipFill>
        <p:spPr>
          <a:xfrm>
            <a:off x="5032850" y="1108"/>
            <a:ext cx="2126299" cy="1388001"/>
          </a:xfrm>
          <a:prstGeom prst="rect">
            <a:avLst/>
          </a:prstGeom>
        </p:spPr>
      </p:pic>
      <p:sp>
        <p:nvSpPr>
          <p:cNvPr id="7" name="Title 1">
            <a:extLst>
              <a:ext uri="{FF2B5EF4-FFF2-40B4-BE49-F238E27FC236}">
                <a16:creationId xmlns:a16="http://schemas.microsoft.com/office/drawing/2014/main" id="{1EA43BA6-88BB-6DF0-D3E8-C77E359760F8}"/>
              </a:ext>
            </a:extLst>
          </p:cNvPr>
          <p:cNvSpPr>
            <a:spLocks noGrp="1"/>
          </p:cNvSpPr>
          <p:nvPr>
            <p:ph type="title"/>
          </p:nvPr>
        </p:nvSpPr>
        <p:spPr>
          <a:xfrm>
            <a:off x="-80683" y="1481728"/>
            <a:ext cx="12425083" cy="828792"/>
          </a:xfrm>
          <a:ln w="15875">
            <a:solidFill>
              <a:schemeClr val="bg1"/>
            </a:solidFill>
          </a:ln>
        </p:spPr>
        <p:txBody>
          <a:bodyPr>
            <a:noAutofit/>
          </a:bodyPr>
          <a:lstStyle/>
          <a:p>
            <a:pPr algn="ctr"/>
            <a:r>
              <a:rPr lang="en-US" sz="5400" dirty="0"/>
              <a:t>What is ASPE Racing at INDY?</a:t>
            </a:r>
          </a:p>
        </p:txBody>
      </p:sp>
    </p:spTree>
    <p:extLst>
      <p:ext uri="{BB962C8B-B14F-4D97-AF65-F5344CB8AC3E}">
        <p14:creationId xmlns:p14="http://schemas.microsoft.com/office/powerpoint/2010/main" val="864289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2" y="3131939"/>
            <a:ext cx="12425083" cy="887241"/>
          </a:xfrm>
          <a:ln w="15875">
            <a:solidFill>
              <a:schemeClr val="bg1"/>
            </a:solidFill>
          </a:ln>
        </p:spPr>
        <p:txBody>
          <a:bodyPr>
            <a:noAutofit/>
          </a:bodyPr>
          <a:lstStyle/>
          <a:p>
            <a:pPr algn="ctr"/>
            <a:r>
              <a:rPr lang="en-US" sz="5400" dirty="0" err="1">
                <a:latin typeface="Avenir Light" panose="020B0402020203020204" pitchFamily="34" charset="77"/>
                <a:hlinkClick r:id="rId3"/>
              </a:rPr>
              <a:t>www.expo.aspe.org</a:t>
            </a:r>
            <a:endParaRPr lang="en-US" sz="5400" dirty="0">
              <a:latin typeface="Avenir Light" panose="020B0402020203020204" pitchFamily="34" charset="77"/>
            </a:endParaRPr>
          </a:p>
        </p:txBody>
      </p:sp>
      <p:sp>
        <p:nvSpPr>
          <p:cNvPr id="3" name="TextBox 2">
            <a:extLst>
              <a:ext uri="{FF2B5EF4-FFF2-40B4-BE49-F238E27FC236}">
                <a16:creationId xmlns:a16="http://schemas.microsoft.com/office/drawing/2014/main" id="{6AEFDD54-D0EF-6E45-9C33-2C8AF6A0F74E}"/>
              </a:ext>
            </a:extLst>
          </p:cNvPr>
          <p:cNvSpPr txBox="1"/>
          <p:nvPr/>
        </p:nvSpPr>
        <p:spPr>
          <a:xfrm>
            <a:off x="819304" y="4256632"/>
            <a:ext cx="10073696" cy="1015663"/>
          </a:xfrm>
          <a:prstGeom prst="rect">
            <a:avLst/>
          </a:prstGeom>
          <a:noFill/>
        </p:spPr>
        <p:txBody>
          <a:bodyPr wrap="square" rtlCol="0">
            <a:spAutoFit/>
          </a:bodyPr>
          <a:lstStyle/>
          <a:p>
            <a:pPr lvl="1" algn="ctr"/>
            <a:r>
              <a:rPr lang="en-US" sz="2000" i="1" dirty="0">
                <a:solidFill>
                  <a:schemeClr val="bg1">
                    <a:lumMod val="75000"/>
                  </a:schemeClr>
                </a:solidFill>
                <a:latin typeface="Avenir Book" panose="02000503020000020003" pitchFamily="2" charset="0"/>
              </a:rPr>
              <a:t>Please visit our website. There is a lot of great information about the </a:t>
            </a:r>
            <a:br>
              <a:rPr lang="en-US" sz="2000" i="1" dirty="0">
                <a:solidFill>
                  <a:schemeClr val="bg1">
                    <a:lumMod val="75000"/>
                  </a:schemeClr>
                </a:solidFill>
                <a:latin typeface="Avenir Book" panose="02000503020000020003" pitchFamily="2" charset="0"/>
              </a:rPr>
            </a:br>
            <a:r>
              <a:rPr lang="en-US" sz="2000" i="1" dirty="0">
                <a:solidFill>
                  <a:schemeClr val="bg1">
                    <a:lumMod val="75000"/>
                  </a:schemeClr>
                </a:solidFill>
                <a:latin typeface="Avenir Book" panose="02000503020000020003" pitchFamily="2" charset="0"/>
              </a:rPr>
              <a:t>Conference &amp; Expo. We continue to update the site daily.</a:t>
            </a:r>
          </a:p>
          <a:p>
            <a:pPr lvl="1"/>
            <a:endParaRPr lang="en-US" sz="2000" i="1" dirty="0">
              <a:solidFill>
                <a:schemeClr val="bg1">
                  <a:lumMod val="75000"/>
                </a:schemeClr>
              </a:solidFill>
              <a:latin typeface="Avenir Book" panose="02000503020000020003" pitchFamily="2" charset="0"/>
            </a:endParaRPr>
          </a:p>
        </p:txBody>
      </p:sp>
      <p:pic>
        <p:nvPicPr>
          <p:cNvPr id="5" name="Picture 4" descr="Logo&#10;&#10;Description automatically generated">
            <a:extLst>
              <a:ext uri="{FF2B5EF4-FFF2-40B4-BE49-F238E27FC236}">
                <a16:creationId xmlns:a16="http://schemas.microsoft.com/office/drawing/2014/main" id="{F8FFABF8-07A4-494E-9CE7-D1EB5FDEA882}"/>
              </a:ext>
            </a:extLst>
          </p:cNvPr>
          <p:cNvPicPr>
            <a:picLocks noChangeAspect="1"/>
          </p:cNvPicPr>
          <p:nvPr/>
        </p:nvPicPr>
        <p:blipFill>
          <a:blip r:embed="rId4"/>
          <a:stretch>
            <a:fillRect/>
          </a:stretch>
        </p:blipFill>
        <p:spPr>
          <a:xfrm>
            <a:off x="1025918" y="161449"/>
            <a:ext cx="9660467" cy="2848512"/>
          </a:xfrm>
          <a:prstGeom prst="rect">
            <a:avLst/>
          </a:prstGeom>
        </p:spPr>
      </p:pic>
    </p:spTree>
    <p:extLst>
      <p:ext uri="{BB962C8B-B14F-4D97-AF65-F5344CB8AC3E}">
        <p14:creationId xmlns:p14="http://schemas.microsoft.com/office/powerpoint/2010/main" val="2512439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11007" y="2523654"/>
            <a:ext cx="6530944" cy="735594"/>
          </a:xfrm>
        </p:spPr>
        <p:txBody>
          <a:bodyPr>
            <a:noAutofit/>
          </a:bodyPr>
          <a:lstStyle/>
          <a:p>
            <a:pPr algn="l"/>
            <a:r>
              <a:rPr lang="en-US" sz="5400" dirty="0">
                <a:solidFill>
                  <a:srgbClr val="1C6FA9"/>
                </a:solidFill>
              </a:rPr>
              <a:t>Future Events</a:t>
            </a:r>
          </a:p>
        </p:txBody>
      </p:sp>
    </p:spTree>
    <p:extLst>
      <p:ext uri="{BB962C8B-B14F-4D97-AF65-F5344CB8AC3E}">
        <p14:creationId xmlns:p14="http://schemas.microsoft.com/office/powerpoint/2010/main" val="348730175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FFB80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New_Template.potx" id="{3723F899-4F76-C342-AE00-A9CA95239EC4}" vid="{488E015D-87BE-F94C-9E19-AF219C9E646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89561</TotalTime>
  <Words>10125</Words>
  <Application>Microsoft Macintosh PowerPoint</Application>
  <PresentationFormat>Widescreen</PresentationFormat>
  <Paragraphs>1541</Paragraphs>
  <Slides>104</Slides>
  <Notes>74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104</vt:i4>
      </vt:variant>
    </vt:vector>
  </HeadingPairs>
  <TitlesOfParts>
    <vt:vector size="117" baseType="lpstr">
      <vt:lpstr>Arial</vt:lpstr>
      <vt:lpstr>Avenir</vt:lpstr>
      <vt:lpstr>Avenir Book</vt:lpstr>
      <vt:lpstr>Avenir Heavy</vt:lpstr>
      <vt:lpstr>Avenir Light</vt:lpstr>
      <vt:lpstr>Avenir Medium</vt:lpstr>
      <vt:lpstr>Calibri</vt:lpstr>
      <vt:lpstr>Calibri Light</vt:lpstr>
      <vt:lpstr>Courier New</vt:lpstr>
      <vt:lpstr>Times New Roman</vt:lpstr>
      <vt:lpstr>Wingdings</vt:lpstr>
      <vt:lpstr>Office Theme</vt:lpstr>
      <vt:lpstr>Custom Design</vt:lpstr>
      <vt:lpstr>American Society of Plumbing Engineers  2022 Region Meetings</vt:lpstr>
      <vt:lpstr>PowerPoint Presentation</vt:lpstr>
      <vt:lpstr>PowerPoint Presentation</vt:lpstr>
      <vt:lpstr>ASPE’s Commitment to the Industry</vt:lpstr>
      <vt:lpstr>Who We Are</vt:lpstr>
      <vt:lpstr>Where We Are</vt:lpstr>
      <vt:lpstr>New &amp; Improved</vt:lpstr>
      <vt:lpstr>New &amp; Improved (continued)</vt:lpstr>
      <vt:lpstr>Society &amp; Membership Initiatives</vt:lpstr>
      <vt:lpstr>Multi-Year Membership Renewal</vt:lpstr>
      <vt:lpstr>Multiple Chapter Affiliation</vt:lpstr>
      <vt:lpstr>Early Renewal Discount for First-Year Members</vt:lpstr>
      <vt:lpstr>PowerPoint Presentation</vt:lpstr>
      <vt:lpstr>2023 ASPE Chapter Leadership Summit Proposal</vt:lpstr>
      <vt:lpstr>2023 ASPE Chapter Leadership Summit</vt:lpstr>
      <vt:lpstr>2023 ASPE Chapter Leadership Summit (continued)</vt:lpstr>
      <vt:lpstr>PowerPoint Presentation</vt:lpstr>
      <vt:lpstr>2023 ASPE Chapter Leadership Summit (continued)</vt:lpstr>
      <vt:lpstr>2023 ASPE Chapter Leadership Summit (continued)</vt:lpstr>
      <vt:lpstr>Chapter Liability Concerns</vt:lpstr>
      <vt:lpstr>Fraudulent Emails</vt:lpstr>
      <vt:lpstr>Copyright Infringement </vt:lpstr>
      <vt:lpstr>Website Security and Maintenance</vt:lpstr>
      <vt:lpstr>Website Security and Maintenance (continued)</vt:lpstr>
      <vt:lpstr>Chapter Officer Personal Protection</vt:lpstr>
      <vt:lpstr>ASPE Connect</vt:lpstr>
      <vt:lpstr>ASPE Connect Stats</vt:lpstr>
      <vt:lpstr>ASPE Connect Usage</vt:lpstr>
      <vt:lpstr>ASPE Connect Initiatives</vt:lpstr>
      <vt:lpstr>Society &amp; Membership Services Update</vt:lpstr>
      <vt:lpstr>End-of-Year Reporting System</vt:lpstr>
      <vt:lpstr>Membership Renewals</vt:lpstr>
      <vt:lpstr>PowerPoint Presentation</vt:lpstr>
      <vt:lpstr>PowerPoint Presentation</vt:lpstr>
      <vt:lpstr>PowerPoint Presentation</vt:lpstr>
      <vt:lpstr>ASPE Mentoring Program –  Now Available Through ASPE Connect </vt:lpstr>
      <vt:lpstr>ASPE Mentoring Program</vt:lpstr>
      <vt:lpstr>PowerPoint Presentation</vt:lpstr>
      <vt:lpstr>Membership at a Glance</vt:lpstr>
      <vt:lpstr>PowerPoint Presentation</vt:lpstr>
      <vt:lpstr>PowerPoint Presentation</vt:lpstr>
      <vt:lpstr>ASPE Chapter Website Update</vt:lpstr>
      <vt:lpstr>ASPE Chapter Website Update (continued)</vt:lpstr>
      <vt:lpstr>ASPE Chapter Website Update (continued)</vt:lpstr>
      <vt:lpstr>Membership Retention by Region/Chapters</vt:lpstr>
      <vt:lpstr>Region 1</vt:lpstr>
      <vt:lpstr>Region 2</vt:lpstr>
      <vt:lpstr>Region 3</vt:lpstr>
      <vt:lpstr>Region 4</vt:lpstr>
      <vt:lpstr>Region 5</vt:lpstr>
      <vt:lpstr>Region 9</vt:lpstr>
      <vt:lpstr>PowerPoint Presentation</vt:lpstr>
      <vt:lpstr>ASPE Young Professionals 35 &amp; Under</vt:lpstr>
      <vt:lpstr>Reaching Out to the Younger Generations</vt:lpstr>
      <vt:lpstr>PowerPoint Presentation</vt:lpstr>
      <vt:lpstr>PowerPoint Presentation</vt:lpstr>
      <vt:lpstr>PowerPoint Presentation</vt:lpstr>
      <vt:lpstr>PowerPoint Presentation</vt:lpstr>
      <vt:lpstr>PowerPoint Presentation</vt:lpstr>
      <vt:lpstr>ASPE Life Members 2021-2022</vt:lpstr>
      <vt:lpstr>PowerPoint Presentation</vt:lpstr>
      <vt:lpstr>Chapter Initiatives</vt:lpstr>
      <vt:lpstr>Chapter Award of Merit</vt:lpstr>
      <vt:lpstr>Chapter Award of Merit (continued)</vt:lpstr>
      <vt:lpstr>PowerPoint Presentation</vt:lpstr>
      <vt:lpstr>PowerPoint Presentation</vt:lpstr>
      <vt:lpstr>Chapter’s Charter Renewal</vt:lpstr>
      <vt:lpstr>ASPE Education</vt:lpstr>
      <vt:lpstr>Webinars</vt:lpstr>
      <vt:lpstr>CEU Providers</vt:lpstr>
      <vt:lpstr>ASPE Med Gas Workshop</vt:lpstr>
      <vt:lpstr>Credentialing &amp; Certification</vt:lpstr>
      <vt:lpstr>Certified in Plumbing Design (CPD)</vt:lpstr>
      <vt:lpstr>Certified Plumbing Design Technician (CPDT)</vt:lpstr>
      <vt:lpstr>CPD and CPDT Recertification</vt:lpstr>
      <vt:lpstr>Green Plumbing Design (GPD)</vt:lpstr>
      <vt:lpstr>ASPE Legislative</vt:lpstr>
      <vt:lpstr>ASPE Legislative Objectives</vt:lpstr>
      <vt:lpstr>ASPE Legislative Committee VP, Legislative – Brianne Hall, PE, CPD, LEED AP BD+C, GGP</vt:lpstr>
      <vt:lpstr>PE Working Group Update (PEWG)</vt:lpstr>
      <vt:lpstr>PE Working Group Update (PEWG)</vt:lpstr>
      <vt:lpstr>Plumbing Engineering Option Within  the Mechanical Engineering Exam</vt:lpstr>
      <vt:lpstr>ASPE Marketing</vt:lpstr>
      <vt:lpstr>Marketing Update</vt:lpstr>
      <vt:lpstr>Marketing Update</vt:lpstr>
      <vt:lpstr>Marketing Update</vt:lpstr>
      <vt:lpstr>Marketing Update</vt:lpstr>
      <vt:lpstr>ASPE Publications</vt:lpstr>
      <vt:lpstr>Publications Update</vt:lpstr>
      <vt:lpstr>Publications Update (continued)</vt:lpstr>
      <vt:lpstr>PowerPoint Presentation</vt:lpstr>
      <vt:lpstr>Updates</vt:lpstr>
      <vt:lpstr>Why Attend?</vt:lpstr>
      <vt:lpstr>What you will find:</vt:lpstr>
      <vt:lpstr>Updates</vt:lpstr>
      <vt:lpstr>Updates</vt:lpstr>
      <vt:lpstr>What is ASPE Racing at INDY?</vt:lpstr>
      <vt:lpstr>www.expo.aspe.org</vt:lpstr>
      <vt:lpstr>Future Events</vt:lpstr>
      <vt:lpstr>Symposium / Convention &amp; Expo</vt:lpstr>
      <vt:lpstr>Affiliate Relations</vt:lpstr>
      <vt:lpstr>ASPE Affiliate Programs</vt:lpstr>
      <vt:lpstr>ASPE Affiliate Programs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Society of Plumbing Engineers  2020 Region Meetings</dc:title>
  <dc:creator>Nadine Saucedo</dc:creator>
  <cp:lastModifiedBy>Nadine Saucedo</cp:lastModifiedBy>
  <cp:revision>217</cp:revision>
  <cp:lastPrinted>2022-05-11T22:03:18Z</cp:lastPrinted>
  <dcterms:created xsi:type="dcterms:W3CDTF">2020-05-12T16:26:53Z</dcterms:created>
  <dcterms:modified xsi:type="dcterms:W3CDTF">2022-06-01T18:25:49Z</dcterms:modified>
</cp:coreProperties>
</file>