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7"/>
  </p:notesMasterIdLst>
  <p:handoutMasterIdLst>
    <p:handoutMasterId r:id="rId78"/>
  </p:handoutMasterIdLst>
  <p:sldIdLst>
    <p:sldId id="320" r:id="rId2"/>
    <p:sldId id="512" r:id="rId3"/>
    <p:sldId id="468" r:id="rId4"/>
    <p:sldId id="470" r:id="rId5"/>
    <p:sldId id="476" r:id="rId6"/>
    <p:sldId id="337" r:id="rId7"/>
    <p:sldId id="480" r:id="rId8"/>
    <p:sldId id="335" r:id="rId9"/>
    <p:sldId id="336" r:id="rId10"/>
    <p:sldId id="379" r:id="rId11"/>
    <p:sldId id="338" r:id="rId12"/>
    <p:sldId id="339" r:id="rId13"/>
    <p:sldId id="340" r:id="rId14"/>
    <p:sldId id="482" r:id="rId15"/>
    <p:sldId id="346" r:id="rId16"/>
    <p:sldId id="342" r:id="rId17"/>
    <p:sldId id="327" r:id="rId18"/>
    <p:sldId id="343" r:id="rId19"/>
    <p:sldId id="483" r:id="rId20"/>
    <p:sldId id="485" r:id="rId21"/>
    <p:sldId id="486" r:id="rId22"/>
    <p:sldId id="478" r:id="rId23"/>
    <p:sldId id="487" r:id="rId24"/>
    <p:sldId id="488" r:id="rId25"/>
    <p:sldId id="489" r:id="rId26"/>
    <p:sldId id="490" r:id="rId27"/>
    <p:sldId id="513" r:id="rId28"/>
    <p:sldId id="491" r:id="rId29"/>
    <p:sldId id="492" r:id="rId30"/>
    <p:sldId id="493" r:id="rId31"/>
    <p:sldId id="494" r:id="rId32"/>
    <p:sldId id="495" r:id="rId33"/>
    <p:sldId id="496" r:id="rId34"/>
    <p:sldId id="401" r:id="rId35"/>
    <p:sldId id="402" r:id="rId36"/>
    <p:sldId id="403" r:id="rId37"/>
    <p:sldId id="404" r:id="rId38"/>
    <p:sldId id="405" r:id="rId39"/>
    <p:sldId id="406" r:id="rId40"/>
    <p:sldId id="418" r:id="rId41"/>
    <p:sldId id="429" r:id="rId42"/>
    <p:sldId id="430" r:id="rId43"/>
    <p:sldId id="431" r:id="rId44"/>
    <p:sldId id="432" r:id="rId45"/>
    <p:sldId id="420" r:id="rId46"/>
    <p:sldId id="434" r:id="rId47"/>
    <p:sldId id="436" r:id="rId48"/>
    <p:sldId id="437" r:id="rId49"/>
    <p:sldId id="438" r:id="rId50"/>
    <p:sldId id="511" r:id="rId51"/>
    <p:sldId id="439" r:id="rId52"/>
    <p:sldId id="361" r:id="rId53"/>
    <p:sldId id="441" r:id="rId54"/>
    <p:sldId id="443" r:id="rId55"/>
    <p:sldId id="352" r:id="rId56"/>
    <p:sldId id="345" r:id="rId57"/>
    <p:sldId id="479" r:id="rId58"/>
    <p:sldId id="471" r:id="rId59"/>
    <p:sldId id="510" r:id="rId60"/>
    <p:sldId id="501" r:id="rId61"/>
    <p:sldId id="502" r:id="rId62"/>
    <p:sldId id="503" r:id="rId63"/>
    <p:sldId id="504" r:id="rId64"/>
    <p:sldId id="505" r:id="rId65"/>
    <p:sldId id="506" r:id="rId66"/>
    <p:sldId id="507" r:id="rId67"/>
    <p:sldId id="508" r:id="rId68"/>
    <p:sldId id="497" r:id="rId69"/>
    <p:sldId id="498" r:id="rId70"/>
    <p:sldId id="499" r:id="rId71"/>
    <p:sldId id="500" r:id="rId72"/>
    <p:sldId id="426" r:id="rId73"/>
    <p:sldId id="462" r:id="rId74"/>
    <p:sldId id="460" r:id="rId75"/>
    <p:sldId id="408" r:id="rId7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76" userDrawn="1">
          <p15:clr>
            <a:srgbClr val="A4A3A4"/>
          </p15:clr>
        </p15:guide>
        <p15:guide id="2" pos="6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y Smith, FASPE" initials="BSF" lastIdx="7" clrIdx="0">
    <p:extLst>
      <p:ext uri="{19B8F6BF-5375-455C-9EA6-DF929625EA0E}">
        <p15:presenceInfo xmlns:p15="http://schemas.microsoft.com/office/powerpoint/2012/main" userId="c4fabd02-06c3-46f2-862a-a8de805e00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FA9"/>
    <a:srgbClr val="F19D00"/>
    <a:srgbClr val="009B16"/>
    <a:srgbClr val="D4D4D4"/>
    <a:srgbClr val="FFFFFF"/>
    <a:srgbClr val="B0B0B0"/>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12"/>
    <p:restoredTop sz="92517"/>
  </p:normalViewPr>
  <p:slideViewPr>
    <p:cSldViewPr snapToGrid="0" snapToObjects="1">
      <p:cViewPr varScale="1">
        <p:scale>
          <a:sx n="114" d="100"/>
          <a:sy n="114" d="100"/>
        </p:scale>
        <p:origin x="648" y="168"/>
      </p:cViewPr>
      <p:guideLst>
        <p:guide orient="horz" pos="1176"/>
        <p:guide pos="600"/>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dirty="0">
                <a:solidFill>
                  <a:schemeClr val="bg1"/>
                </a:solidFill>
              </a:rPr>
              <a:t>2021 First</a:t>
            </a:r>
            <a:r>
              <a:rPr lang="en-US" baseline="0" dirty="0">
                <a:solidFill>
                  <a:schemeClr val="bg1"/>
                </a:solidFill>
              </a:rPr>
              <a:t> Quarter Meetings Held</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Held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31</c:v>
                </c:pt>
                <c:pt idx="1">
                  <c:v>31</c:v>
                </c:pt>
                <c:pt idx="2">
                  <c:v>35</c:v>
                </c:pt>
              </c:numCache>
            </c:numRef>
          </c:val>
          <c:extLst>
            <c:ext xmlns:c16="http://schemas.microsoft.com/office/drawing/2014/chart" uri="{C3380CC4-5D6E-409C-BE32-E72D297353CC}">
              <c16:uniqueId val="{00000000-3697-E44F-9112-1F9DF8795C8F}"/>
            </c:ext>
          </c:extLst>
        </c:ser>
        <c:ser>
          <c:idx val="1"/>
          <c:order val="1"/>
          <c:tx>
            <c:strRef>
              <c:f>Sheet1!$C$1</c:f>
              <c:strCache>
                <c:ptCount val="1"/>
                <c:pt idx="0">
                  <c:v>Canceled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c:v>
                </c:pt>
                <c:pt idx="1">
                  <c:v>1</c:v>
                </c:pt>
                <c:pt idx="2">
                  <c:v>2</c:v>
                </c:pt>
              </c:numCache>
            </c:numRef>
          </c:val>
          <c:extLst>
            <c:ext xmlns:c16="http://schemas.microsoft.com/office/drawing/2014/chart" uri="{C3380CC4-5D6E-409C-BE32-E72D297353CC}">
              <c16:uniqueId val="{00000001-3697-E44F-9112-1F9DF8795C8F}"/>
            </c:ext>
          </c:extLst>
        </c:ser>
        <c:dLbls>
          <c:showLegendKey val="0"/>
          <c:showVal val="0"/>
          <c:showCatName val="0"/>
          <c:showSerName val="0"/>
          <c:showPercent val="0"/>
          <c:showBubbleSize val="0"/>
        </c:dLbls>
        <c:gapWidth val="150"/>
        <c:axId val="1070830736"/>
        <c:axId val="1046223408"/>
      </c:barChart>
      <c:catAx>
        <c:axId val="1070830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46223408"/>
        <c:crosses val="autoZero"/>
        <c:auto val="1"/>
        <c:lblAlgn val="ctr"/>
        <c:lblOffset val="100"/>
        <c:noMultiLvlLbl val="0"/>
      </c:catAx>
      <c:valAx>
        <c:axId val="104622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07083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Sheet1!$A$2:$A$9</c:f>
              <c:numCache>
                <c:formatCode>General</c:formatCode>
                <c:ptCount val="8"/>
                <c:pt idx="0">
                  <c:v>2015</c:v>
                </c:pt>
                <c:pt idx="1">
                  <c:v>2016</c:v>
                </c:pt>
                <c:pt idx="2">
                  <c:v>2017</c:v>
                </c:pt>
                <c:pt idx="3">
                  <c:v>2018</c:v>
                </c:pt>
                <c:pt idx="4">
                  <c:v>2019</c:v>
                </c:pt>
                <c:pt idx="5">
                  <c:v>2020</c:v>
                </c:pt>
                <c:pt idx="6">
                  <c:v>2021</c:v>
                </c:pt>
              </c:numCache>
            </c:numRef>
          </c:cat>
          <c:val>
            <c:numRef>
              <c:f>Sheet1!$B$2:$B$9</c:f>
              <c:numCache>
                <c:formatCode>General</c:formatCode>
                <c:ptCount val="8"/>
                <c:pt idx="0">
                  <c:v>54</c:v>
                </c:pt>
                <c:pt idx="1">
                  <c:v>49</c:v>
                </c:pt>
                <c:pt idx="2">
                  <c:v>71</c:v>
                </c:pt>
                <c:pt idx="3">
                  <c:v>67</c:v>
                </c:pt>
                <c:pt idx="4">
                  <c:v>75</c:v>
                </c:pt>
                <c:pt idx="5">
                  <c:v>81</c:v>
                </c:pt>
                <c:pt idx="6">
                  <c:v>113</c:v>
                </c:pt>
              </c:numCache>
            </c:numRef>
          </c:val>
          <c:smooth val="0"/>
          <c:extLst>
            <c:ext xmlns:c16="http://schemas.microsoft.com/office/drawing/2014/chart" uri="{C3380CC4-5D6E-409C-BE32-E72D297353CC}">
              <c16:uniqueId val="{00000000-7C4F-D14F-A37A-31555B9D79C2}"/>
            </c:ext>
          </c:extLst>
        </c:ser>
        <c:dLbls>
          <c:showLegendKey val="0"/>
          <c:showVal val="0"/>
          <c:showCatName val="0"/>
          <c:showSerName val="0"/>
          <c:showPercent val="0"/>
          <c:showBubbleSize val="0"/>
        </c:dLbls>
        <c:smooth val="0"/>
        <c:axId val="1135868080"/>
        <c:axId val="1135870832"/>
      </c:lineChart>
      <c:catAx>
        <c:axId val="113586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5870832"/>
        <c:crosses val="autoZero"/>
        <c:auto val="1"/>
        <c:lblAlgn val="ctr"/>
        <c:lblOffset val="100"/>
        <c:noMultiLvlLbl val="0"/>
      </c:catAx>
      <c:valAx>
        <c:axId val="113587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5868080"/>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rgbClr val="17476D"/>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Chapter Meeting Requests Received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Chapter Meeting Requests Received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40-A84A-8CB2-61B39DA824F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40-A84A-8CB2-61B39DA824F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40-A84A-8CB2-61B39DA824F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January</c:v>
                </c:pt>
                <c:pt idx="1">
                  <c:v>February</c:v>
                </c:pt>
                <c:pt idx="2">
                  <c:v>March</c:v>
                </c:pt>
              </c:strCache>
            </c:strRef>
          </c:cat>
          <c:val>
            <c:numRef>
              <c:f>Sheet1!$B$2:$B$4</c:f>
              <c:numCache>
                <c:formatCode>General</c:formatCode>
                <c:ptCount val="3"/>
                <c:pt idx="0">
                  <c:v>36</c:v>
                </c:pt>
                <c:pt idx="1">
                  <c:v>26</c:v>
                </c:pt>
                <c:pt idx="2">
                  <c:v>48</c:v>
                </c:pt>
              </c:numCache>
            </c:numRef>
          </c:val>
          <c:extLst>
            <c:ext xmlns:c16="http://schemas.microsoft.com/office/drawing/2014/chart" uri="{C3380CC4-5D6E-409C-BE32-E72D297353CC}">
              <c16:uniqueId val="{00000006-9740-A84A-8CB2-61B39DA824F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t>Non-Member Funds Received </a:t>
            </a:r>
          </a:p>
          <a:p>
            <a:pPr>
              <a:defRPr/>
            </a:pPr>
            <a:r>
              <a:rPr lang="en-US"/>
              <a:t>1/1/21-3/31/21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tx>
            <c:strRef>
              <c:f>Sheet1!$B$1</c:f>
              <c:strCache>
                <c:ptCount val="1"/>
                <c:pt idx="0">
                  <c:v>Non-Member Funds Received 1/1/21-3/31/21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DE2-7445-A775-F307F361D54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DE2-7445-A775-F307F361D54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DE2-7445-A775-F307F361D544}"/>
              </c:ext>
            </c:extLst>
          </c:dPt>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January</c:v>
                </c:pt>
                <c:pt idx="1">
                  <c:v>February</c:v>
                </c:pt>
                <c:pt idx="2">
                  <c:v>March</c:v>
                </c:pt>
              </c:strCache>
            </c:strRef>
          </c:cat>
          <c:val>
            <c:numRef>
              <c:f>Sheet1!$B$2:$B$4</c:f>
              <c:numCache>
                <c:formatCode>"$"#,##0_);[Red]\("$"#,##0\)</c:formatCode>
                <c:ptCount val="3"/>
                <c:pt idx="0">
                  <c:v>500</c:v>
                </c:pt>
                <c:pt idx="1">
                  <c:v>650</c:v>
                </c:pt>
                <c:pt idx="2">
                  <c:v>300</c:v>
                </c:pt>
              </c:numCache>
            </c:numRef>
          </c:val>
          <c:extLst>
            <c:ext xmlns:c16="http://schemas.microsoft.com/office/drawing/2014/chart" uri="{C3380CC4-5D6E-409C-BE32-E72D297353CC}">
              <c16:uniqueId val="{00000006-0DE2-7445-A775-F307F361D54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5 Year Trend</c:v>
                </c:pt>
              </c:strCache>
            </c:strRef>
          </c:tx>
          <c:spPr>
            <a:solidFill>
              <a:schemeClr val="accent1"/>
            </a:solidFill>
            <a:ln>
              <a:noFill/>
            </a:ln>
            <a:effectLst/>
          </c:spPr>
          <c:invertIfNegative val="0"/>
          <c:cat>
            <c:numRef>
              <c:f>Sheet1!$A$2:$A$6</c:f>
              <c:numCache>
                <c:formatCode>General</c:formatCode>
                <c:ptCount val="5"/>
                <c:pt idx="0">
                  <c:v>2017</c:v>
                </c:pt>
                <c:pt idx="1">
                  <c:v>2018</c:v>
                </c:pt>
                <c:pt idx="2">
                  <c:v>2019</c:v>
                </c:pt>
                <c:pt idx="3">
                  <c:v>2020</c:v>
                </c:pt>
                <c:pt idx="4">
                  <c:v>2021</c:v>
                </c:pt>
              </c:numCache>
            </c:numRef>
          </c:cat>
          <c:val>
            <c:numRef>
              <c:f>Sheet1!$B$2:$B$6</c:f>
              <c:numCache>
                <c:formatCode>General</c:formatCode>
                <c:ptCount val="5"/>
                <c:pt idx="0">
                  <c:v>6163</c:v>
                </c:pt>
                <c:pt idx="1">
                  <c:v>6347</c:v>
                </c:pt>
                <c:pt idx="2">
                  <c:v>6519</c:v>
                </c:pt>
                <c:pt idx="3">
                  <c:v>6332</c:v>
                </c:pt>
                <c:pt idx="4">
                  <c:v>6134</c:v>
                </c:pt>
              </c:numCache>
            </c:numRef>
          </c:val>
          <c:extLst>
            <c:ext xmlns:c16="http://schemas.microsoft.com/office/drawing/2014/chart" uri="{C3380CC4-5D6E-409C-BE32-E72D297353CC}">
              <c16:uniqueId val="{00000000-7FFD-2D4C-BD9C-AEC78863693A}"/>
            </c:ext>
          </c:extLst>
        </c:ser>
        <c:dLbls>
          <c:showLegendKey val="0"/>
          <c:showVal val="0"/>
          <c:showCatName val="0"/>
          <c:showSerName val="0"/>
          <c:showPercent val="0"/>
          <c:showBubbleSize val="0"/>
        </c:dLbls>
        <c:gapWidth val="150"/>
        <c:overlap val="100"/>
        <c:axId val="1139551536"/>
        <c:axId val="1175997040"/>
      </c:barChart>
      <c:catAx>
        <c:axId val="1139551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77" b="0" i="0" u="none" strike="noStrike" kern="1200" baseline="0">
                <a:solidFill>
                  <a:schemeClr val="bg1"/>
                </a:solidFill>
                <a:latin typeface="+mn-lt"/>
                <a:ea typeface="+mn-ea"/>
                <a:cs typeface="+mn-cs"/>
              </a:defRPr>
            </a:pPr>
            <a:endParaRPr lang="en-US"/>
          </a:p>
        </c:txPr>
        <c:crossAx val="1175997040"/>
        <c:crosses val="autoZero"/>
        <c:auto val="1"/>
        <c:lblAlgn val="ctr"/>
        <c:lblOffset val="100"/>
        <c:noMultiLvlLbl val="0"/>
      </c:catAx>
      <c:valAx>
        <c:axId val="117599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87" b="0" i="0" u="none" strike="noStrike" kern="1200" baseline="0">
                <a:solidFill>
                  <a:schemeClr val="bg1"/>
                </a:solidFill>
                <a:latin typeface="+mn-lt"/>
                <a:ea typeface="+mn-ea"/>
                <a:cs typeface="+mn-cs"/>
              </a:defRPr>
            </a:pPr>
            <a:endParaRPr lang="en-US"/>
          </a:p>
        </c:txPr>
        <c:crossAx val="1139551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2021</c:v>
                </c:pt>
              </c:strCache>
            </c:strRef>
          </c:tx>
          <c:spPr>
            <a:solidFill>
              <a:schemeClr val="accent1"/>
            </a:solidFill>
            <a:ln>
              <a:noFill/>
            </a:ln>
            <a:effectLst/>
          </c:spPr>
          <c:invertIfNegative val="0"/>
          <c:cat>
            <c:strRef>
              <c:f>Sheet1!$A$2:$A$9</c:f>
              <c:strCache>
                <c:ptCount val="8"/>
                <c:pt idx="0">
                  <c:v>Affiliate</c:v>
                </c:pt>
                <c:pt idx="1">
                  <c:v>Full</c:v>
                </c:pt>
                <c:pt idx="2">
                  <c:v>Associate</c:v>
                </c:pt>
                <c:pt idx="3">
                  <c:v>Special</c:v>
                </c:pt>
                <c:pt idx="4">
                  <c:v>Retired</c:v>
                </c:pt>
                <c:pt idx="5">
                  <c:v>Student</c:v>
                </c:pt>
                <c:pt idx="6">
                  <c:v>Life</c:v>
                </c:pt>
                <c:pt idx="7">
                  <c:v>Governmental</c:v>
                </c:pt>
              </c:strCache>
            </c:strRef>
          </c:cat>
          <c:val>
            <c:numRef>
              <c:f>Sheet1!$B$2:$B$9</c:f>
              <c:numCache>
                <c:formatCode>General</c:formatCode>
                <c:ptCount val="8"/>
                <c:pt idx="0">
                  <c:v>1547</c:v>
                </c:pt>
                <c:pt idx="1">
                  <c:v>3702</c:v>
                </c:pt>
                <c:pt idx="2">
                  <c:v>520</c:v>
                </c:pt>
                <c:pt idx="3">
                  <c:v>139</c:v>
                </c:pt>
                <c:pt idx="4">
                  <c:v>84</c:v>
                </c:pt>
                <c:pt idx="5">
                  <c:v>43</c:v>
                </c:pt>
                <c:pt idx="6">
                  <c:v>46</c:v>
                </c:pt>
                <c:pt idx="7">
                  <c:v>50</c:v>
                </c:pt>
              </c:numCache>
            </c:numRef>
          </c:val>
          <c:extLst>
            <c:ext xmlns:c16="http://schemas.microsoft.com/office/drawing/2014/chart" uri="{C3380CC4-5D6E-409C-BE32-E72D297353CC}">
              <c16:uniqueId val="{00000000-9E7A-B94F-8F0C-875D5F830497}"/>
            </c:ext>
          </c:extLst>
        </c:ser>
        <c:ser>
          <c:idx val="1"/>
          <c:order val="1"/>
          <c:tx>
            <c:strRef>
              <c:f>Sheet1!$C$1</c:f>
              <c:strCache>
                <c:ptCount val="1"/>
                <c:pt idx="0">
                  <c:v>2020</c:v>
                </c:pt>
              </c:strCache>
            </c:strRef>
          </c:tx>
          <c:spPr>
            <a:solidFill>
              <a:schemeClr val="accent2"/>
            </a:solidFill>
            <a:ln>
              <a:noFill/>
            </a:ln>
            <a:effectLst/>
          </c:spPr>
          <c:invertIfNegative val="0"/>
          <c:cat>
            <c:strRef>
              <c:f>Sheet1!$A$2:$A$9</c:f>
              <c:strCache>
                <c:ptCount val="8"/>
                <c:pt idx="0">
                  <c:v>Affiliate</c:v>
                </c:pt>
                <c:pt idx="1">
                  <c:v>Full</c:v>
                </c:pt>
                <c:pt idx="2">
                  <c:v>Associate</c:v>
                </c:pt>
                <c:pt idx="3">
                  <c:v>Special</c:v>
                </c:pt>
                <c:pt idx="4">
                  <c:v>Retired</c:v>
                </c:pt>
                <c:pt idx="5">
                  <c:v>Student</c:v>
                </c:pt>
                <c:pt idx="6">
                  <c:v>Life</c:v>
                </c:pt>
                <c:pt idx="7">
                  <c:v>Governmental</c:v>
                </c:pt>
              </c:strCache>
            </c:strRef>
          </c:cat>
          <c:val>
            <c:numRef>
              <c:f>Sheet1!$C$2:$C$9</c:f>
              <c:numCache>
                <c:formatCode>General</c:formatCode>
                <c:ptCount val="8"/>
                <c:pt idx="0">
                  <c:v>1594</c:v>
                </c:pt>
                <c:pt idx="1">
                  <c:v>3711</c:v>
                </c:pt>
                <c:pt idx="2">
                  <c:v>556</c:v>
                </c:pt>
                <c:pt idx="3">
                  <c:v>161</c:v>
                </c:pt>
                <c:pt idx="4">
                  <c:v>89</c:v>
                </c:pt>
                <c:pt idx="5">
                  <c:v>37</c:v>
                </c:pt>
                <c:pt idx="6">
                  <c:v>42</c:v>
                </c:pt>
                <c:pt idx="7">
                  <c:v>51</c:v>
                </c:pt>
              </c:numCache>
            </c:numRef>
          </c:val>
          <c:extLst>
            <c:ext xmlns:c16="http://schemas.microsoft.com/office/drawing/2014/chart" uri="{C3380CC4-5D6E-409C-BE32-E72D297353CC}">
              <c16:uniqueId val="{00000001-9E7A-B94F-8F0C-875D5F830497}"/>
            </c:ext>
          </c:extLst>
        </c:ser>
        <c:dLbls>
          <c:showLegendKey val="0"/>
          <c:showVal val="0"/>
          <c:showCatName val="0"/>
          <c:showSerName val="0"/>
          <c:showPercent val="0"/>
          <c:showBubbleSize val="0"/>
        </c:dLbls>
        <c:gapWidth val="219"/>
        <c:axId val="1063834400"/>
        <c:axId val="1061344944"/>
      </c:barChart>
      <c:catAx>
        <c:axId val="106383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crossAx val="1061344944"/>
        <c:crosses val="autoZero"/>
        <c:auto val="1"/>
        <c:lblAlgn val="ctr"/>
        <c:lblOffset val="100"/>
        <c:noMultiLvlLbl val="0"/>
      </c:catAx>
      <c:valAx>
        <c:axId val="106134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venir Book" panose="02000503020000020003" pitchFamily="2" charset="0"/>
                <a:ea typeface="+mn-ea"/>
                <a:cs typeface="+mn-cs"/>
              </a:defRPr>
            </a:pPr>
            <a:endParaRPr lang="en-US"/>
          </a:p>
        </c:txPr>
        <c:crossAx val="106383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aseline="0">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4"/>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explosion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0831-7749-B164-2DC654FFEAA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0831-7749-B164-2DC654FFEAA9}"/>
              </c:ext>
            </c:extLst>
          </c:dPt>
          <c:dPt>
            <c:idx val="2"/>
            <c:bubble3D val="0"/>
            <c:explosion val="6"/>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0831-7749-B164-2DC654FFEAA9}"/>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0831-7749-B164-2DC654FFEAA9}"/>
              </c:ext>
            </c:extLst>
          </c:dPt>
          <c:dPt>
            <c:idx val="4"/>
            <c:bubble3D val="0"/>
            <c:explosion val="9"/>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9-0831-7749-B164-2DC654FFEAA9}"/>
              </c:ext>
            </c:extLst>
          </c:dPt>
          <c:dPt>
            <c:idx val="5"/>
            <c:bubble3D val="0"/>
            <c:explosion val="4"/>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B-0831-7749-B164-2DC654FFEAA9}"/>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D-0831-7749-B164-2DC654FFEAA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Full</c:v>
                </c:pt>
                <c:pt idx="1">
                  <c:v>Associate</c:v>
                </c:pt>
                <c:pt idx="2">
                  <c:v>Affiliate</c:v>
                </c:pt>
                <c:pt idx="3">
                  <c:v>Governmental</c:v>
                </c:pt>
                <c:pt idx="4">
                  <c:v>Student</c:v>
                </c:pt>
                <c:pt idx="5">
                  <c:v>Special</c:v>
                </c:pt>
              </c:strCache>
            </c:strRef>
          </c:cat>
          <c:val>
            <c:numRef>
              <c:f>Sheet1!$B$2:$B$7</c:f>
              <c:numCache>
                <c:formatCode>General</c:formatCode>
                <c:ptCount val="6"/>
                <c:pt idx="0">
                  <c:v>502</c:v>
                </c:pt>
                <c:pt idx="1">
                  <c:v>436</c:v>
                </c:pt>
                <c:pt idx="2">
                  <c:v>258</c:v>
                </c:pt>
                <c:pt idx="3">
                  <c:v>3</c:v>
                </c:pt>
                <c:pt idx="4">
                  <c:v>36</c:v>
                </c:pt>
                <c:pt idx="5">
                  <c:v>13</c:v>
                </c:pt>
              </c:numCache>
            </c:numRef>
          </c:val>
          <c:extLst>
            <c:ext xmlns:c16="http://schemas.microsoft.com/office/drawing/2014/chart" uri="{C3380CC4-5D6E-409C-BE32-E72D297353CC}">
              <c16:uniqueId val="{0000000E-0831-7749-B164-2DC654FFEAA9}"/>
            </c:ext>
          </c:extLst>
        </c:ser>
        <c:dLbls>
          <c:showLegendKey val="0"/>
          <c:showVal val="0"/>
          <c:showCatName val="0"/>
          <c:showSerName val="0"/>
          <c:showPercent val="1"/>
          <c:showBubbleSize val="0"/>
          <c:showLeaderLines val="1"/>
        </c:dLbls>
      </c:pie3DChart>
      <c:spPr>
        <a:noFill/>
        <a:ln>
          <a:noFill/>
        </a:ln>
        <a:effectLst/>
      </c:spPr>
    </c:plotArea>
    <c:legend>
      <c:legendPos val="r"/>
      <c:layout>
        <c:manualLayout>
          <c:xMode val="edge"/>
          <c:yMode val="edge"/>
          <c:x val="0.68807660455298281"/>
          <c:y val="0.14467246281946203"/>
          <c:w val="0.18072518710110233"/>
          <c:h val="0.720697005477801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venir Light" panose="020B0402020203020204"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90F9-014D-A4A4-3A752C46847C}"/>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3-90F9-014D-A4A4-3A752C46847C}"/>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extLst>
              <c:ext xmlns:c16="http://schemas.microsoft.com/office/drawing/2014/chart" uri="{C3380CC4-5D6E-409C-BE32-E72D297353CC}">
                <c16:uniqueId val="{00000005-90F9-014D-A4A4-3A752C46847C}"/>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extLst>
              <c:ext xmlns:c16="http://schemas.microsoft.com/office/drawing/2014/chart" uri="{C3380CC4-5D6E-409C-BE32-E72D297353CC}">
                <c16:uniqueId val="{00000007-90F9-014D-A4A4-3A752C46847C}"/>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extLst>
              <c:ext xmlns:c16="http://schemas.microsoft.com/office/drawing/2014/chart" uri="{C3380CC4-5D6E-409C-BE32-E72D297353CC}">
                <c16:uniqueId val="{00000009-90F9-014D-A4A4-3A752C46847C}"/>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extLst>
              <c:ext xmlns:c16="http://schemas.microsoft.com/office/drawing/2014/chart" uri="{C3380CC4-5D6E-409C-BE32-E72D297353CC}">
                <c16:uniqueId val="{0000000B-90F9-014D-A4A4-3A752C46847C}"/>
              </c:ext>
            </c:extLst>
          </c:dPt>
          <c:dPt>
            <c:idx val="6"/>
            <c:bubble3D val="0"/>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D-90F9-014D-A4A4-3A752C46847C}"/>
              </c:ext>
            </c:extLst>
          </c:dPt>
          <c:dPt>
            <c:idx val="7"/>
            <c:bubble3D val="0"/>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0F-DBB1-D649-A90E-949DF4CA2C4A}"/>
              </c:ext>
            </c:extLst>
          </c:dPt>
          <c:dPt>
            <c:idx val="8"/>
            <c:bubble3D val="0"/>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c:spPr>
            <c:extLst>
              <c:ext xmlns:c16="http://schemas.microsoft.com/office/drawing/2014/chart" uri="{C3380CC4-5D6E-409C-BE32-E72D297353CC}">
                <c16:uniqueId val="{00000011-E63D-3A4A-A90A-75CCC59AB3D6}"/>
              </c:ext>
            </c:extLst>
          </c:dPt>
          <c:cat>
            <c:strRef>
              <c:f>Sheet1!$A$2:$A$9</c:f>
              <c:strCache>
                <c:ptCount val="8"/>
                <c:pt idx="0">
                  <c:v>Full = 179</c:v>
                </c:pt>
                <c:pt idx="1">
                  <c:v>Affiliate = 62</c:v>
                </c:pt>
                <c:pt idx="2">
                  <c:v>Associate = 54</c:v>
                </c:pt>
                <c:pt idx="3">
                  <c:v>Special = 6</c:v>
                </c:pt>
                <c:pt idx="4">
                  <c:v>Governmental = 1</c:v>
                </c:pt>
                <c:pt idx="5">
                  <c:v>Student = 4</c:v>
                </c:pt>
                <c:pt idx="6">
                  <c:v>Presidential = 1</c:v>
                </c:pt>
                <c:pt idx="7">
                  <c:v>Retired = 0</c:v>
                </c:pt>
              </c:strCache>
            </c:strRef>
          </c:cat>
          <c:val>
            <c:numRef>
              <c:f>Sheet1!$B$2:$B$9</c:f>
              <c:numCache>
                <c:formatCode>General</c:formatCode>
                <c:ptCount val="8"/>
                <c:pt idx="0">
                  <c:v>179</c:v>
                </c:pt>
                <c:pt idx="1">
                  <c:v>62</c:v>
                </c:pt>
                <c:pt idx="2">
                  <c:v>54</c:v>
                </c:pt>
                <c:pt idx="3">
                  <c:v>6</c:v>
                </c:pt>
                <c:pt idx="4">
                  <c:v>1</c:v>
                </c:pt>
                <c:pt idx="5">
                  <c:v>4</c:v>
                </c:pt>
                <c:pt idx="6">
                  <c:v>1</c:v>
                </c:pt>
                <c:pt idx="7">
                  <c:v>0</c:v>
                </c:pt>
              </c:numCache>
            </c:numRef>
          </c:val>
          <c:extLst>
            <c:ext xmlns:c16="http://schemas.microsoft.com/office/drawing/2014/chart" uri="{C3380CC4-5D6E-409C-BE32-E72D297353CC}">
              <c16:uniqueId val="{0000000E-90F9-014D-A4A4-3A752C46847C}"/>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r"/>
      <c:layout>
        <c:manualLayout>
          <c:xMode val="edge"/>
          <c:yMode val="edge"/>
          <c:x val="0.64840009129293619"/>
          <c:y val="0.14897360392673967"/>
          <c:w val="0.24169652706455172"/>
          <c:h val="0.7547787426305013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venir Book" panose="02000503020000020003"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669947506561702E-2"/>
          <c:y val="5.1167889251737E-2"/>
          <c:w val="0.89683005249343795"/>
          <c:h val="0.8370766058612799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Sheet1!$A$2:$A$9</c:f>
              <c:numCache>
                <c:formatCode>General</c:formatCode>
                <c:ptCount val="8"/>
                <c:pt idx="0">
                  <c:v>2015</c:v>
                </c:pt>
                <c:pt idx="1">
                  <c:v>2016</c:v>
                </c:pt>
                <c:pt idx="2">
                  <c:v>2017</c:v>
                </c:pt>
                <c:pt idx="3">
                  <c:v>2018</c:v>
                </c:pt>
                <c:pt idx="4">
                  <c:v>2019</c:v>
                </c:pt>
                <c:pt idx="5">
                  <c:v>2020</c:v>
                </c:pt>
                <c:pt idx="6">
                  <c:v>2021</c:v>
                </c:pt>
              </c:numCache>
            </c:numRef>
          </c:cat>
          <c:val>
            <c:numRef>
              <c:f>Sheet1!$B$2:$B$9</c:f>
              <c:numCache>
                <c:formatCode>General</c:formatCode>
                <c:ptCount val="8"/>
                <c:pt idx="0">
                  <c:v>431</c:v>
                </c:pt>
                <c:pt idx="1">
                  <c:v>449</c:v>
                </c:pt>
                <c:pt idx="2">
                  <c:v>465</c:v>
                </c:pt>
                <c:pt idx="3">
                  <c:v>521</c:v>
                </c:pt>
                <c:pt idx="4">
                  <c:v>611</c:v>
                </c:pt>
                <c:pt idx="5">
                  <c:v>604</c:v>
                </c:pt>
                <c:pt idx="6">
                  <c:v>590</c:v>
                </c:pt>
              </c:numCache>
            </c:numRef>
          </c:val>
          <c:extLst>
            <c:ext xmlns:c16="http://schemas.microsoft.com/office/drawing/2014/chart" uri="{C3380CC4-5D6E-409C-BE32-E72D297353CC}">
              <c16:uniqueId val="{00000000-ACDB-2D44-842E-D6232C62856B}"/>
            </c:ext>
          </c:extLst>
        </c:ser>
        <c:dLbls>
          <c:showLegendKey val="0"/>
          <c:showVal val="0"/>
          <c:showCatName val="0"/>
          <c:showSerName val="0"/>
          <c:showPercent val="0"/>
          <c:showBubbleSize val="0"/>
        </c:dLbls>
        <c:gapWidth val="219"/>
        <c:overlap val="-27"/>
        <c:axId val="1133321808"/>
        <c:axId val="1133325600"/>
      </c:barChart>
      <c:catAx>
        <c:axId val="113332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3325600"/>
        <c:crosses val="autoZero"/>
        <c:auto val="1"/>
        <c:lblAlgn val="ctr"/>
        <c:lblOffset val="100"/>
        <c:noMultiLvlLbl val="0"/>
      </c:catAx>
      <c:valAx>
        <c:axId val="1133325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3321808"/>
        <c:crosses val="autoZero"/>
        <c:crossBetween val="between"/>
      </c:valAx>
      <c:spPr>
        <a:noFill/>
        <a:ln>
          <a:noFill/>
        </a:ln>
        <a:effectLst/>
      </c:spPr>
    </c:plotArea>
    <c:plotVisOnly val="1"/>
    <c:dispBlanksAs val="gap"/>
    <c:showDLblsOverMax val="0"/>
  </c:chart>
  <c:spPr>
    <a:noFill/>
    <a:ln>
      <a:noFill/>
    </a:ln>
    <a:effectLst/>
  </c:spPr>
  <c:txPr>
    <a:bodyPr/>
    <a:lstStyle/>
    <a:p>
      <a:pPr>
        <a:defRPr baseline="0">
          <a:solidFill>
            <a:schemeClr val="tx1">
              <a:lumMod val="75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Sheet1!$A$2:$A$8</c:f>
              <c:numCache>
                <c:formatCode>General</c:formatCode>
                <c:ptCount val="7"/>
                <c:pt idx="0">
                  <c:v>2015</c:v>
                </c:pt>
                <c:pt idx="1">
                  <c:v>2016</c:v>
                </c:pt>
                <c:pt idx="2">
                  <c:v>2017</c:v>
                </c:pt>
                <c:pt idx="3">
                  <c:v>2018</c:v>
                </c:pt>
                <c:pt idx="4">
                  <c:v>2019</c:v>
                </c:pt>
                <c:pt idx="5">
                  <c:v>2020</c:v>
                </c:pt>
                <c:pt idx="6">
                  <c:v>2021</c:v>
                </c:pt>
              </c:numCache>
            </c:numRef>
          </c:cat>
          <c:val>
            <c:numRef>
              <c:f>Sheet1!$B$2:$B$8</c:f>
              <c:numCache>
                <c:formatCode>General</c:formatCode>
                <c:ptCount val="7"/>
                <c:pt idx="0">
                  <c:v>3</c:v>
                </c:pt>
                <c:pt idx="1">
                  <c:v>3</c:v>
                </c:pt>
                <c:pt idx="2">
                  <c:v>9</c:v>
                </c:pt>
                <c:pt idx="3">
                  <c:v>8</c:v>
                </c:pt>
                <c:pt idx="4">
                  <c:v>10</c:v>
                </c:pt>
                <c:pt idx="5">
                  <c:v>10</c:v>
                </c:pt>
                <c:pt idx="6">
                  <c:v>10</c:v>
                </c:pt>
              </c:numCache>
            </c:numRef>
          </c:val>
          <c:smooth val="0"/>
          <c:extLst>
            <c:ext xmlns:c16="http://schemas.microsoft.com/office/drawing/2014/chart" uri="{C3380CC4-5D6E-409C-BE32-E72D297353CC}">
              <c16:uniqueId val="{00000000-1915-4143-84AE-A604993EFEBB}"/>
            </c:ext>
          </c:extLst>
        </c:ser>
        <c:dLbls>
          <c:showLegendKey val="0"/>
          <c:showVal val="0"/>
          <c:showCatName val="0"/>
          <c:showSerName val="0"/>
          <c:showPercent val="0"/>
          <c:showBubbleSize val="0"/>
        </c:dLbls>
        <c:smooth val="0"/>
        <c:axId val="1134704496"/>
        <c:axId val="1134707248"/>
      </c:lineChart>
      <c:catAx>
        <c:axId val="1134704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4707248"/>
        <c:crosses val="autoZero"/>
        <c:auto val="1"/>
        <c:lblAlgn val="ctr"/>
        <c:lblOffset val="100"/>
        <c:noMultiLvlLbl val="0"/>
      </c:catAx>
      <c:valAx>
        <c:axId val="11347072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113470449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rgbClr val="17476D"/>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993BF-A5AA-D744-B66A-62032725202F}" type="doc">
      <dgm:prSet loTypeId="urn:microsoft.com/office/officeart/2005/8/layout/orgChart1" loCatId="" qsTypeId="urn:microsoft.com/office/officeart/2005/8/quickstyle/3d1" qsCatId="3D" csTypeId="urn:microsoft.com/office/officeart/2005/8/colors/accent1_2" csCatId="accent1" phldr="1"/>
      <dgm:spPr/>
      <dgm:t>
        <a:bodyPr/>
        <a:lstStyle/>
        <a:p>
          <a:endParaRPr lang="en-US"/>
        </a:p>
      </dgm:t>
    </dgm:pt>
    <dgm:pt modelId="{A804A179-1A1C-F746-A668-209E73E3C16B}">
      <dgm:prSet phldrT="[Text]" custT="1"/>
      <dgm:spPr>
        <a:solidFill>
          <a:schemeClr val="bg2">
            <a:lumMod val="75000"/>
          </a:schemeClr>
        </a:solidFill>
      </dgm:spPr>
      <dgm:t>
        <a:bodyPr/>
        <a:lstStyle/>
        <a:p>
          <a:r>
            <a:rPr lang="en-US" sz="1400" strike="noStrike" dirty="0"/>
            <a:t>C. Reis</a:t>
          </a:r>
        </a:p>
        <a:p>
          <a:r>
            <a:rPr lang="en-US" sz="1400" strike="noStrike" dirty="0"/>
            <a:t>Managing Director / Director of Meetings</a:t>
          </a:r>
        </a:p>
      </dgm:t>
    </dgm:pt>
    <dgm:pt modelId="{FCB13918-CB3C-8543-9CBB-067D59FBF287}" type="parTrans" cxnId="{A642B5F6-CC6D-E54E-AEE2-4AA083901B6F}">
      <dgm:prSet/>
      <dgm:spPr/>
      <dgm:t>
        <a:bodyPr/>
        <a:lstStyle/>
        <a:p>
          <a:endParaRPr lang="en-US" strike="noStrike"/>
        </a:p>
      </dgm:t>
    </dgm:pt>
    <dgm:pt modelId="{CE26DF44-2723-364B-8DA2-355B053E5C5E}" type="sibTrans" cxnId="{A642B5F6-CC6D-E54E-AEE2-4AA083901B6F}">
      <dgm:prSet/>
      <dgm:spPr/>
      <dgm:t>
        <a:bodyPr/>
        <a:lstStyle/>
        <a:p>
          <a:endParaRPr lang="en-US" strike="noStrike"/>
        </a:p>
      </dgm:t>
    </dgm:pt>
    <dgm:pt modelId="{754A7AF2-B0DB-1E48-968B-21DEC3DF4B96}">
      <dgm:prSet phldrT="[Text]" custT="1"/>
      <dgm:spPr>
        <a:solidFill>
          <a:schemeClr val="accent4"/>
        </a:solidFill>
      </dgm:spPr>
      <dgm:t>
        <a:bodyPr/>
        <a:lstStyle/>
        <a:p>
          <a:r>
            <a:rPr lang="en-US" sz="1400" strike="noStrike" dirty="0"/>
            <a:t>G. Pienta</a:t>
          </a:r>
        </a:p>
        <a:p>
          <a:r>
            <a:rPr lang="en-US" sz="1400" strike="noStrike" dirty="0"/>
            <a:t>Director of Communications &amp;  Publications </a:t>
          </a:r>
        </a:p>
      </dgm:t>
    </dgm:pt>
    <dgm:pt modelId="{E579D42E-CF1F-3A44-9A1C-ADA54B8272CB}" type="parTrans" cxnId="{47E0126C-95B6-5C4C-A587-3AB5C90317C0}">
      <dgm:prSet/>
      <dgm:spPr/>
      <dgm:t>
        <a:bodyPr/>
        <a:lstStyle/>
        <a:p>
          <a:endParaRPr lang="en-US" sz="1400" strike="noStrike"/>
        </a:p>
      </dgm:t>
    </dgm:pt>
    <dgm:pt modelId="{C21A68B9-9019-8142-91DF-62705213ECB0}" type="sibTrans" cxnId="{47E0126C-95B6-5C4C-A587-3AB5C90317C0}">
      <dgm:prSet/>
      <dgm:spPr/>
      <dgm:t>
        <a:bodyPr/>
        <a:lstStyle/>
        <a:p>
          <a:endParaRPr lang="en-US" strike="noStrike"/>
        </a:p>
      </dgm:t>
    </dgm:pt>
    <dgm:pt modelId="{76EBCC02-93EB-3242-9105-23E55AE9AB34}">
      <dgm:prSet phldrT="[Text]" custT="1"/>
      <dgm:spPr>
        <a:solidFill>
          <a:srgbClr val="1C6FA9"/>
        </a:solidFill>
      </dgm:spPr>
      <dgm:t>
        <a:bodyPr/>
        <a:lstStyle/>
        <a:p>
          <a:r>
            <a:rPr lang="en-US" sz="1400" strike="noStrike" dirty="0"/>
            <a:t>B. Henry</a:t>
          </a:r>
        </a:p>
        <a:p>
          <a:r>
            <a:rPr lang="en-US" sz="1400" strike="noStrike" dirty="0"/>
            <a:t>Director of Affiliate Relations &amp; Education </a:t>
          </a:r>
        </a:p>
      </dgm:t>
    </dgm:pt>
    <dgm:pt modelId="{FE387B09-E003-C94C-9373-B3B092DE8C29}" type="parTrans" cxnId="{52A3254D-D195-A043-975D-AB3C3E29271D}">
      <dgm:prSet/>
      <dgm:spPr/>
      <dgm:t>
        <a:bodyPr/>
        <a:lstStyle/>
        <a:p>
          <a:endParaRPr lang="en-US" sz="1400" strike="noStrike"/>
        </a:p>
      </dgm:t>
    </dgm:pt>
    <dgm:pt modelId="{A3B87D9E-C1F7-2B46-B902-B641FE501F10}" type="sibTrans" cxnId="{52A3254D-D195-A043-975D-AB3C3E29271D}">
      <dgm:prSet/>
      <dgm:spPr/>
      <dgm:t>
        <a:bodyPr/>
        <a:lstStyle/>
        <a:p>
          <a:endParaRPr lang="en-US" strike="noStrike"/>
        </a:p>
      </dgm:t>
    </dgm:pt>
    <dgm:pt modelId="{2B28C0F3-B450-D64C-BE77-0EB7C60A153F}">
      <dgm:prSet custT="1"/>
      <dgm:spPr>
        <a:solidFill>
          <a:srgbClr val="1C6FA9"/>
        </a:solidFill>
      </dgm:spPr>
      <dgm:t>
        <a:bodyPr/>
        <a:lstStyle/>
        <a:p>
          <a:r>
            <a:rPr lang="en-US" sz="1400" strike="noStrike" dirty="0"/>
            <a:t>R. Albrecht </a:t>
          </a:r>
        </a:p>
        <a:p>
          <a:r>
            <a:rPr lang="en-US" sz="1400" strike="noStrike" dirty="0"/>
            <a:t>Director of Information Technology</a:t>
          </a:r>
        </a:p>
      </dgm:t>
    </dgm:pt>
    <dgm:pt modelId="{3CDED93B-BC41-C142-93A1-FE3E0762F2E2}" type="parTrans" cxnId="{29CFCA42-166B-B348-8EA6-C62F02D10D6A}">
      <dgm:prSet/>
      <dgm:spPr/>
      <dgm:t>
        <a:bodyPr/>
        <a:lstStyle/>
        <a:p>
          <a:endParaRPr lang="en-US" sz="1400" strike="noStrike"/>
        </a:p>
      </dgm:t>
    </dgm:pt>
    <dgm:pt modelId="{EB4B89CC-2A1C-5C41-9786-A85B5FE4C18A}" type="sibTrans" cxnId="{29CFCA42-166B-B348-8EA6-C62F02D10D6A}">
      <dgm:prSet/>
      <dgm:spPr/>
      <dgm:t>
        <a:bodyPr/>
        <a:lstStyle/>
        <a:p>
          <a:endParaRPr lang="en-US" strike="noStrike"/>
        </a:p>
      </dgm:t>
    </dgm:pt>
    <dgm:pt modelId="{166A7985-C856-B947-BAEE-0AEBE1894FD4}">
      <dgm:prSet custT="1"/>
      <dgm:spPr>
        <a:solidFill>
          <a:srgbClr val="1C6FA9"/>
        </a:solidFill>
      </dgm:spPr>
      <dgm:t>
        <a:bodyPr/>
        <a:lstStyle/>
        <a:p>
          <a:r>
            <a:rPr lang="en-US" sz="1400" strike="noStrike" dirty="0"/>
            <a:t>E. </a:t>
          </a:r>
          <a:r>
            <a:rPr lang="en-US" sz="1400" strike="noStrike" dirty="0" err="1"/>
            <a:t>Gauchman</a:t>
          </a:r>
          <a:endParaRPr lang="en-US" sz="1400" strike="noStrike" dirty="0"/>
        </a:p>
        <a:p>
          <a:r>
            <a:rPr lang="en-US" sz="1400" strike="noStrike" dirty="0"/>
            <a:t> Sr. Manager of Finance &amp; Administration </a:t>
          </a:r>
        </a:p>
      </dgm:t>
    </dgm:pt>
    <dgm:pt modelId="{CD42D47F-CE7E-2448-8EC9-91071804F909}" type="parTrans" cxnId="{6F93F219-D5EC-C543-86B5-1BA1CEF32625}">
      <dgm:prSet/>
      <dgm:spPr/>
      <dgm:t>
        <a:bodyPr/>
        <a:lstStyle/>
        <a:p>
          <a:endParaRPr lang="en-US" sz="1400" strike="noStrike"/>
        </a:p>
      </dgm:t>
    </dgm:pt>
    <dgm:pt modelId="{35970818-4F1B-2843-B301-CD9C04237AC8}" type="sibTrans" cxnId="{6F93F219-D5EC-C543-86B5-1BA1CEF32625}">
      <dgm:prSet/>
      <dgm:spPr/>
      <dgm:t>
        <a:bodyPr/>
        <a:lstStyle/>
        <a:p>
          <a:endParaRPr lang="en-US" strike="noStrike"/>
        </a:p>
      </dgm:t>
    </dgm:pt>
    <dgm:pt modelId="{622741AA-46E1-254B-A2F8-DC5660EF3478}">
      <dgm:prSet custT="1"/>
      <dgm:spPr>
        <a:solidFill>
          <a:srgbClr val="1C6FA9"/>
        </a:solidFill>
      </dgm:spPr>
      <dgm:t>
        <a:bodyPr/>
        <a:lstStyle/>
        <a:p>
          <a:r>
            <a:rPr lang="en-US" sz="1400" strike="noStrike" dirty="0"/>
            <a:t>R. Mata</a:t>
          </a:r>
        </a:p>
        <a:p>
          <a:r>
            <a:rPr lang="en-US" sz="1400" strike="noStrike" dirty="0"/>
            <a:t> Sr. Director of Technical &amp; Regulatory Affairs</a:t>
          </a:r>
        </a:p>
      </dgm:t>
    </dgm:pt>
    <dgm:pt modelId="{63FA3476-AEDB-B54A-BA98-490388181307}" type="parTrans" cxnId="{F3092D57-EA9E-964C-99E2-B26C0AA4D550}">
      <dgm:prSet/>
      <dgm:spPr/>
      <dgm:t>
        <a:bodyPr/>
        <a:lstStyle/>
        <a:p>
          <a:endParaRPr lang="en-US" sz="1400" strike="noStrike"/>
        </a:p>
      </dgm:t>
    </dgm:pt>
    <dgm:pt modelId="{4BCC8080-B2BE-0441-919F-D6804A031707}" type="sibTrans" cxnId="{F3092D57-EA9E-964C-99E2-B26C0AA4D550}">
      <dgm:prSet/>
      <dgm:spPr/>
      <dgm:t>
        <a:bodyPr/>
        <a:lstStyle/>
        <a:p>
          <a:endParaRPr lang="en-US" strike="noStrike"/>
        </a:p>
      </dgm:t>
    </dgm:pt>
    <dgm:pt modelId="{D9C40F2F-7567-CD4B-B7A5-372BA4CEF1C4}">
      <dgm:prSet phldrT="[Text]" custT="1"/>
      <dgm:spPr>
        <a:solidFill>
          <a:srgbClr val="1C6FA9"/>
        </a:solidFill>
      </dgm:spPr>
      <dgm:t>
        <a:bodyPr/>
        <a:lstStyle/>
        <a:p>
          <a:r>
            <a:rPr lang="en-US" sz="1400" strike="noStrike" dirty="0"/>
            <a:t>R. Rodriquez</a:t>
          </a:r>
        </a:p>
        <a:p>
          <a:r>
            <a:rPr lang="en-US" sz="1400" strike="noStrike" dirty="0"/>
            <a:t> Membership Coordinator</a:t>
          </a:r>
        </a:p>
      </dgm:t>
    </dgm:pt>
    <dgm:pt modelId="{5017BE76-84F5-DB42-8A97-9F218E4485A2}" type="sibTrans" cxnId="{888DB5E6-019D-2742-98C3-BE8AE88BCDDB}">
      <dgm:prSet/>
      <dgm:spPr/>
      <dgm:t>
        <a:bodyPr/>
        <a:lstStyle/>
        <a:p>
          <a:endParaRPr lang="en-US" strike="noStrike"/>
        </a:p>
      </dgm:t>
    </dgm:pt>
    <dgm:pt modelId="{57F884E2-38B1-334D-868B-56FF425A4B16}" type="parTrans" cxnId="{888DB5E6-019D-2742-98C3-BE8AE88BCDDB}">
      <dgm:prSet/>
      <dgm:spPr/>
      <dgm:t>
        <a:bodyPr/>
        <a:lstStyle/>
        <a:p>
          <a:endParaRPr lang="en-US" sz="1400" strike="noStrike"/>
        </a:p>
      </dgm:t>
    </dgm:pt>
    <dgm:pt modelId="{237C3328-74E2-174A-B790-129FA05806BF}" type="asst">
      <dgm:prSet custT="1"/>
      <dgm:spPr>
        <a:solidFill>
          <a:schemeClr val="accent5"/>
        </a:solidFill>
      </dgm:spPr>
      <dgm:t>
        <a:bodyPr/>
        <a:lstStyle/>
        <a:p>
          <a:r>
            <a:rPr lang="en-US" sz="1400" strike="noStrike" dirty="0"/>
            <a:t>N. Saucedo</a:t>
          </a:r>
        </a:p>
        <a:p>
          <a:r>
            <a:rPr lang="en-US" sz="1400" strike="noStrike" dirty="0"/>
            <a:t>Manager of Graphics &amp; Website Design</a:t>
          </a:r>
        </a:p>
      </dgm:t>
    </dgm:pt>
    <dgm:pt modelId="{22653981-5B22-8C4E-862D-4968AC05C8D5}" type="sibTrans" cxnId="{6C1B6105-6DDB-F940-894D-CEAC06D8AD11}">
      <dgm:prSet/>
      <dgm:spPr/>
      <dgm:t>
        <a:bodyPr/>
        <a:lstStyle/>
        <a:p>
          <a:endParaRPr lang="en-US" strike="noStrike"/>
        </a:p>
      </dgm:t>
    </dgm:pt>
    <dgm:pt modelId="{A4197CCC-5ABC-E840-AACF-00D7508602DB}" type="parTrans" cxnId="{6C1B6105-6DDB-F940-894D-CEAC06D8AD11}">
      <dgm:prSet/>
      <dgm:spPr/>
      <dgm:t>
        <a:bodyPr/>
        <a:lstStyle/>
        <a:p>
          <a:endParaRPr lang="en-US" sz="1400" strike="noStrike"/>
        </a:p>
      </dgm:t>
    </dgm:pt>
    <dgm:pt modelId="{EB5828F1-6668-9248-883C-84145B481FC7}">
      <dgm:prSet custT="1"/>
      <dgm:spPr>
        <a:solidFill>
          <a:schemeClr val="accent5"/>
        </a:solidFill>
      </dgm:spPr>
      <dgm:t>
        <a:bodyPr/>
        <a:lstStyle/>
        <a:p>
          <a:r>
            <a:rPr lang="en-US" sz="1400" dirty="0"/>
            <a:t>L. Gonzalez</a:t>
          </a:r>
        </a:p>
        <a:p>
          <a:r>
            <a:rPr lang="en-US" sz="1400" dirty="0"/>
            <a:t>Chapter Education/ Registration Coordinator  </a:t>
          </a:r>
        </a:p>
      </dgm:t>
    </dgm:pt>
    <dgm:pt modelId="{5D272358-4F71-BE4B-9CF1-69281F1275E7}" type="parTrans" cxnId="{E6B5498F-532C-E640-A0CB-73624DB03DC9}">
      <dgm:prSet/>
      <dgm:spPr/>
      <dgm:t>
        <a:bodyPr/>
        <a:lstStyle/>
        <a:p>
          <a:endParaRPr lang="en-US"/>
        </a:p>
      </dgm:t>
    </dgm:pt>
    <dgm:pt modelId="{D4D6D18E-9FA5-FB41-AB9C-A026D096A2C3}" type="sibTrans" cxnId="{E6B5498F-532C-E640-A0CB-73624DB03DC9}">
      <dgm:prSet/>
      <dgm:spPr/>
      <dgm:t>
        <a:bodyPr/>
        <a:lstStyle/>
        <a:p>
          <a:endParaRPr lang="en-US"/>
        </a:p>
      </dgm:t>
    </dgm:pt>
    <dgm:pt modelId="{445FA52D-46EF-A641-9CC3-2DF667E2C897}">
      <dgm:prSet custT="1"/>
      <dgm:spPr>
        <a:solidFill>
          <a:schemeClr val="accent5"/>
        </a:solidFill>
      </dgm:spPr>
      <dgm:t>
        <a:bodyPr/>
        <a:lstStyle/>
        <a:p>
          <a:r>
            <a:rPr lang="en-US" sz="1400" dirty="0"/>
            <a:t>N. O’Connor </a:t>
          </a:r>
        </a:p>
        <a:p>
          <a:r>
            <a:rPr lang="en-US" sz="1400" dirty="0"/>
            <a:t>Manager of Education &amp; Certification</a:t>
          </a:r>
        </a:p>
      </dgm:t>
    </dgm:pt>
    <dgm:pt modelId="{6177AC0B-845C-6C4F-B378-5C7FC5CBF55A}" type="parTrans" cxnId="{A4B55585-0843-DF49-ACAD-3145A770CFBA}">
      <dgm:prSet/>
      <dgm:spPr/>
      <dgm:t>
        <a:bodyPr/>
        <a:lstStyle/>
        <a:p>
          <a:endParaRPr lang="en-US"/>
        </a:p>
      </dgm:t>
    </dgm:pt>
    <dgm:pt modelId="{09E14E78-9C1A-D148-84F0-652BD2A208E4}" type="sibTrans" cxnId="{A4B55585-0843-DF49-ACAD-3145A770CFBA}">
      <dgm:prSet/>
      <dgm:spPr/>
      <dgm:t>
        <a:bodyPr/>
        <a:lstStyle/>
        <a:p>
          <a:endParaRPr lang="en-US"/>
        </a:p>
      </dgm:t>
    </dgm:pt>
    <dgm:pt modelId="{156399CD-6F58-C841-9175-8DE548646851}">
      <dgm:prSet custT="1"/>
      <dgm:spPr>
        <a:solidFill>
          <a:srgbClr val="009B16"/>
        </a:solidFill>
      </dgm:spPr>
      <dgm:t>
        <a:bodyPr/>
        <a:lstStyle/>
        <a:p>
          <a:r>
            <a:rPr lang="en-US" sz="1400" dirty="0"/>
            <a:t>B. Smith, ,FASPE, Executive Director/CEO</a:t>
          </a:r>
        </a:p>
      </dgm:t>
    </dgm:pt>
    <dgm:pt modelId="{577DD268-53C1-404A-A561-6B11E5FEB77A}" type="parTrans" cxnId="{9D3BCC3A-A47E-624C-81FA-0F08B576A3A5}">
      <dgm:prSet/>
      <dgm:spPr/>
      <dgm:t>
        <a:bodyPr/>
        <a:lstStyle/>
        <a:p>
          <a:endParaRPr lang="en-US"/>
        </a:p>
      </dgm:t>
    </dgm:pt>
    <dgm:pt modelId="{B4F09578-02E8-074B-BEEE-BCCBD8622372}" type="sibTrans" cxnId="{9D3BCC3A-A47E-624C-81FA-0F08B576A3A5}">
      <dgm:prSet/>
      <dgm:spPr/>
      <dgm:t>
        <a:bodyPr/>
        <a:lstStyle/>
        <a:p>
          <a:endParaRPr lang="en-US"/>
        </a:p>
      </dgm:t>
    </dgm:pt>
    <dgm:pt modelId="{13627847-A7C4-8E42-8709-C4E0E63DFCAA}">
      <dgm:prSet custT="1"/>
      <dgm:spPr>
        <a:solidFill>
          <a:srgbClr val="1C6FA9"/>
        </a:solidFill>
      </dgm:spPr>
      <dgm:t>
        <a:bodyPr/>
        <a:lstStyle/>
        <a:p>
          <a:r>
            <a:rPr lang="en-US" sz="1400" dirty="0"/>
            <a:t>L. Gonzalez Membership &amp; Chapter Meeting Coordinator</a:t>
          </a:r>
        </a:p>
      </dgm:t>
    </dgm:pt>
    <dgm:pt modelId="{B2D62FCF-6722-3E47-A415-CD06FE28FE34}" type="parTrans" cxnId="{436310BD-337C-AA4B-8D28-BE90F42AD201}">
      <dgm:prSet/>
      <dgm:spPr/>
      <dgm:t>
        <a:bodyPr/>
        <a:lstStyle/>
        <a:p>
          <a:endParaRPr lang="en-US"/>
        </a:p>
      </dgm:t>
    </dgm:pt>
    <dgm:pt modelId="{1892FABC-AE75-4242-806C-6C6DF8170CA9}" type="sibTrans" cxnId="{436310BD-337C-AA4B-8D28-BE90F42AD201}">
      <dgm:prSet/>
      <dgm:spPr/>
      <dgm:t>
        <a:bodyPr/>
        <a:lstStyle/>
        <a:p>
          <a:endParaRPr lang="en-US"/>
        </a:p>
      </dgm:t>
    </dgm:pt>
    <dgm:pt modelId="{D7BABF9C-A1AF-F14C-BBA2-A7309DA25BDC}" type="pres">
      <dgm:prSet presAssocID="{DC9993BF-A5AA-D744-B66A-62032725202F}" presName="hierChild1" presStyleCnt="0">
        <dgm:presLayoutVars>
          <dgm:orgChart val="1"/>
          <dgm:chPref val="1"/>
          <dgm:dir/>
          <dgm:animOne val="branch"/>
          <dgm:animLvl val="lvl"/>
          <dgm:resizeHandles/>
        </dgm:presLayoutVars>
      </dgm:prSet>
      <dgm:spPr/>
    </dgm:pt>
    <dgm:pt modelId="{6CFBAD22-2F03-7248-B8C5-98911AF12079}" type="pres">
      <dgm:prSet presAssocID="{156399CD-6F58-C841-9175-8DE548646851}" presName="hierRoot1" presStyleCnt="0">
        <dgm:presLayoutVars>
          <dgm:hierBranch val="init"/>
        </dgm:presLayoutVars>
      </dgm:prSet>
      <dgm:spPr/>
    </dgm:pt>
    <dgm:pt modelId="{5CFB4554-8247-AB46-AD7A-8F83591C5554}" type="pres">
      <dgm:prSet presAssocID="{156399CD-6F58-C841-9175-8DE548646851}" presName="rootComposite1" presStyleCnt="0"/>
      <dgm:spPr/>
    </dgm:pt>
    <dgm:pt modelId="{8C459C73-AF97-9B4A-BE9F-70EA42C4B718}" type="pres">
      <dgm:prSet presAssocID="{156399CD-6F58-C841-9175-8DE548646851}" presName="rootText1" presStyleLbl="node0" presStyleIdx="0" presStyleCnt="1" custScaleX="413097" custScaleY="87962" custLinFactNeighborX="7244" custLinFactNeighborY="8692">
        <dgm:presLayoutVars>
          <dgm:chPref val="3"/>
        </dgm:presLayoutVars>
      </dgm:prSet>
      <dgm:spPr/>
    </dgm:pt>
    <dgm:pt modelId="{9648A90C-837C-1640-9024-B7D90684AB97}" type="pres">
      <dgm:prSet presAssocID="{156399CD-6F58-C841-9175-8DE548646851}" presName="rootConnector1" presStyleLbl="node1" presStyleIdx="0" presStyleCnt="0"/>
      <dgm:spPr/>
    </dgm:pt>
    <dgm:pt modelId="{14ECD9F2-38BA-7542-B753-7A4BD40EBD01}" type="pres">
      <dgm:prSet presAssocID="{156399CD-6F58-C841-9175-8DE548646851}" presName="hierChild2" presStyleCnt="0"/>
      <dgm:spPr/>
    </dgm:pt>
    <dgm:pt modelId="{1233EAB5-9DBD-D644-B29B-A774659F2C14}" type="pres">
      <dgm:prSet presAssocID="{FCB13918-CB3C-8543-9CBB-067D59FBF287}" presName="Name37" presStyleLbl="parChTrans1D2" presStyleIdx="0" presStyleCnt="1"/>
      <dgm:spPr/>
    </dgm:pt>
    <dgm:pt modelId="{56A70DEA-3C3D-F241-820A-2C4AE3404E2E}" type="pres">
      <dgm:prSet presAssocID="{A804A179-1A1C-F746-A668-209E73E3C16B}" presName="hierRoot2" presStyleCnt="0">
        <dgm:presLayoutVars>
          <dgm:hierBranch val="init"/>
        </dgm:presLayoutVars>
      </dgm:prSet>
      <dgm:spPr/>
    </dgm:pt>
    <dgm:pt modelId="{409F0A81-B3CD-D341-ADC7-B4B7BFFBD57D}" type="pres">
      <dgm:prSet presAssocID="{A804A179-1A1C-F746-A668-209E73E3C16B}" presName="rootComposite" presStyleCnt="0"/>
      <dgm:spPr/>
    </dgm:pt>
    <dgm:pt modelId="{1A486114-7571-1146-A500-120B532D2DF7}" type="pres">
      <dgm:prSet presAssocID="{A804A179-1A1C-F746-A668-209E73E3C16B}" presName="rootText" presStyleLbl="node2" presStyleIdx="0" presStyleCnt="1" custScaleX="360767" custScaleY="129919">
        <dgm:presLayoutVars>
          <dgm:chPref val="3"/>
        </dgm:presLayoutVars>
      </dgm:prSet>
      <dgm:spPr/>
    </dgm:pt>
    <dgm:pt modelId="{699748F5-BDF5-5A40-AEE1-6E7482F1558A}" type="pres">
      <dgm:prSet presAssocID="{A804A179-1A1C-F746-A668-209E73E3C16B}" presName="rootConnector" presStyleLbl="node2" presStyleIdx="0" presStyleCnt="1"/>
      <dgm:spPr/>
    </dgm:pt>
    <dgm:pt modelId="{F7139EA0-DF4E-9F48-A778-405462FD1F88}" type="pres">
      <dgm:prSet presAssocID="{A804A179-1A1C-F746-A668-209E73E3C16B}" presName="hierChild4" presStyleCnt="0"/>
      <dgm:spPr/>
    </dgm:pt>
    <dgm:pt modelId="{3A4EF881-E9CF-B340-BB0F-7AE4210EB838}" type="pres">
      <dgm:prSet presAssocID="{E579D42E-CF1F-3A44-9A1C-ADA54B8272CB}" presName="Name37" presStyleLbl="parChTrans1D3" presStyleIdx="0" presStyleCnt="7"/>
      <dgm:spPr/>
    </dgm:pt>
    <dgm:pt modelId="{17C6AE54-DE53-6F40-A605-C5E5ECFB6E8F}" type="pres">
      <dgm:prSet presAssocID="{754A7AF2-B0DB-1E48-968B-21DEC3DF4B96}" presName="hierRoot2" presStyleCnt="0">
        <dgm:presLayoutVars>
          <dgm:hierBranch val="init"/>
        </dgm:presLayoutVars>
      </dgm:prSet>
      <dgm:spPr/>
    </dgm:pt>
    <dgm:pt modelId="{BCA352D5-EF89-994C-92A0-3BAECAD04AF8}" type="pres">
      <dgm:prSet presAssocID="{754A7AF2-B0DB-1E48-968B-21DEC3DF4B96}" presName="rootComposite" presStyleCnt="0"/>
      <dgm:spPr/>
    </dgm:pt>
    <dgm:pt modelId="{1D7E391C-3BF1-7144-9598-AAD9A51ACC89}" type="pres">
      <dgm:prSet presAssocID="{754A7AF2-B0DB-1E48-968B-21DEC3DF4B96}" presName="rootText" presStyleLbl="node3" presStyleIdx="0" presStyleCnt="7" custScaleX="127195" custScaleY="278555">
        <dgm:presLayoutVars>
          <dgm:chPref val="3"/>
        </dgm:presLayoutVars>
      </dgm:prSet>
      <dgm:spPr/>
    </dgm:pt>
    <dgm:pt modelId="{F4CA39A8-D56E-CB46-8710-30545226FF1C}" type="pres">
      <dgm:prSet presAssocID="{754A7AF2-B0DB-1E48-968B-21DEC3DF4B96}" presName="rootConnector" presStyleLbl="node3" presStyleIdx="0" presStyleCnt="7"/>
      <dgm:spPr/>
    </dgm:pt>
    <dgm:pt modelId="{B405AEA2-2C6C-494E-8C77-1BA66ACD0E23}" type="pres">
      <dgm:prSet presAssocID="{754A7AF2-B0DB-1E48-968B-21DEC3DF4B96}" presName="hierChild4" presStyleCnt="0"/>
      <dgm:spPr/>
    </dgm:pt>
    <dgm:pt modelId="{3751833F-256F-614C-BAB6-6FF393C6A3C2}" type="pres">
      <dgm:prSet presAssocID="{754A7AF2-B0DB-1E48-968B-21DEC3DF4B96}" presName="hierChild5" presStyleCnt="0"/>
      <dgm:spPr/>
    </dgm:pt>
    <dgm:pt modelId="{DA053D1D-3939-4441-91DD-FD7C13F022D9}" type="pres">
      <dgm:prSet presAssocID="{A4197CCC-5ABC-E840-AACF-00D7508602DB}" presName="Name111" presStyleLbl="parChTrans1D4" presStyleIdx="0" presStyleCnt="3"/>
      <dgm:spPr/>
    </dgm:pt>
    <dgm:pt modelId="{6D7D35F6-8304-7441-ACC4-43B2D9062EE5}" type="pres">
      <dgm:prSet presAssocID="{237C3328-74E2-174A-B790-129FA05806BF}" presName="hierRoot3" presStyleCnt="0">
        <dgm:presLayoutVars>
          <dgm:hierBranch val="init"/>
        </dgm:presLayoutVars>
      </dgm:prSet>
      <dgm:spPr/>
    </dgm:pt>
    <dgm:pt modelId="{6B3730D4-22FB-7C4B-BAE2-67B4438A48AF}" type="pres">
      <dgm:prSet presAssocID="{237C3328-74E2-174A-B790-129FA05806BF}" presName="rootComposite3" presStyleCnt="0"/>
      <dgm:spPr/>
    </dgm:pt>
    <dgm:pt modelId="{6F8FCA87-E1C6-9D4D-B1F2-C18355675EF4}" type="pres">
      <dgm:prSet presAssocID="{237C3328-74E2-174A-B790-129FA05806BF}" presName="rootText3" presStyleLbl="asst3" presStyleIdx="0" presStyleCnt="1" custScaleX="121428" custScaleY="279391" custLinFactNeighborX="69758" custLinFactNeighborY="12288">
        <dgm:presLayoutVars>
          <dgm:chPref val="3"/>
        </dgm:presLayoutVars>
      </dgm:prSet>
      <dgm:spPr/>
    </dgm:pt>
    <dgm:pt modelId="{BC51EF54-599E-CF4A-A457-CD84C03C8805}" type="pres">
      <dgm:prSet presAssocID="{237C3328-74E2-174A-B790-129FA05806BF}" presName="rootConnector3" presStyleLbl="asst3" presStyleIdx="0" presStyleCnt="1"/>
      <dgm:spPr/>
    </dgm:pt>
    <dgm:pt modelId="{C6C78C97-1E52-F14F-A32E-A9E67D43C708}" type="pres">
      <dgm:prSet presAssocID="{237C3328-74E2-174A-B790-129FA05806BF}" presName="hierChild6" presStyleCnt="0"/>
      <dgm:spPr/>
    </dgm:pt>
    <dgm:pt modelId="{0DCC13B1-2004-8343-B22C-EB9D4E0B4E57}" type="pres">
      <dgm:prSet presAssocID="{237C3328-74E2-174A-B790-129FA05806BF}" presName="hierChild7" presStyleCnt="0"/>
      <dgm:spPr/>
    </dgm:pt>
    <dgm:pt modelId="{38340CCA-4C55-1044-B297-95C31BD3D48A}" type="pres">
      <dgm:prSet presAssocID="{57F884E2-38B1-334D-868B-56FF425A4B16}" presName="Name37" presStyleLbl="parChTrans1D3" presStyleIdx="1" presStyleCnt="7"/>
      <dgm:spPr/>
    </dgm:pt>
    <dgm:pt modelId="{94A84FDE-9C59-9B4C-B0EA-B32967F10008}" type="pres">
      <dgm:prSet presAssocID="{D9C40F2F-7567-CD4B-B7A5-372BA4CEF1C4}" presName="hierRoot2" presStyleCnt="0">
        <dgm:presLayoutVars>
          <dgm:hierBranch val="init"/>
        </dgm:presLayoutVars>
      </dgm:prSet>
      <dgm:spPr/>
    </dgm:pt>
    <dgm:pt modelId="{43D14424-DA48-2946-AD4F-06C326B14579}" type="pres">
      <dgm:prSet presAssocID="{D9C40F2F-7567-CD4B-B7A5-372BA4CEF1C4}" presName="rootComposite" presStyleCnt="0"/>
      <dgm:spPr/>
    </dgm:pt>
    <dgm:pt modelId="{5111E33F-99CB-3148-B86A-C3EAEBE255E9}" type="pres">
      <dgm:prSet presAssocID="{D9C40F2F-7567-CD4B-B7A5-372BA4CEF1C4}" presName="rootText" presStyleLbl="node3" presStyleIdx="1" presStyleCnt="7" custScaleX="121739" custScaleY="278555">
        <dgm:presLayoutVars>
          <dgm:chPref val="3"/>
        </dgm:presLayoutVars>
      </dgm:prSet>
      <dgm:spPr/>
    </dgm:pt>
    <dgm:pt modelId="{ED8FCADB-D19F-AA43-82CA-3EEA7A50A19B}" type="pres">
      <dgm:prSet presAssocID="{D9C40F2F-7567-CD4B-B7A5-372BA4CEF1C4}" presName="rootConnector" presStyleLbl="node3" presStyleIdx="1" presStyleCnt="7"/>
      <dgm:spPr/>
    </dgm:pt>
    <dgm:pt modelId="{3E63E569-B971-D84F-8B53-E2640C17C32F}" type="pres">
      <dgm:prSet presAssocID="{D9C40F2F-7567-CD4B-B7A5-372BA4CEF1C4}" presName="hierChild4" presStyleCnt="0"/>
      <dgm:spPr/>
    </dgm:pt>
    <dgm:pt modelId="{6966F43E-F493-D449-A68F-EED6CA0A8BA6}" type="pres">
      <dgm:prSet presAssocID="{D9C40F2F-7567-CD4B-B7A5-372BA4CEF1C4}" presName="hierChild5" presStyleCnt="0"/>
      <dgm:spPr/>
    </dgm:pt>
    <dgm:pt modelId="{4FFE0F7B-7E61-CC4B-8B44-5674553FBFB1}" type="pres">
      <dgm:prSet presAssocID="{B2D62FCF-6722-3E47-A415-CD06FE28FE34}" presName="Name37" presStyleLbl="parChTrans1D3" presStyleIdx="2" presStyleCnt="7"/>
      <dgm:spPr/>
    </dgm:pt>
    <dgm:pt modelId="{EB7CE66C-2836-5444-8CAB-197F4BE99033}" type="pres">
      <dgm:prSet presAssocID="{13627847-A7C4-8E42-8709-C4E0E63DFCAA}" presName="hierRoot2" presStyleCnt="0">
        <dgm:presLayoutVars>
          <dgm:hierBranch val="init"/>
        </dgm:presLayoutVars>
      </dgm:prSet>
      <dgm:spPr/>
    </dgm:pt>
    <dgm:pt modelId="{54C0414C-55BF-B541-AEF0-A13C8D72968C}" type="pres">
      <dgm:prSet presAssocID="{13627847-A7C4-8E42-8709-C4E0E63DFCAA}" presName="rootComposite" presStyleCnt="0"/>
      <dgm:spPr/>
    </dgm:pt>
    <dgm:pt modelId="{DBB8F746-24FD-814B-86B3-0BD77215419E}" type="pres">
      <dgm:prSet presAssocID="{13627847-A7C4-8E42-8709-C4E0E63DFCAA}" presName="rootText" presStyleLbl="node3" presStyleIdx="2" presStyleCnt="7" custScaleX="137280" custScaleY="279252">
        <dgm:presLayoutVars>
          <dgm:chPref val="3"/>
        </dgm:presLayoutVars>
      </dgm:prSet>
      <dgm:spPr/>
    </dgm:pt>
    <dgm:pt modelId="{A61DE73B-05C8-9C45-955D-32D71F8AD930}" type="pres">
      <dgm:prSet presAssocID="{13627847-A7C4-8E42-8709-C4E0E63DFCAA}" presName="rootConnector" presStyleLbl="node3" presStyleIdx="2" presStyleCnt="7"/>
      <dgm:spPr/>
    </dgm:pt>
    <dgm:pt modelId="{738DA6BB-C7F2-964D-BBCE-43B4AF8F15C0}" type="pres">
      <dgm:prSet presAssocID="{13627847-A7C4-8E42-8709-C4E0E63DFCAA}" presName="hierChild4" presStyleCnt="0"/>
      <dgm:spPr/>
    </dgm:pt>
    <dgm:pt modelId="{EBBBA5F0-2B7D-4944-B767-36EEF50DD4A6}" type="pres">
      <dgm:prSet presAssocID="{13627847-A7C4-8E42-8709-C4E0E63DFCAA}" presName="hierChild5" presStyleCnt="0"/>
      <dgm:spPr/>
    </dgm:pt>
    <dgm:pt modelId="{58E152E3-2C01-384F-921D-93DCB48D94E6}" type="pres">
      <dgm:prSet presAssocID="{FE387B09-E003-C94C-9373-B3B092DE8C29}" presName="Name37" presStyleLbl="parChTrans1D3" presStyleIdx="3" presStyleCnt="7"/>
      <dgm:spPr/>
    </dgm:pt>
    <dgm:pt modelId="{E526EAB7-0E1F-BA46-AE44-0F2D7A9EA892}" type="pres">
      <dgm:prSet presAssocID="{76EBCC02-93EB-3242-9105-23E55AE9AB34}" presName="hierRoot2" presStyleCnt="0">
        <dgm:presLayoutVars>
          <dgm:hierBranch val="init"/>
        </dgm:presLayoutVars>
      </dgm:prSet>
      <dgm:spPr/>
    </dgm:pt>
    <dgm:pt modelId="{8FA16671-F294-5A4D-9E13-3F9201A11D8F}" type="pres">
      <dgm:prSet presAssocID="{76EBCC02-93EB-3242-9105-23E55AE9AB34}" presName="rootComposite" presStyleCnt="0"/>
      <dgm:spPr/>
    </dgm:pt>
    <dgm:pt modelId="{72152F67-A652-AD49-AAAB-13BE8EA03DDF}" type="pres">
      <dgm:prSet presAssocID="{76EBCC02-93EB-3242-9105-23E55AE9AB34}" presName="rootText" presStyleLbl="node3" presStyleIdx="3" presStyleCnt="7" custScaleX="145365" custScaleY="279854">
        <dgm:presLayoutVars>
          <dgm:chPref val="3"/>
        </dgm:presLayoutVars>
      </dgm:prSet>
      <dgm:spPr/>
    </dgm:pt>
    <dgm:pt modelId="{130DEE7E-72F0-7041-9465-60806971842B}" type="pres">
      <dgm:prSet presAssocID="{76EBCC02-93EB-3242-9105-23E55AE9AB34}" presName="rootConnector" presStyleLbl="node3" presStyleIdx="3" presStyleCnt="7"/>
      <dgm:spPr/>
    </dgm:pt>
    <dgm:pt modelId="{976E3913-0932-4740-8B37-51C4071A0217}" type="pres">
      <dgm:prSet presAssocID="{76EBCC02-93EB-3242-9105-23E55AE9AB34}" presName="hierChild4" presStyleCnt="0"/>
      <dgm:spPr/>
    </dgm:pt>
    <dgm:pt modelId="{4617AAD7-5DD3-E54D-A8AB-9E2A8F14C93D}" type="pres">
      <dgm:prSet presAssocID="{6177AC0B-845C-6C4F-B378-5C7FC5CBF55A}" presName="Name37" presStyleLbl="parChTrans1D4" presStyleIdx="1" presStyleCnt="3"/>
      <dgm:spPr/>
    </dgm:pt>
    <dgm:pt modelId="{5009FF8C-8E9C-4648-8DC4-D78A6BB0E337}" type="pres">
      <dgm:prSet presAssocID="{445FA52D-46EF-A641-9CC3-2DF667E2C897}" presName="hierRoot2" presStyleCnt="0">
        <dgm:presLayoutVars>
          <dgm:hierBranch val="init"/>
        </dgm:presLayoutVars>
      </dgm:prSet>
      <dgm:spPr/>
    </dgm:pt>
    <dgm:pt modelId="{8AB449BD-F9D4-E440-8869-FE89DDD21FDF}" type="pres">
      <dgm:prSet presAssocID="{445FA52D-46EF-A641-9CC3-2DF667E2C897}" presName="rootComposite" presStyleCnt="0"/>
      <dgm:spPr/>
    </dgm:pt>
    <dgm:pt modelId="{C0A1DA1A-C756-D641-A9ED-A86D23E5376E}" type="pres">
      <dgm:prSet presAssocID="{445FA52D-46EF-A641-9CC3-2DF667E2C897}" presName="rootText" presStyleLbl="node4" presStyleIdx="0" presStyleCnt="2" custScaleX="122772" custScaleY="217148">
        <dgm:presLayoutVars>
          <dgm:chPref val="3"/>
        </dgm:presLayoutVars>
      </dgm:prSet>
      <dgm:spPr/>
    </dgm:pt>
    <dgm:pt modelId="{A0817B44-AC83-B94F-AC4D-DF84415F0624}" type="pres">
      <dgm:prSet presAssocID="{445FA52D-46EF-A641-9CC3-2DF667E2C897}" presName="rootConnector" presStyleLbl="node4" presStyleIdx="0" presStyleCnt="2"/>
      <dgm:spPr/>
    </dgm:pt>
    <dgm:pt modelId="{C0BB0336-9907-DF4D-AF5B-4BBC099D4AB5}" type="pres">
      <dgm:prSet presAssocID="{445FA52D-46EF-A641-9CC3-2DF667E2C897}" presName="hierChild4" presStyleCnt="0"/>
      <dgm:spPr/>
    </dgm:pt>
    <dgm:pt modelId="{07504C9D-3272-9A42-BD77-995472A2F056}" type="pres">
      <dgm:prSet presAssocID="{445FA52D-46EF-A641-9CC3-2DF667E2C897}" presName="hierChild5" presStyleCnt="0"/>
      <dgm:spPr/>
    </dgm:pt>
    <dgm:pt modelId="{D1FE02DD-03F4-C640-ADB1-B246870FEE57}" type="pres">
      <dgm:prSet presAssocID="{5D272358-4F71-BE4B-9CF1-69281F1275E7}" presName="Name37" presStyleLbl="parChTrans1D4" presStyleIdx="2" presStyleCnt="3"/>
      <dgm:spPr/>
    </dgm:pt>
    <dgm:pt modelId="{8F96B590-4AEB-FE46-8512-8EA3DDBE034F}" type="pres">
      <dgm:prSet presAssocID="{EB5828F1-6668-9248-883C-84145B481FC7}" presName="hierRoot2" presStyleCnt="0">
        <dgm:presLayoutVars>
          <dgm:hierBranch val="init"/>
        </dgm:presLayoutVars>
      </dgm:prSet>
      <dgm:spPr/>
    </dgm:pt>
    <dgm:pt modelId="{D563EDF3-2F7B-4E41-8A0D-AC12D0B67AE5}" type="pres">
      <dgm:prSet presAssocID="{EB5828F1-6668-9248-883C-84145B481FC7}" presName="rootComposite" presStyleCnt="0"/>
      <dgm:spPr/>
    </dgm:pt>
    <dgm:pt modelId="{20679348-3954-1843-A243-E02BDFF59D70}" type="pres">
      <dgm:prSet presAssocID="{EB5828F1-6668-9248-883C-84145B481FC7}" presName="rootText" presStyleLbl="node4" presStyleIdx="1" presStyleCnt="2" custScaleX="122816" custScaleY="216579" custLinFactNeighborX="-286" custLinFactNeighborY="-25338">
        <dgm:presLayoutVars>
          <dgm:chPref val="3"/>
        </dgm:presLayoutVars>
      </dgm:prSet>
      <dgm:spPr/>
    </dgm:pt>
    <dgm:pt modelId="{564C5DB8-2F4C-F24E-88C7-A1E4254977F6}" type="pres">
      <dgm:prSet presAssocID="{EB5828F1-6668-9248-883C-84145B481FC7}" presName="rootConnector" presStyleLbl="node4" presStyleIdx="1" presStyleCnt="2"/>
      <dgm:spPr/>
    </dgm:pt>
    <dgm:pt modelId="{0367495C-C20C-D44A-801F-5463EEF2B63C}" type="pres">
      <dgm:prSet presAssocID="{EB5828F1-6668-9248-883C-84145B481FC7}" presName="hierChild4" presStyleCnt="0"/>
      <dgm:spPr/>
    </dgm:pt>
    <dgm:pt modelId="{DF088292-D855-B44F-9D4D-1A35B64D345B}" type="pres">
      <dgm:prSet presAssocID="{EB5828F1-6668-9248-883C-84145B481FC7}" presName="hierChild5" presStyleCnt="0"/>
      <dgm:spPr/>
    </dgm:pt>
    <dgm:pt modelId="{8665E8D9-FCC4-9046-8BA3-2F85C7C8EE1D}" type="pres">
      <dgm:prSet presAssocID="{76EBCC02-93EB-3242-9105-23E55AE9AB34}" presName="hierChild5" presStyleCnt="0"/>
      <dgm:spPr/>
    </dgm:pt>
    <dgm:pt modelId="{E202281A-4648-6C48-9BB6-1CC3828D3716}" type="pres">
      <dgm:prSet presAssocID="{3CDED93B-BC41-C142-93A1-FE3E0762F2E2}" presName="Name37" presStyleLbl="parChTrans1D3" presStyleIdx="4" presStyleCnt="7"/>
      <dgm:spPr/>
    </dgm:pt>
    <dgm:pt modelId="{610765F3-EA46-5345-8C20-8DDA6EDF9AA6}" type="pres">
      <dgm:prSet presAssocID="{2B28C0F3-B450-D64C-BE77-0EB7C60A153F}" presName="hierRoot2" presStyleCnt="0">
        <dgm:presLayoutVars>
          <dgm:hierBranch val="init"/>
        </dgm:presLayoutVars>
      </dgm:prSet>
      <dgm:spPr/>
    </dgm:pt>
    <dgm:pt modelId="{4FDCDFB2-9E8A-AB44-AC0B-F9CF8BF9CE0B}" type="pres">
      <dgm:prSet presAssocID="{2B28C0F3-B450-D64C-BE77-0EB7C60A153F}" presName="rootComposite" presStyleCnt="0"/>
      <dgm:spPr/>
    </dgm:pt>
    <dgm:pt modelId="{F837C5EA-7715-C340-B3B0-4564FB67F86C}" type="pres">
      <dgm:prSet presAssocID="{2B28C0F3-B450-D64C-BE77-0EB7C60A153F}" presName="rootText" presStyleLbl="node3" presStyleIdx="4" presStyleCnt="7" custScaleX="123265" custScaleY="282048">
        <dgm:presLayoutVars>
          <dgm:chPref val="3"/>
        </dgm:presLayoutVars>
      </dgm:prSet>
      <dgm:spPr/>
    </dgm:pt>
    <dgm:pt modelId="{297FE0B4-7378-D244-AB73-A3AEF1D96637}" type="pres">
      <dgm:prSet presAssocID="{2B28C0F3-B450-D64C-BE77-0EB7C60A153F}" presName="rootConnector" presStyleLbl="node3" presStyleIdx="4" presStyleCnt="7"/>
      <dgm:spPr/>
    </dgm:pt>
    <dgm:pt modelId="{3EC07962-5B7F-7B44-8945-26EF5AB4813B}" type="pres">
      <dgm:prSet presAssocID="{2B28C0F3-B450-D64C-BE77-0EB7C60A153F}" presName="hierChild4" presStyleCnt="0"/>
      <dgm:spPr/>
    </dgm:pt>
    <dgm:pt modelId="{7AA0ED66-E92A-544A-BD3D-93C30581F316}" type="pres">
      <dgm:prSet presAssocID="{2B28C0F3-B450-D64C-BE77-0EB7C60A153F}" presName="hierChild5" presStyleCnt="0"/>
      <dgm:spPr/>
    </dgm:pt>
    <dgm:pt modelId="{C885F8C3-A056-AF40-9B51-D547DEB98D34}" type="pres">
      <dgm:prSet presAssocID="{CD42D47F-CE7E-2448-8EC9-91071804F909}" presName="Name37" presStyleLbl="parChTrans1D3" presStyleIdx="5" presStyleCnt="7"/>
      <dgm:spPr/>
    </dgm:pt>
    <dgm:pt modelId="{9D1690AD-40B6-D94D-8D1E-3BC679D9447E}" type="pres">
      <dgm:prSet presAssocID="{166A7985-C856-B947-BAEE-0AEBE1894FD4}" presName="hierRoot2" presStyleCnt="0">
        <dgm:presLayoutVars>
          <dgm:hierBranch val="init"/>
        </dgm:presLayoutVars>
      </dgm:prSet>
      <dgm:spPr/>
    </dgm:pt>
    <dgm:pt modelId="{F01669AF-B097-1E49-B5B0-0DA073649628}" type="pres">
      <dgm:prSet presAssocID="{166A7985-C856-B947-BAEE-0AEBE1894FD4}" presName="rootComposite" presStyleCnt="0"/>
      <dgm:spPr/>
    </dgm:pt>
    <dgm:pt modelId="{C0C2732B-955C-524D-8963-10CBB909A491}" type="pres">
      <dgm:prSet presAssocID="{166A7985-C856-B947-BAEE-0AEBE1894FD4}" presName="rootText" presStyleLbl="node3" presStyleIdx="5" presStyleCnt="7" custScaleX="124043" custScaleY="283827">
        <dgm:presLayoutVars>
          <dgm:chPref val="3"/>
        </dgm:presLayoutVars>
      </dgm:prSet>
      <dgm:spPr/>
    </dgm:pt>
    <dgm:pt modelId="{E8D5A8D4-2887-7F4A-A847-985E3B52DFE3}" type="pres">
      <dgm:prSet presAssocID="{166A7985-C856-B947-BAEE-0AEBE1894FD4}" presName="rootConnector" presStyleLbl="node3" presStyleIdx="5" presStyleCnt="7"/>
      <dgm:spPr/>
    </dgm:pt>
    <dgm:pt modelId="{E37D19E8-92CD-7C41-9078-36D8FFB3D322}" type="pres">
      <dgm:prSet presAssocID="{166A7985-C856-B947-BAEE-0AEBE1894FD4}" presName="hierChild4" presStyleCnt="0"/>
      <dgm:spPr/>
    </dgm:pt>
    <dgm:pt modelId="{14C04853-0D1E-6B4F-A349-2B5C93CEFB11}" type="pres">
      <dgm:prSet presAssocID="{166A7985-C856-B947-BAEE-0AEBE1894FD4}" presName="hierChild5" presStyleCnt="0"/>
      <dgm:spPr/>
    </dgm:pt>
    <dgm:pt modelId="{2F71EF67-9440-1A44-A7AD-6608F388E7DD}" type="pres">
      <dgm:prSet presAssocID="{63FA3476-AEDB-B54A-BA98-490388181307}" presName="Name37" presStyleLbl="parChTrans1D3" presStyleIdx="6" presStyleCnt="7"/>
      <dgm:spPr/>
    </dgm:pt>
    <dgm:pt modelId="{69CDD1B5-4EAD-1041-A01B-A30CA0C12BCA}" type="pres">
      <dgm:prSet presAssocID="{622741AA-46E1-254B-A2F8-DC5660EF3478}" presName="hierRoot2" presStyleCnt="0">
        <dgm:presLayoutVars>
          <dgm:hierBranch val="init"/>
        </dgm:presLayoutVars>
      </dgm:prSet>
      <dgm:spPr/>
    </dgm:pt>
    <dgm:pt modelId="{83C0C266-8F80-B14C-8BCA-2BC33142D397}" type="pres">
      <dgm:prSet presAssocID="{622741AA-46E1-254B-A2F8-DC5660EF3478}" presName="rootComposite" presStyleCnt="0"/>
      <dgm:spPr/>
    </dgm:pt>
    <dgm:pt modelId="{EA1C9309-7F1A-3D43-8B1C-8827EC58792A}" type="pres">
      <dgm:prSet presAssocID="{622741AA-46E1-254B-A2F8-DC5660EF3478}" presName="rootText" presStyleLbl="node3" presStyleIdx="6" presStyleCnt="7" custScaleX="136280" custScaleY="290705">
        <dgm:presLayoutVars>
          <dgm:chPref val="3"/>
        </dgm:presLayoutVars>
      </dgm:prSet>
      <dgm:spPr/>
    </dgm:pt>
    <dgm:pt modelId="{2EAC04DD-D39A-4848-887A-BC41DD736F51}" type="pres">
      <dgm:prSet presAssocID="{622741AA-46E1-254B-A2F8-DC5660EF3478}" presName="rootConnector" presStyleLbl="node3" presStyleIdx="6" presStyleCnt="7"/>
      <dgm:spPr/>
    </dgm:pt>
    <dgm:pt modelId="{7AF9990D-E882-4C42-B6D4-01CA0886E7D5}" type="pres">
      <dgm:prSet presAssocID="{622741AA-46E1-254B-A2F8-DC5660EF3478}" presName="hierChild4" presStyleCnt="0"/>
      <dgm:spPr/>
    </dgm:pt>
    <dgm:pt modelId="{844E09BB-5869-7842-BDA2-93CD0D36388B}" type="pres">
      <dgm:prSet presAssocID="{622741AA-46E1-254B-A2F8-DC5660EF3478}" presName="hierChild5" presStyleCnt="0"/>
      <dgm:spPr/>
    </dgm:pt>
    <dgm:pt modelId="{7183278A-7464-804B-8C4B-D4A2149A9288}" type="pres">
      <dgm:prSet presAssocID="{A804A179-1A1C-F746-A668-209E73E3C16B}" presName="hierChild5" presStyleCnt="0"/>
      <dgm:spPr/>
    </dgm:pt>
    <dgm:pt modelId="{A47A314A-C904-3746-84C5-C063ABD91802}" type="pres">
      <dgm:prSet presAssocID="{156399CD-6F58-C841-9175-8DE548646851}" presName="hierChild3" presStyleCnt="0"/>
      <dgm:spPr/>
    </dgm:pt>
  </dgm:ptLst>
  <dgm:cxnLst>
    <dgm:cxn modelId="{6C1B6105-6DDB-F940-894D-CEAC06D8AD11}" srcId="{754A7AF2-B0DB-1E48-968B-21DEC3DF4B96}" destId="{237C3328-74E2-174A-B790-129FA05806BF}" srcOrd="0" destOrd="0" parTransId="{A4197CCC-5ABC-E840-AACF-00D7508602DB}" sibTransId="{22653981-5B22-8C4E-862D-4968AC05C8D5}"/>
    <dgm:cxn modelId="{61D73609-5D5E-AD47-B625-C5CB7749B390}" type="presOf" srcId="{166A7985-C856-B947-BAEE-0AEBE1894FD4}" destId="{C0C2732B-955C-524D-8963-10CBB909A491}" srcOrd="0" destOrd="0" presId="urn:microsoft.com/office/officeart/2005/8/layout/orgChart1"/>
    <dgm:cxn modelId="{805DFD09-33B4-3F48-A994-FA3BE774B613}" type="presOf" srcId="{622741AA-46E1-254B-A2F8-DC5660EF3478}" destId="{2EAC04DD-D39A-4848-887A-BC41DD736F51}" srcOrd="1" destOrd="0" presId="urn:microsoft.com/office/officeart/2005/8/layout/orgChart1"/>
    <dgm:cxn modelId="{C9A8E30E-3F28-0344-BD5C-3A00269B01DB}" type="presOf" srcId="{D9C40F2F-7567-CD4B-B7A5-372BA4CEF1C4}" destId="{ED8FCADB-D19F-AA43-82CA-3EEA7A50A19B}" srcOrd="1" destOrd="0" presId="urn:microsoft.com/office/officeart/2005/8/layout/orgChart1"/>
    <dgm:cxn modelId="{779B5311-9646-8545-A6A2-890EF8E5A4A2}" type="presOf" srcId="{156399CD-6F58-C841-9175-8DE548646851}" destId="{8C459C73-AF97-9B4A-BE9F-70EA42C4B718}" srcOrd="0" destOrd="0" presId="urn:microsoft.com/office/officeart/2005/8/layout/orgChart1"/>
    <dgm:cxn modelId="{225D3A12-DCB0-F640-9886-198E63B4A77E}" type="presOf" srcId="{2B28C0F3-B450-D64C-BE77-0EB7C60A153F}" destId="{F837C5EA-7715-C340-B3B0-4564FB67F86C}" srcOrd="0" destOrd="0" presId="urn:microsoft.com/office/officeart/2005/8/layout/orgChart1"/>
    <dgm:cxn modelId="{E4F97418-1BF3-B244-955A-163B85CB6EEB}" type="presOf" srcId="{A804A179-1A1C-F746-A668-209E73E3C16B}" destId="{699748F5-BDF5-5A40-AEE1-6E7482F1558A}" srcOrd="1" destOrd="0" presId="urn:microsoft.com/office/officeart/2005/8/layout/orgChart1"/>
    <dgm:cxn modelId="{6F93F219-D5EC-C543-86B5-1BA1CEF32625}" srcId="{A804A179-1A1C-F746-A668-209E73E3C16B}" destId="{166A7985-C856-B947-BAEE-0AEBE1894FD4}" srcOrd="5" destOrd="0" parTransId="{CD42D47F-CE7E-2448-8EC9-91071804F909}" sibTransId="{35970818-4F1B-2843-B301-CD9C04237AC8}"/>
    <dgm:cxn modelId="{E12E161A-0708-B241-A84F-102FDE2F401D}" type="presOf" srcId="{3CDED93B-BC41-C142-93A1-FE3E0762F2E2}" destId="{E202281A-4648-6C48-9BB6-1CC3828D3716}" srcOrd="0" destOrd="0" presId="urn:microsoft.com/office/officeart/2005/8/layout/orgChart1"/>
    <dgm:cxn modelId="{5DD3031B-3A7E-1E4A-AA2D-18B7BF785395}" type="presOf" srcId="{237C3328-74E2-174A-B790-129FA05806BF}" destId="{6F8FCA87-E1C6-9D4D-B1F2-C18355675EF4}" srcOrd="0" destOrd="0" presId="urn:microsoft.com/office/officeart/2005/8/layout/orgChart1"/>
    <dgm:cxn modelId="{88DC051D-CACF-6743-8378-A03354C4AB8C}" type="presOf" srcId="{5D272358-4F71-BE4B-9CF1-69281F1275E7}" destId="{D1FE02DD-03F4-C640-ADB1-B246870FEE57}" srcOrd="0" destOrd="0" presId="urn:microsoft.com/office/officeart/2005/8/layout/orgChart1"/>
    <dgm:cxn modelId="{86D2441E-31A3-244D-9E11-E4983CE99395}" type="presOf" srcId="{445FA52D-46EF-A641-9CC3-2DF667E2C897}" destId="{C0A1DA1A-C756-D641-A9ED-A86D23E5376E}" srcOrd="0" destOrd="0" presId="urn:microsoft.com/office/officeart/2005/8/layout/orgChart1"/>
    <dgm:cxn modelId="{81917229-CE2C-4D48-9129-09B9A9B547D0}" type="presOf" srcId="{B2D62FCF-6722-3E47-A415-CD06FE28FE34}" destId="{4FFE0F7B-7E61-CC4B-8B44-5674553FBFB1}" srcOrd="0" destOrd="0" presId="urn:microsoft.com/office/officeart/2005/8/layout/orgChart1"/>
    <dgm:cxn modelId="{CBFCCA37-E835-1048-A99D-FFA6698AF478}" type="presOf" srcId="{FCB13918-CB3C-8543-9CBB-067D59FBF287}" destId="{1233EAB5-9DBD-D644-B29B-A774659F2C14}" srcOrd="0" destOrd="0" presId="urn:microsoft.com/office/officeart/2005/8/layout/orgChart1"/>
    <dgm:cxn modelId="{9D3BCC3A-A47E-624C-81FA-0F08B576A3A5}" srcId="{DC9993BF-A5AA-D744-B66A-62032725202F}" destId="{156399CD-6F58-C841-9175-8DE548646851}" srcOrd="0" destOrd="0" parTransId="{577DD268-53C1-404A-A561-6B11E5FEB77A}" sibTransId="{B4F09578-02E8-074B-BEEE-BCCBD8622372}"/>
    <dgm:cxn modelId="{B193B03F-4FA8-EB4E-9EC3-6B64E3405CD5}" type="presOf" srcId="{76EBCC02-93EB-3242-9105-23E55AE9AB34}" destId="{72152F67-A652-AD49-AAAB-13BE8EA03DDF}" srcOrd="0" destOrd="0" presId="urn:microsoft.com/office/officeart/2005/8/layout/orgChart1"/>
    <dgm:cxn modelId="{20DDB940-4011-9C43-B307-F46846CB4319}" type="presOf" srcId="{754A7AF2-B0DB-1E48-968B-21DEC3DF4B96}" destId="{1D7E391C-3BF1-7144-9598-AAD9A51ACC89}" srcOrd="0" destOrd="0" presId="urn:microsoft.com/office/officeart/2005/8/layout/orgChart1"/>
    <dgm:cxn modelId="{D7C06641-2DDA-DF4F-9909-835B2EB0B7A4}" type="presOf" srcId="{FE387B09-E003-C94C-9373-B3B092DE8C29}" destId="{58E152E3-2C01-384F-921D-93DCB48D94E6}" srcOrd="0" destOrd="0" presId="urn:microsoft.com/office/officeart/2005/8/layout/orgChart1"/>
    <dgm:cxn modelId="{29CFCA42-166B-B348-8EA6-C62F02D10D6A}" srcId="{A804A179-1A1C-F746-A668-209E73E3C16B}" destId="{2B28C0F3-B450-D64C-BE77-0EB7C60A153F}" srcOrd="4" destOrd="0" parTransId="{3CDED93B-BC41-C142-93A1-FE3E0762F2E2}" sibTransId="{EB4B89CC-2A1C-5C41-9786-A85B5FE4C18A}"/>
    <dgm:cxn modelId="{D0092646-2B7B-8C49-88C6-FAF6F65D9E8A}" type="presOf" srcId="{A804A179-1A1C-F746-A668-209E73E3C16B}" destId="{1A486114-7571-1146-A500-120B532D2DF7}" srcOrd="0" destOrd="0" presId="urn:microsoft.com/office/officeart/2005/8/layout/orgChart1"/>
    <dgm:cxn modelId="{52A3254D-D195-A043-975D-AB3C3E29271D}" srcId="{A804A179-1A1C-F746-A668-209E73E3C16B}" destId="{76EBCC02-93EB-3242-9105-23E55AE9AB34}" srcOrd="3" destOrd="0" parTransId="{FE387B09-E003-C94C-9373-B3B092DE8C29}" sibTransId="{A3B87D9E-C1F7-2B46-B902-B641FE501F10}"/>
    <dgm:cxn modelId="{F3092D57-EA9E-964C-99E2-B26C0AA4D550}" srcId="{A804A179-1A1C-F746-A668-209E73E3C16B}" destId="{622741AA-46E1-254B-A2F8-DC5660EF3478}" srcOrd="6" destOrd="0" parTransId="{63FA3476-AEDB-B54A-BA98-490388181307}" sibTransId="{4BCC8080-B2BE-0441-919F-D6804A031707}"/>
    <dgm:cxn modelId="{A625385E-5FD0-BD41-94CA-54A580BDA62A}" type="presOf" srcId="{622741AA-46E1-254B-A2F8-DC5660EF3478}" destId="{EA1C9309-7F1A-3D43-8B1C-8827EC58792A}" srcOrd="0" destOrd="0" presId="urn:microsoft.com/office/officeart/2005/8/layout/orgChart1"/>
    <dgm:cxn modelId="{609FF35E-CD8C-EB4C-95B2-F94ADDF68772}" type="presOf" srcId="{6177AC0B-845C-6C4F-B378-5C7FC5CBF55A}" destId="{4617AAD7-5DD3-E54D-A8AB-9E2A8F14C93D}" srcOrd="0" destOrd="0" presId="urn:microsoft.com/office/officeart/2005/8/layout/orgChart1"/>
    <dgm:cxn modelId="{65F7DA60-A5F2-9E4A-806C-EFFBCC374B60}" type="presOf" srcId="{63FA3476-AEDB-B54A-BA98-490388181307}" destId="{2F71EF67-9440-1A44-A7AD-6608F388E7DD}" srcOrd="0" destOrd="0" presId="urn:microsoft.com/office/officeart/2005/8/layout/orgChart1"/>
    <dgm:cxn modelId="{59D30262-2356-B544-B549-3AAF26874BD1}" type="presOf" srcId="{DC9993BF-A5AA-D744-B66A-62032725202F}" destId="{D7BABF9C-A1AF-F14C-BBA2-A7309DA25BDC}" srcOrd="0" destOrd="0" presId="urn:microsoft.com/office/officeart/2005/8/layout/orgChart1"/>
    <dgm:cxn modelId="{2CB07767-64BE-BF4B-8B3E-DF984E0BE308}" type="presOf" srcId="{76EBCC02-93EB-3242-9105-23E55AE9AB34}" destId="{130DEE7E-72F0-7041-9465-60806971842B}" srcOrd="1" destOrd="0" presId="urn:microsoft.com/office/officeart/2005/8/layout/orgChart1"/>
    <dgm:cxn modelId="{0D9B0F69-E99E-344C-8BE4-18CF3CFAA9E9}" type="presOf" srcId="{156399CD-6F58-C841-9175-8DE548646851}" destId="{9648A90C-837C-1640-9024-B7D90684AB97}" srcOrd="1" destOrd="0" presId="urn:microsoft.com/office/officeart/2005/8/layout/orgChart1"/>
    <dgm:cxn modelId="{1BC4116B-5DA1-F44B-A5AE-1A226D8C413F}" type="presOf" srcId="{445FA52D-46EF-A641-9CC3-2DF667E2C897}" destId="{A0817B44-AC83-B94F-AC4D-DF84415F0624}" srcOrd="1" destOrd="0" presId="urn:microsoft.com/office/officeart/2005/8/layout/orgChart1"/>
    <dgm:cxn modelId="{47E0126C-95B6-5C4C-A587-3AB5C90317C0}" srcId="{A804A179-1A1C-F746-A668-209E73E3C16B}" destId="{754A7AF2-B0DB-1E48-968B-21DEC3DF4B96}" srcOrd="0" destOrd="0" parTransId="{E579D42E-CF1F-3A44-9A1C-ADA54B8272CB}" sibTransId="{C21A68B9-9019-8142-91DF-62705213ECB0}"/>
    <dgm:cxn modelId="{6A62A26C-AD44-B544-9807-DB227EAE95D8}" type="presOf" srcId="{166A7985-C856-B947-BAEE-0AEBE1894FD4}" destId="{E8D5A8D4-2887-7F4A-A847-985E3B52DFE3}" srcOrd="1" destOrd="0" presId="urn:microsoft.com/office/officeart/2005/8/layout/orgChart1"/>
    <dgm:cxn modelId="{A4B55585-0843-DF49-ACAD-3145A770CFBA}" srcId="{76EBCC02-93EB-3242-9105-23E55AE9AB34}" destId="{445FA52D-46EF-A641-9CC3-2DF667E2C897}" srcOrd="0" destOrd="0" parTransId="{6177AC0B-845C-6C4F-B378-5C7FC5CBF55A}" sibTransId="{09E14E78-9C1A-D148-84F0-652BD2A208E4}"/>
    <dgm:cxn modelId="{87E7CE8B-1CFB-F149-9B6C-40A90C0EFB60}" type="presOf" srcId="{57F884E2-38B1-334D-868B-56FF425A4B16}" destId="{38340CCA-4C55-1044-B297-95C31BD3D48A}" srcOrd="0" destOrd="0" presId="urn:microsoft.com/office/officeart/2005/8/layout/orgChart1"/>
    <dgm:cxn modelId="{E6B5498F-532C-E640-A0CB-73624DB03DC9}" srcId="{76EBCC02-93EB-3242-9105-23E55AE9AB34}" destId="{EB5828F1-6668-9248-883C-84145B481FC7}" srcOrd="1" destOrd="0" parTransId="{5D272358-4F71-BE4B-9CF1-69281F1275E7}" sibTransId="{D4D6D18E-9FA5-FB41-AB9C-A026D096A2C3}"/>
    <dgm:cxn modelId="{18F9CA96-8DA5-084F-8117-77DD75F2B339}" type="presOf" srcId="{13627847-A7C4-8E42-8709-C4E0E63DFCAA}" destId="{A61DE73B-05C8-9C45-955D-32D71F8AD930}" srcOrd="1" destOrd="0" presId="urn:microsoft.com/office/officeart/2005/8/layout/orgChart1"/>
    <dgm:cxn modelId="{80C3B9A8-C449-4747-844F-926EB5D8B256}" type="presOf" srcId="{EB5828F1-6668-9248-883C-84145B481FC7}" destId="{20679348-3954-1843-A243-E02BDFF59D70}" srcOrd="0" destOrd="0" presId="urn:microsoft.com/office/officeart/2005/8/layout/orgChart1"/>
    <dgm:cxn modelId="{9C16DBB4-EB76-4E41-BE6C-48580043B1CE}" type="presOf" srcId="{EB5828F1-6668-9248-883C-84145B481FC7}" destId="{564C5DB8-2F4C-F24E-88C7-A1E4254977F6}" srcOrd="1" destOrd="0" presId="urn:microsoft.com/office/officeart/2005/8/layout/orgChart1"/>
    <dgm:cxn modelId="{436310BD-337C-AA4B-8D28-BE90F42AD201}" srcId="{A804A179-1A1C-F746-A668-209E73E3C16B}" destId="{13627847-A7C4-8E42-8709-C4E0E63DFCAA}" srcOrd="2" destOrd="0" parTransId="{B2D62FCF-6722-3E47-A415-CD06FE28FE34}" sibTransId="{1892FABC-AE75-4242-806C-6C6DF8170CA9}"/>
    <dgm:cxn modelId="{DFC343BE-7839-A040-A515-D55A907E7287}" type="presOf" srcId="{237C3328-74E2-174A-B790-129FA05806BF}" destId="{BC51EF54-599E-CF4A-A457-CD84C03C8805}" srcOrd="1" destOrd="0" presId="urn:microsoft.com/office/officeart/2005/8/layout/orgChart1"/>
    <dgm:cxn modelId="{128B69C1-0C8D-FB45-95DE-2AA62220DEF8}" type="presOf" srcId="{CD42D47F-CE7E-2448-8EC9-91071804F909}" destId="{C885F8C3-A056-AF40-9B51-D547DEB98D34}" srcOrd="0" destOrd="0" presId="urn:microsoft.com/office/officeart/2005/8/layout/orgChart1"/>
    <dgm:cxn modelId="{E31329C4-A26A-8C4C-888F-E013A17502E6}" type="presOf" srcId="{754A7AF2-B0DB-1E48-968B-21DEC3DF4B96}" destId="{F4CA39A8-D56E-CB46-8710-30545226FF1C}" srcOrd="1" destOrd="0" presId="urn:microsoft.com/office/officeart/2005/8/layout/orgChart1"/>
    <dgm:cxn modelId="{83E3A2CE-40A9-9E40-8A40-C8B52581453A}" type="presOf" srcId="{E579D42E-CF1F-3A44-9A1C-ADA54B8272CB}" destId="{3A4EF881-E9CF-B340-BB0F-7AE4210EB838}" srcOrd="0" destOrd="0" presId="urn:microsoft.com/office/officeart/2005/8/layout/orgChart1"/>
    <dgm:cxn modelId="{1EA3F5DC-115E-8547-A50B-D3E6D695135D}" type="presOf" srcId="{13627847-A7C4-8E42-8709-C4E0E63DFCAA}" destId="{DBB8F746-24FD-814B-86B3-0BD77215419E}" srcOrd="0" destOrd="0" presId="urn:microsoft.com/office/officeart/2005/8/layout/orgChart1"/>
    <dgm:cxn modelId="{D57F4CDE-ACEB-9745-870F-0461015460A1}" type="presOf" srcId="{A4197CCC-5ABC-E840-AACF-00D7508602DB}" destId="{DA053D1D-3939-4441-91DD-FD7C13F022D9}" srcOrd="0" destOrd="0" presId="urn:microsoft.com/office/officeart/2005/8/layout/orgChart1"/>
    <dgm:cxn modelId="{E90693E5-9D92-FB47-86E2-7C28B3261A1F}" type="presOf" srcId="{2B28C0F3-B450-D64C-BE77-0EB7C60A153F}" destId="{297FE0B4-7378-D244-AB73-A3AEF1D96637}" srcOrd="1" destOrd="0" presId="urn:microsoft.com/office/officeart/2005/8/layout/orgChart1"/>
    <dgm:cxn modelId="{888DB5E6-019D-2742-98C3-BE8AE88BCDDB}" srcId="{A804A179-1A1C-F746-A668-209E73E3C16B}" destId="{D9C40F2F-7567-CD4B-B7A5-372BA4CEF1C4}" srcOrd="1" destOrd="0" parTransId="{57F884E2-38B1-334D-868B-56FF425A4B16}" sibTransId="{5017BE76-84F5-DB42-8A97-9F218E4485A2}"/>
    <dgm:cxn modelId="{A642B5F6-CC6D-E54E-AEE2-4AA083901B6F}" srcId="{156399CD-6F58-C841-9175-8DE548646851}" destId="{A804A179-1A1C-F746-A668-209E73E3C16B}" srcOrd="0" destOrd="0" parTransId="{FCB13918-CB3C-8543-9CBB-067D59FBF287}" sibTransId="{CE26DF44-2723-364B-8DA2-355B053E5C5E}"/>
    <dgm:cxn modelId="{A78167F8-61B7-D442-94BF-4F11F6B80270}" type="presOf" srcId="{D9C40F2F-7567-CD4B-B7A5-372BA4CEF1C4}" destId="{5111E33F-99CB-3148-B86A-C3EAEBE255E9}" srcOrd="0" destOrd="0" presId="urn:microsoft.com/office/officeart/2005/8/layout/orgChart1"/>
    <dgm:cxn modelId="{15D267B1-F295-E54E-810F-CE41286E6B6B}" type="presParOf" srcId="{D7BABF9C-A1AF-F14C-BBA2-A7309DA25BDC}" destId="{6CFBAD22-2F03-7248-B8C5-98911AF12079}" srcOrd="0" destOrd="0" presId="urn:microsoft.com/office/officeart/2005/8/layout/orgChart1"/>
    <dgm:cxn modelId="{5203545F-0955-3441-8C78-75AE0C2EFE16}" type="presParOf" srcId="{6CFBAD22-2F03-7248-B8C5-98911AF12079}" destId="{5CFB4554-8247-AB46-AD7A-8F83591C5554}" srcOrd="0" destOrd="0" presId="urn:microsoft.com/office/officeart/2005/8/layout/orgChart1"/>
    <dgm:cxn modelId="{C1A04D1F-1D55-324F-9D41-D0C020097162}" type="presParOf" srcId="{5CFB4554-8247-AB46-AD7A-8F83591C5554}" destId="{8C459C73-AF97-9B4A-BE9F-70EA42C4B718}" srcOrd="0" destOrd="0" presId="urn:microsoft.com/office/officeart/2005/8/layout/orgChart1"/>
    <dgm:cxn modelId="{CC5FBB64-23E6-2842-8739-3AB3DAF21905}" type="presParOf" srcId="{5CFB4554-8247-AB46-AD7A-8F83591C5554}" destId="{9648A90C-837C-1640-9024-B7D90684AB97}" srcOrd="1" destOrd="0" presId="urn:microsoft.com/office/officeart/2005/8/layout/orgChart1"/>
    <dgm:cxn modelId="{EE461EBE-7BB0-1B47-8F4D-FDBD0F726C61}" type="presParOf" srcId="{6CFBAD22-2F03-7248-B8C5-98911AF12079}" destId="{14ECD9F2-38BA-7542-B753-7A4BD40EBD01}" srcOrd="1" destOrd="0" presId="urn:microsoft.com/office/officeart/2005/8/layout/orgChart1"/>
    <dgm:cxn modelId="{521B0AB1-89F0-8345-A609-A0CADD060E53}" type="presParOf" srcId="{14ECD9F2-38BA-7542-B753-7A4BD40EBD01}" destId="{1233EAB5-9DBD-D644-B29B-A774659F2C14}" srcOrd="0" destOrd="0" presId="urn:microsoft.com/office/officeart/2005/8/layout/orgChart1"/>
    <dgm:cxn modelId="{14EFAC19-F70D-364D-A428-3EFECF413F63}" type="presParOf" srcId="{14ECD9F2-38BA-7542-B753-7A4BD40EBD01}" destId="{56A70DEA-3C3D-F241-820A-2C4AE3404E2E}" srcOrd="1" destOrd="0" presId="urn:microsoft.com/office/officeart/2005/8/layout/orgChart1"/>
    <dgm:cxn modelId="{174F4AC5-B511-9740-BEB3-D2CC530F9C55}" type="presParOf" srcId="{56A70DEA-3C3D-F241-820A-2C4AE3404E2E}" destId="{409F0A81-B3CD-D341-ADC7-B4B7BFFBD57D}" srcOrd="0" destOrd="0" presId="urn:microsoft.com/office/officeart/2005/8/layout/orgChart1"/>
    <dgm:cxn modelId="{EBB889EC-6867-E546-9B01-97718439C5CC}" type="presParOf" srcId="{409F0A81-B3CD-D341-ADC7-B4B7BFFBD57D}" destId="{1A486114-7571-1146-A500-120B532D2DF7}" srcOrd="0" destOrd="0" presId="urn:microsoft.com/office/officeart/2005/8/layout/orgChart1"/>
    <dgm:cxn modelId="{EBB591F5-B223-1143-ACDD-4DE4EDD030ED}" type="presParOf" srcId="{409F0A81-B3CD-D341-ADC7-B4B7BFFBD57D}" destId="{699748F5-BDF5-5A40-AEE1-6E7482F1558A}" srcOrd="1" destOrd="0" presId="urn:microsoft.com/office/officeart/2005/8/layout/orgChart1"/>
    <dgm:cxn modelId="{8ACD408D-074F-0C4D-9A0E-757091CAF549}" type="presParOf" srcId="{56A70DEA-3C3D-F241-820A-2C4AE3404E2E}" destId="{F7139EA0-DF4E-9F48-A778-405462FD1F88}" srcOrd="1" destOrd="0" presId="urn:microsoft.com/office/officeart/2005/8/layout/orgChart1"/>
    <dgm:cxn modelId="{14CC5EA1-06E4-284E-ABE8-3CEF2D6DC263}" type="presParOf" srcId="{F7139EA0-DF4E-9F48-A778-405462FD1F88}" destId="{3A4EF881-E9CF-B340-BB0F-7AE4210EB838}" srcOrd="0" destOrd="0" presId="urn:microsoft.com/office/officeart/2005/8/layout/orgChart1"/>
    <dgm:cxn modelId="{F13B6C69-B696-454D-B899-19E3937ACD48}" type="presParOf" srcId="{F7139EA0-DF4E-9F48-A778-405462FD1F88}" destId="{17C6AE54-DE53-6F40-A605-C5E5ECFB6E8F}" srcOrd="1" destOrd="0" presId="urn:microsoft.com/office/officeart/2005/8/layout/orgChart1"/>
    <dgm:cxn modelId="{2694CC02-43EE-BD4F-8BA0-3B42690D7D25}" type="presParOf" srcId="{17C6AE54-DE53-6F40-A605-C5E5ECFB6E8F}" destId="{BCA352D5-EF89-994C-92A0-3BAECAD04AF8}" srcOrd="0" destOrd="0" presId="urn:microsoft.com/office/officeart/2005/8/layout/orgChart1"/>
    <dgm:cxn modelId="{1E1EE8B2-5121-5047-8BAC-787C40BFE1B5}" type="presParOf" srcId="{BCA352D5-EF89-994C-92A0-3BAECAD04AF8}" destId="{1D7E391C-3BF1-7144-9598-AAD9A51ACC89}" srcOrd="0" destOrd="0" presId="urn:microsoft.com/office/officeart/2005/8/layout/orgChart1"/>
    <dgm:cxn modelId="{5C3D5DEA-0905-BE45-A875-6A025FAD1C1F}" type="presParOf" srcId="{BCA352D5-EF89-994C-92A0-3BAECAD04AF8}" destId="{F4CA39A8-D56E-CB46-8710-30545226FF1C}" srcOrd="1" destOrd="0" presId="urn:microsoft.com/office/officeart/2005/8/layout/orgChart1"/>
    <dgm:cxn modelId="{70A8D061-64AB-4C47-BA53-2A093672B636}" type="presParOf" srcId="{17C6AE54-DE53-6F40-A605-C5E5ECFB6E8F}" destId="{B405AEA2-2C6C-494E-8C77-1BA66ACD0E23}" srcOrd="1" destOrd="0" presId="urn:microsoft.com/office/officeart/2005/8/layout/orgChart1"/>
    <dgm:cxn modelId="{5551D5C4-888A-AC46-81E2-AE8CA2DC68A0}" type="presParOf" srcId="{17C6AE54-DE53-6F40-A605-C5E5ECFB6E8F}" destId="{3751833F-256F-614C-BAB6-6FF393C6A3C2}" srcOrd="2" destOrd="0" presId="urn:microsoft.com/office/officeart/2005/8/layout/orgChart1"/>
    <dgm:cxn modelId="{FE2E955E-DF7D-A74D-BE19-C2C669A21432}" type="presParOf" srcId="{3751833F-256F-614C-BAB6-6FF393C6A3C2}" destId="{DA053D1D-3939-4441-91DD-FD7C13F022D9}" srcOrd="0" destOrd="0" presId="urn:microsoft.com/office/officeart/2005/8/layout/orgChart1"/>
    <dgm:cxn modelId="{A8C9B446-F300-F745-82C4-9F24D429E027}" type="presParOf" srcId="{3751833F-256F-614C-BAB6-6FF393C6A3C2}" destId="{6D7D35F6-8304-7441-ACC4-43B2D9062EE5}" srcOrd="1" destOrd="0" presId="urn:microsoft.com/office/officeart/2005/8/layout/orgChart1"/>
    <dgm:cxn modelId="{62332FA6-0606-1842-8451-04655BF96BE4}" type="presParOf" srcId="{6D7D35F6-8304-7441-ACC4-43B2D9062EE5}" destId="{6B3730D4-22FB-7C4B-BAE2-67B4438A48AF}" srcOrd="0" destOrd="0" presId="urn:microsoft.com/office/officeart/2005/8/layout/orgChart1"/>
    <dgm:cxn modelId="{C8B40465-F505-C046-964A-90AA8DA99CC9}" type="presParOf" srcId="{6B3730D4-22FB-7C4B-BAE2-67B4438A48AF}" destId="{6F8FCA87-E1C6-9D4D-B1F2-C18355675EF4}" srcOrd="0" destOrd="0" presId="urn:microsoft.com/office/officeart/2005/8/layout/orgChart1"/>
    <dgm:cxn modelId="{A08470B8-CDE8-6A43-9353-F1A8317F29F7}" type="presParOf" srcId="{6B3730D4-22FB-7C4B-BAE2-67B4438A48AF}" destId="{BC51EF54-599E-CF4A-A457-CD84C03C8805}" srcOrd="1" destOrd="0" presId="urn:microsoft.com/office/officeart/2005/8/layout/orgChart1"/>
    <dgm:cxn modelId="{05F948E1-7898-7A49-A7EC-EF5E097F8A15}" type="presParOf" srcId="{6D7D35F6-8304-7441-ACC4-43B2D9062EE5}" destId="{C6C78C97-1E52-F14F-A32E-A9E67D43C708}" srcOrd="1" destOrd="0" presId="urn:microsoft.com/office/officeart/2005/8/layout/orgChart1"/>
    <dgm:cxn modelId="{30F6A2D4-4F1E-4545-A523-63A6ABE0CB2E}" type="presParOf" srcId="{6D7D35F6-8304-7441-ACC4-43B2D9062EE5}" destId="{0DCC13B1-2004-8343-B22C-EB9D4E0B4E57}" srcOrd="2" destOrd="0" presId="urn:microsoft.com/office/officeart/2005/8/layout/orgChart1"/>
    <dgm:cxn modelId="{44DEFECC-7965-F146-8D77-74265E98C5D7}" type="presParOf" srcId="{F7139EA0-DF4E-9F48-A778-405462FD1F88}" destId="{38340CCA-4C55-1044-B297-95C31BD3D48A}" srcOrd="2" destOrd="0" presId="urn:microsoft.com/office/officeart/2005/8/layout/orgChart1"/>
    <dgm:cxn modelId="{A28B080B-1F53-0245-A067-42F65691D3AB}" type="presParOf" srcId="{F7139EA0-DF4E-9F48-A778-405462FD1F88}" destId="{94A84FDE-9C59-9B4C-B0EA-B32967F10008}" srcOrd="3" destOrd="0" presId="urn:microsoft.com/office/officeart/2005/8/layout/orgChart1"/>
    <dgm:cxn modelId="{216335A2-616D-C047-AF2D-4BB6196B48F3}" type="presParOf" srcId="{94A84FDE-9C59-9B4C-B0EA-B32967F10008}" destId="{43D14424-DA48-2946-AD4F-06C326B14579}" srcOrd="0" destOrd="0" presId="urn:microsoft.com/office/officeart/2005/8/layout/orgChart1"/>
    <dgm:cxn modelId="{32C6E5BF-4AF4-8C41-B2BE-D729D27DE8D6}" type="presParOf" srcId="{43D14424-DA48-2946-AD4F-06C326B14579}" destId="{5111E33F-99CB-3148-B86A-C3EAEBE255E9}" srcOrd="0" destOrd="0" presId="urn:microsoft.com/office/officeart/2005/8/layout/orgChart1"/>
    <dgm:cxn modelId="{91E2BBC2-8DDC-C94E-A51C-FC3A86C18908}" type="presParOf" srcId="{43D14424-DA48-2946-AD4F-06C326B14579}" destId="{ED8FCADB-D19F-AA43-82CA-3EEA7A50A19B}" srcOrd="1" destOrd="0" presId="urn:microsoft.com/office/officeart/2005/8/layout/orgChart1"/>
    <dgm:cxn modelId="{8569F53C-F336-ED41-95CF-01F06D602F8F}" type="presParOf" srcId="{94A84FDE-9C59-9B4C-B0EA-B32967F10008}" destId="{3E63E569-B971-D84F-8B53-E2640C17C32F}" srcOrd="1" destOrd="0" presId="urn:microsoft.com/office/officeart/2005/8/layout/orgChart1"/>
    <dgm:cxn modelId="{697CF41B-D5F8-6F4E-BF0A-202BA0735E5B}" type="presParOf" srcId="{94A84FDE-9C59-9B4C-B0EA-B32967F10008}" destId="{6966F43E-F493-D449-A68F-EED6CA0A8BA6}" srcOrd="2" destOrd="0" presId="urn:microsoft.com/office/officeart/2005/8/layout/orgChart1"/>
    <dgm:cxn modelId="{13ED3BF9-3E9F-F540-B8B5-74FD6A1B8FAE}" type="presParOf" srcId="{F7139EA0-DF4E-9F48-A778-405462FD1F88}" destId="{4FFE0F7B-7E61-CC4B-8B44-5674553FBFB1}" srcOrd="4" destOrd="0" presId="urn:microsoft.com/office/officeart/2005/8/layout/orgChart1"/>
    <dgm:cxn modelId="{8E41CD54-2D6C-7243-870D-87EC1C4A340C}" type="presParOf" srcId="{F7139EA0-DF4E-9F48-A778-405462FD1F88}" destId="{EB7CE66C-2836-5444-8CAB-197F4BE99033}" srcOrd="5" destOrd="0" presId="urn:microsoft.com/office/officeart/2005/8/layout/orgChart1"/>
    <dgm:cxn modelId="{24FCE944-1C13-7D46-B3C9-B89965C9794D}" type="presParOf" srcId="{EB7CE66C-2836-5444-8CAB-197F4BE99033}" destId="{54C0414C-55BF-B541-AEF0-A13C8D72968C}" srcOrd="0" destOrd="0" presId="urn:microsoft.com/office/officeart/2005/8/layout/orgChart1"/>
    <dgm:cxn modelId="{427A912B-4C71-FD45-BB9B-134997DA482C}" type="presParOf" srcId="{54C0414C-55BF-B541-AEF0-A13C8D72968C}" destId="{DBB8F746-24FD-814B-86B3-0BD77215419E}" srcOrd="0" destOrd="0" presId="urn:microsoft.com/office/officeart/2005/8/layout/orgChart1"/>
    <dgm:cxn modelId="{CB929775-71F9-0547-B92F-1088BC44EB7F}" type="presParOf" srcId="{54C0414C-55BF-B541-AEF0-A13C8D72968C}" destId="{A61DE73B-05C8-9C45-955D-32D71F8AD930}" srcOrd="1" destOrd="0" presId="urn:microsoft.com/office/officeart/2005/8/layout/orgChart1"/>
    <dgm:cxn modelId="{C114558D-0667-3243-8F46-DAAF96FC5300}" type="presParOf" srcId="{EB7CE66C-2836-5444-8CAB-197F4BE99033}" destId="{738DA6BB-C7F2-964D-BBCE-43B4AF8F15C0}" srcOrd="1" destOrd="0" presId="urn:microsoft.com/office/officeart/2005/8/layout/orgChart1"/>
    <dgm:cxn modelId="{8C19A6DC-F4C6-DB49-A231-64E26B0173BC}" type="presParOf" srcId="{EB7CE66C-2836-5444-8CAB-197F4BE99033}" destId="{EBBBA5F0-2B7D-4944-B767-36EEF50DD4A6}" srcOrd="2" destOrd="0" presId="urn:microsoft.com/office/officeart/2005/8/layout/orgChart1"/>
    <dgm:cxn modelId="{95801E55-822D-1F44-86B5-1C4CA15B8035}" type="presParOf" srcId="{F7139EA0-DF4E-9F48-A778-405462FD1F88}" destId="{58E152E3-2C01-384F-921D-93DCB48D94E6}" srcOrd="6" destOrd="0" presId="urn:microsoft.com/office/officeart/2005/8/layout/orgChart1"/>
    <dgm:cxn modelId="{790AB591-0502-9443-8A7D-6F8BCDD058FF}" type="presParOf" srcId="{F7139EA0-DF4E-9F48-A778-405462FD1F88}" destId="{E526EAB7-0E1F-BA46-AE44-0F2D7A9EA892}" srcOrd="7" destOrd="0" presId="urn:microsoft.com/office/officeart/2005/8/layout/orgChart1"/>
    <dgm:cxn modelId="{D9A76E0F-7E50-9344-BDB5-00A78E3687ED}" type="presParOf" srcId="{E526EAB7-0E1F-BA46-AE44-0F2D7A9EA892}" destId="{8FA16671-F294-5A4D-9E13-3F9201A11D8F}" srcOrd="0" destOrd="0" presId="urn:microsoft.com/office/officeart/2005/8/layout/orgChart1"/>
    <dgm:cxn modelId="{ADBB7646-D484-4E48-99E8-A0F21E2EDCC3}" type="presParOf" srcId="{8FA16671-F294-5A4D-9E13-3F9201A11D8F}" destId="{72152F67-A652-AD49-AAAB-13BE8EA03DDF}" srcOrd="0" destOrd="0" presId="urn:microsoft.com/office/officeart/2005/8/layout/orgChart1"/>
    <dgm:cxn modelId="{4C401801-50BD-8943-A7EE-25233846D810}" type="presParOf" srcId="{8FA16671-F294-5A4D-9E13-3F9201A11D8F}" destId="{130DEE7E-72F0-7041-9465-60806971842B}" srcOrd="1" destOrd="0" presId="urn:microsoft.com/office/officeart/2005/8/layout/orgChart1"/>
    <dgm:cxn modelId="{BC330782-F779-714B-B81B-D2AC92C642C1}" type="presParOf" srcId="{E526EAB7-0E1F-BA46-AE44-0F2D7A9EA892}" destId="{976E3913-0932-4740-8B37-51C4071A0217}" srcOrd="1" destOrd="0" presId="urn:microsoft.com/office/officeart/2005/8/layout/orgChart1"/>
    <dgm:cxn modelId="{8BDB1E9A-4562-0E49-B32B-51688404DA80}" type="presParOf" srcId="{976E3913-0932-4740-8B37-51C4071A0217}" destId="{4617AAD7-5DD3-E54D-A8AB-9E2A8F14C93D}" srcOrd="0" destOrd="0" presId="urn:microsoft.com/office/officeart/2005/8/layout/orgChart1"/>
    <dgm:cxn modelId="{45B512FC-78D2-A24E-B311-BC61045E408C}" type="presParOf" srcId="{976E3913-0932-4740-8B37-51C4071A0217}" destId="{5009FF8C-8E9C-4648-8DC4-D78A6BB0E337}" srcOrd="1" destOrd="0" presId="urn:microsoft.com/office/officeart/2005/8/layout/orgChart1"/>
    <dgm:cxn modelId="{465AFAB4-DDF0-2B4F-A913-2CCC3993D093}" type="presParOf" srcId="{5009FF8C-8E9C-4648-8DC4-D78A6BB0E337}" destId="{8AB449BD-F9D4-E440-8869-FE89DDD21FDF}" srcOrd="0" destOrd="0" presId="urn:microsoft.com/office/officeart/2005/8/layout/orgChart1"/>
    <dgm:cxn modelId="{4A081136-A3CF-3142-9F63-0241DCFBF8FE}" type="presParOf" srcId="{8AB449BD-F9D4-E440-8869-FE89DDD21FDF}" destId="{C0A1DA1A-C756-D641-A9ED-A86D23E5376E}" srcOrd="0" destOrd="0" presId="urn:microsoft.com/office/officeart/2005/8/layout/orgChart1"/>
    <dgm:cxn modelId="{FFA39D3C-96D1-7740-AB50-4FA860C855BE}" type="presParOf" srcId="{8AB449BD-F9D4-E440-8869-FE89DDD21FDF}" destId="{A0817B44-AC83-B94F-AC4D-DF84415F0624}" srcOrd="1" destOrd="0" presId="urn:microsoft.com/office/officeart/2005/8/layout/orgChart1"/>
    <dgm:cxn modelId="{1E6275AA-AB5E-104D-BF2E-CDAAE4C10CFF}" type="presParOf" srcId="{5009FF8C-8E9C-4648-8DC4-D78A6BB0E337}" destId="{C0BB0336-9907-DF4D-AF5B-4BBC099D4AB5}" srcOrd="1" destOrd="0" presId="urn:microsoft.com/office/officeart/2005/8/layout/orgChart1"/>
    <dgm:cxn modelId="{DBD9C4D3-EBCF-5F46-BE69-CF87DB6BEA91}" type="presParOf" srcId="{5009FF8C-8E9C-4648-8DC4-D78A6BB0E337}" destId="{07504C9D-3272-9A42-BD77-995472A2F056}" srcOrd="2" destOrd="0" presId="urn:microsoft.com/office/officeart/2005/8/layout/orgChart1"/>
    <dgm:cxn modelId="{56F2AD25-974D-2B42-AC3D-C7BE024CA6D9}" type="presParOf" srcId="{976E3913-0932-4740-8B37-51C4071A0217}" destId="{D1FE02DD-03F4-C640-ADB1-B246870FEE57}" srcOrd="2" destOrd="0" presId="urn:microsoft.com/office/officeart/2005/8/layout/orgChart1"/>
    <dgm:cxn modelId="{179C6766-AA53-DB4F-B9AF-1BEC60A2E1DD}" type="presParOf" srcId="{976E3913-0932-4740-8B37-51C4071A0217}" destId="{8F96B590-4AEB-FE46-8512-8EA3DDBE034F}" srcOrd="3" destOrd="0" presId="urn:microsoft.com/office/officeart/2005/8/layout/orgChart1"/>
    <dgm:cxn modelId="{2E26297D-C5E4-BB48-AA78-19B73A6D4DB6}" type="presParOf" srcId="{8F96B590-4AEB-FE46-8512-8EA3DDBE034F}" destId="{D563EDF3-2F7B-4E41-8A0D-AC12D0B67AE5}" srcOrd="0" destOrd="0" presId="urn:microsoft.com/office/officeart/2005/8/layout/orgChart1"/>
    <dgm:cxn modelId="{E60EB317-9D2E-314A-87B3-FFAD071A5B79}" type="presParOf" srcId="{D563EDF3-2F7B-4E41-8A0D-AC12D0B67AE5}" destId="{20679348-3954-1843-A243-E02BDFF59D70}" srcOrd="0" destOrd="0" presId="urn:microsoft.com/office/officeart/2005/8/layout/orgChart1"/>
    <dgm:cxn modelId="{6E0A4C44-D6B9-A740-8079-16D525B21DEA}" type="presParOf" srcId="{D563EDF3-2F7B-4E41-8A0D-AC12D0B67AE5}" destId="{564C5DB8-2F4C-F24E-88C7-A1E4254977F6}" srcOrd="1" destOrd="0" presId="urn:microsoft.com/office/officeart/2005/8/layout/orgChart1"/>
    <dgm:cxn modelId="{AAA453CE-214D-9E45-9CE5-32F1E0A77DA2}" type="presParOf" srcId="{8F96B590-4AEB-FE46-8512-8EA3DDBE034F}" destId="{0367495C-C20C-D44A-801F-5463EEF2B63C}" srcOrd="1" destOrd="0" presId="urn:microsoft.com/office/officeart/2005/8/layout/orgChart1"/>
    <dgm:cxn modelId="{C3DA65C9-F302-1147-B08C-1A5EE9A69607}" type="presParOf" srcId="{8F96B590-4AEB-FE46-8512-8EA3DDBE034F}" destId="{DF088292-D855-B44F-9D4D-1A35B64D345B}" srcOrd="2" destOrd="0" presId="urn:microsoft.com/office/officeart/2005/8/layout/orgChart1"/>
    <dgm:cxn modelId="{0E0B3B4D-0389-C646-BCEC-E43E547ACBBA}" type="presParOf" srcId="{E526EAB7-0E1F-BA46-AE44-0F2D7A9EA892}" destId="{8665E8D9-FCC4-9046-8BA3-2F85C7C8EE1D}" srcOrd="2" destOrd="0" presId="urn:microsoft.com/office/officeart/2005/8/layout/orgChart1"/>
    <dgm:cxn modelId="{E580676A-F129-9849-9B41-780C95783D05}" type="presParOf" srcId="{F7139EA0-DF4E-9F48-A778-405462FD1F88}" destId="{E202281A-4648-6C48-9BB6-1CC3828D3716}" srcOrd="8" destOrd="0" presId="urn:microsoft.com/office/officeart/2005/8/layout/orgChart1"/>
    <dgm:cxn modelId="{5CAB9AF4-7C8E-DB40-9D2A-1F12B703DCAA}" type="presParOf" srcId="{F7139EA0-DF4E-9F48-A778-405462FD1F88}" destId="{610765F3-EA46-5345-8C20-8DDA6EDF9AA6}" srcOrd="9" destOrd="0" presId="urn:microsoft.com/office/officeart/2005/8/layout/orgChart1"/>
    <dgm:cxn modelId="{DB3E77FE-3DD6-B743-AE02-D74CCA7A0B73}" type="presParOf" srcId="{610765F3-EA46-5345-8C20-8DDA6EDF9AA6}" destId="{4FDCDFB2-9E8A-AB44-AC0B-F9CF8BF9CE0B}" srcOrd="0" destOrd="0" presId="urn:microsoft.com/office/officeart/2005/8/layout/orgChart1"/>
    <dgm:cxn modelId="{92CA4237-4606-204A-BDD1-39EEBF403C65}" type="presParOf" srcId="{4FDCDFB2-9E8A-AB44-AC0B-F9CF8BF9CE0B}" destId="{F837C5EA-7715-C340-B3B0-4564FB67F86C}" srcOrd="0" destOrd="0" presId="urn:microsoft.com/office/officeart/2005/8/layout/orgChart1"/>
    <dgm:cxn modelId="{2703DC11-57E1-C047-B976-003DD7E62275}" type="presParOf" srcId="{4FDCDFB2-9E8A-AB44-AC0B-F9CF8BF9CE0B}" destId="{297FE0B4-7378-D244-AB73-A3AEF1D96637}" srcOrd="1" destOrd="0" presId="urn:microsoft.com/office/officeart/2005/8/layout/orgChart1"/>
    <dgm:cxn modelId="{92E41398-1F97-0C4D-80AD-8053646CF28C}" type="presParOf" srcId="{610765F3-EA46-5345-8C20-8DDA6EDF9AA6}" destId="{3EC07962-5B7F-7B44-8945-26EF5AB4813B}" srcOrd="1" destOrd="0" presId="urn:microsoft.com/office/officeart/2005/8/layout/orgChart1"/>
    <dgm:cxn modelId="{F241CDB4-D708-F348-ABF7-82E97E78F74A}" type="presParOf" srcId="{610765F3-EA46-5345-8C20-8DDA6EDF9AA6}" destId="{7AA0ED66-E92A-544A-BD3D-93C30581F316}" srcOrd="2" destOrd="0" presId="urn:microsoft.com/office/officeart/2005/8/layout/orgChart1"/>
    <dgm:cxn modelId="{689AB441-2BDE-B247-BA44-EC3E6030ED33}" type="presParOf" srcId="{F7139EA0-DF4E-9F48-A778-405462FD1F88}" destId="{C885F8C3-A056-AF40-9B51-D547DEB98D34}" srcOrd="10" destOrd="0" presId="urn:microsoft.com/office/officeart/2005/8/layout/orgChart1"/>
    <dgm:cxn modelId="{9AA40B21-C012-DB46-B43B-9EC10B97402A}" type="presParOf" srcId="{F7139EA0-DF4E-9F48-A778-405462FD1F88}" destId="{9D1690AD-40B6-D94D-8D1E-3BC679D9447E}" srcOrd="11" destOrd="0" presId="urn:microsoft.com/office/officeart/2005/8/layout/orgChart1"/>
    <dgm:cxn modelId="{4363FA62-7CFA-5B42-BC68-D1E83A889CE1}" type="presParOf" srcId="{9D1690AD-40B6-D94D-8D1E-3BC679D9447E}" destId="{F01669AF-B097-1E49-B5B0-0DA073649628}" srcOrd="0" destOrd="0" presId="urn:microsoft.com/office/officeart/2005/8/layout/orgChart1"/>
    <dgm:cxn modelId="{D38BDAC8-B214-8043-A417-19FE3313CAF8}" type="presParOf" srcId="{F01669AF-B097-1E49-B5B0-0DA073649628}" destId="{C0C2732B-955C-524D-8963-10CBB909A491}" srcOrd="0" destOrd="0" presId="urn:microsoft.com/office/officeart/2005/8/layout/orgChart1"/>
    <dgm:cxn modelId="{BD3E8958-2634-604F-BFFD-DEA150326969}" type="presParOf" srcId="{F01669AF-B097-1E49-B5B0-0DA073649628}" destId="{E8D5A8D4-2887-7F4A-A847-985E3B52DFE3}" srcOrd="1" destOrd="0" presId="urn:microsoft.com/office/officeart/2005/8/layout/orgChart1"/>
    <dgm:cxn modelId="{A2E6E1E4-673E-CD4B-8A70-20E9ACF0664D}" type="presParOf" srcId="{9D1690AD-40B6-D94D-8D1E-3BC679D9447E}" destId="{E37D19E8-92CD-7C41-9078-36D8FFB3D322}" srcOrd="1" destOrd="0" presId="urn:microsoft.com/office/officeart/2005/8/layout/orgChart1"/>
    <dgm:cxn modelId="{7A702B34-006F-614A-B1BC-BEC133646DC8}" type="presParOf" srcId="{9D1690AD-40B6-D94D-8D1E-3BC679D9447E}" destId="{14C04853-0D1E-6B4F-A349-2B5C93CEFB11}" srcOrd="2" destOrd="0" presId="urn:microsoft.com/office/officeart/2005/8/layout/orgChart1"/>
    <dgm:cxn modelId="{21990F89-E9B6-CA47-B04B-BC5390D0E4D0}" type="presParOf" srcId="{F7139EA0-DF4E-9F48-A778-405462FD1F88}" destId="{2F71EF67-9440-1A44-A7AD-6608F388E7DD}" srcOrd="12" destOrd="0" presId="urn:microsoft.com/office/officeart/2005/8/layout/orgChart1"/>
    <dgm:cxn modelId="{0AA8907F-4DE8-414D-9DCB-AC7D97055B46}" type="presParOf" srcId="{F7139EA0-DF4E-9F48-A778-405462FD1F88}" destId="{69CDD1B5-4EAD-1041-A01B-A30CA0C12BCA}" srcOrd="13" destOrd="0" presId="urn:microsoft.com/office/officeart/2005/8/layout/orgChart1"/>
    <dgm:cxn modelId="{7482FE27-F63F-5B4A-B4B3-D0B054E7E9EE}" type="presParOf" srcId="{69CDD1B5-4EAD-1041-A01B-A30CA0C12BCA}" destId="{83C0C266-8F80-B14C-8BCA-2BC33142D397}" srcOrd="0" destOrd="0" presId="urn:microsoft.com/office/officeart/2005/8/layout/orgChart1"/>
    <dgm:cxn modelId="{262534AB-08C3-014B-B92B-98573A805DCD}" type="presParOf" srcId="{83C0C266-8F80-B14C-8BCA-2BC33142D397}" destId="{EA1C9309-7F1A-3D43-8B1C-8827EC58792A}" srcOrd="0" destOrd="0" presId="urn:microsoft.com/office/officeart/2005/8/layout/orgChart1"/>
    <dgm:cxn modelId="{AC311A9A-6013-0B4A-A0C8-E2A2F8E9BE62}" type="presParOf" srcId="{83C0C266-8F80-B14C-8BCA-2BC33142D397}" destId="{2EAC04DD-D39A-4848-887A-BC41DD736F51}" srcOrd="1" destOrd="0" presId="urn:microsoft.com/office/officeart/2005/8/layout/orgChart1"/>
    <dgm:cxn modelId="{737D87AB-6E68-DE4F-9A10-96A02E39662B}" type="presParOf" srcId="{69CDD1B5-4EAD-1041-A01B-A30CA0C12BCA}" destId="{7AF9990D-E882-4C42-B6D4-01CA0886E7D5}" srcOrd="1" destOrd="0" presId="urn:microsoft.com/office/officeart/2005/8/layout/orgChart1"/>
    <dgm:cxn modelId="{89C5A83E-2626-7D42-A8C3-960B88A13F98}" type="presParOf" srcId="{69CDD1B5-4EAD-1041-A01B-A30CA0C12BCA}" destId="{844E09BB-5869-7842-BDA2-93CD0D36388B}" srcOrd="2" destOrd="0" presId="urn:microsoft.com/office/officeart/2005/8/layout/orgChart1"/>
    <dgm:cxn modelId="{421F0A1D-CA49-FD40-9841-CDCFECFF2AF3}" type="presParOf" srcId="{56A70DEA-3C3D-F241-820A-2C4AE3404E2E}" destId="{7183278A-7464-804B-8C4B-D4A2149A9288}" srcOrd="2" destOrd="0" presId="urn:microsoft.com/office/officeart/2005/8/layout/orgChart1"/>
    <dgm:cxn modelId="{DD080A77-6810-6648-B36B-61A72B949FC6}" type="presParOf" srcId="{6CFBAD22-2F03-7248-B8C5-98911AF12079}" destId="{A47A314A-C904-3746-84C5-C063ABD9180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353941-8C64-6749-A19A-7071440B45EC}" type="doc">
      <dgm:prSet loTypeId="urn:microsoft.com/office/officeart/2005/8/layout/orgChart1" loCatId="" qsTypeId="urn:microsoft.com/office/officeart/2005/8/quickstyle/3d4" qsCatId="3D" csTypeId="urn:microsoft.com/office/officeart/2005/8/colors/accent1_2" csCatId="accent1" phldr="1"/>
      <dgm:spPr/>
      <dgm:t>
        <a:bodyPr/>
        <a:lstStyle/>
        <a:p>
          <a:endParaRPr lang="en-US"/>
        </a:p>
      </dgm:t>
    </dgm:pt>
    <dgm:pt modelId="{0B124E40-D3BB-DD41-BA42-A450FE2A07CA}">
      <dgm:prSet phldrT="[Text]"/>
      <dgm:spPr/>
      <dgm:t>
        <a:bodyPr/>
        <a:lstStyle/>
        <a:p>
          <a:r>
            <a:rPr lang="en-US" dirty="0"/>
            <a:t>Sarah Balz, Chair</a:t>
          </a:r>
        </a:p>
      </dgm:t>
    </dgm:pt>
    <dgm:pt modelId="{0ACF1777-979B-124B-8A0D-01812A3B827E}" type="parTrans" cxnId="{439067A7-7C7D-824C-AF93-1CC7C17E8E0E}">
      <dgm:prSet/>
      <dgm:spPr/>
      <dgm:t>
        <a:bodyPr/>
        <a:lstStyle/>
        <a:p>
          <a:endParaRPr lang="en-US"/>
        </a:p>
      </dgm:t>
    </dgm:pt>
    <dgm:pt modelId="{999F24C3-B815-E447-97BB-2FBC82AEF401}" type="sibTrans" cxnId="{439067A7-7C7D-824C-AF93-1CC7C17E8E0E}">
      <dgm:prSet/>
      <dgm:spPr/>
      <dgm:t>
        <a:bodyPr/>
        <a:lstStyle/>
        <a:p>
          <a:endParaRPr lang="en-US"/>
        </a:p>
      </dgm:t>
    </dgm:pt>
    <dgm:pt modelId="{85B57492-6785-784B-A964-E890053E2A90}" type="asst">
      <dgm:prSet phldrT="[Text]"/>
      <dgm:spPr/>
      <dgm:t>
        <a:bodyPr/>
        <a:lstStyle/>
        <a:p>
          <a:r>
            <a:rPr lang="en-US" dirty="0"/>
            <a:t>Carol Johnson                                (Society Board Liaison)</a:t>
          </a:r>
        </a:p>
        <a:p>
          <a:r>
            <a:rPr lang="en-US" dirty="0"/>
            <a:t>Racquel Rodriguez</a:t>
          </a:r>
          <a:br>
            <a:rPr lang="en-US" dirty="0"/>
          </a:br>
          <a:r>
            <a:rPr lang="en-US" dirty="0"/>
            <a:t>(Staff Liaison)</a:t>
          </a:r>
        </a:p>
        <a:p>
          <a:r>
            <a:rPr lang="en-US" dirty="0"/>
            <a:t>Nadine Saucedo</a:t>
          </a:r>
        </a:p>
        <a:p>
          <a:r>
            <a:rPr lang="en-US" dirty="0"/>
            <a:t>(Staff Liaison)</a:t>
          </a:r>
        </a:p>
      </dgm:t>
    </dgm:pt>
    <dgm:pt modelId="{4EB8F287-A93F-7840-9FB7-F87B8A9300F6}" type="parTrans" cxnId="{F9219782-3BFB-6947-9D54-1323A38D580D}">
      <dgm:prSet/>
      <dgm:spPr/>
      <dgm:t>
        <a:bodyPr/>
        <a:lstStyle/>
        <a:p>
          <a:endParaRPr lang="en-US"/>
        </a:p>
      </dgm:t>
    </dgm:pt>
    <dgm:pt modelId="{95744E27-947B-7447-84B4-87C7A9FD8C96}" type="sibTrans" cxnId="{F9219782-3BFB-6947-9D54-1323A38D580D}">
      <dgm:prSet/>
      <dgm:spPr/>
      <dgm:t>
        <a:bodyPr/>
        <a:lstStyle/>
        <a:p>
          <a:endParaRPr lang="en-US"/>
        </a:p>
      </dgm:t>
    </dgm:pt>
    <dgm:pt modelId="{FD4613AD-7BF0-AD4C-B197-F60CF32F5463}">
      <dgm:prSet/>
      <dgm:spPr/>
      <dgm:t>
        <a:bodyPr/>
        <a:lstStyle/>
        <a:p>
          <a:r>
            <a:rPr lang="en-US" dirty="0"/>
            <a:t>REGION 4 LIAISONS</a:t>
          </a:r>
        </a:p>
        <a:p>
          <a:r>
            <a:rPr lang="en-US" dirty="0"/>
            <a:t>Linda S. Burman</a:t>
          </a:r>
          <a:br>
            <a:rPr lang="en-US" dirty="0"/>
          </a:br>
          <a:r>
            <a:rPr lang="en-US" dirty="0"/>
            <a:t>(Seattle)</a:t>
          </a:r>
        </a:p>
        <a:p>
          <a:r>
            <a:rPr lang="en-US" dirty="0"/>
            <a:t>Linda </a:t>
          </a:r>
          <a:r>
            <a:rPr lang="en-US" dirty="0" err="1"/>
            <a:t>Deunay</a:t>
          </a:r>
          <a:endParaRPr lang="en-US" dirty="0"/>
        </a:p>
        <a:p>
          <a:r>
            <a:rPr lang="en-US" dirty="0"/>
            <a:t>(Los Angeles)</a:t>
          </a:r>
        </a:p>
      </dgm:t>
    </dgm:pt>
    <dgm:pt modelId="{BB1D997C-84DF-0C45-A526-1A0B6BA7E2FE}" type="parTrans" cxnId="{804FA252-05E8-5342-B21E-01E0844DDD51}">
      <dgm:prSet/>
      <dgm:spPr/>
      <dgm:t>
        <a:bodyPr/>
        <a:lstStyle/>
        <a:p>
          <a:endParaRPr lang="en-US"/>
        </a:p>
      </dgm:t>
    </dgm:pt>
    <dgm:pt modelId="{18FCAA54-6520-6A43-97E7-C3BBD76A61B7}" type="sibTrans" cxnId="{804FA252-05E8-5342-B21E-01E0844DDD51}">
      <dgm:prSet/>
      <dgm:spPr/>
      <dgm:t>
        <a:bodyPr/>
        <a:lstStyle/>
        <a:p>
          <a:endParaRPr lang="en-US"/>
        </a:p>
      </dgm:t>
    </dgm:pt>
    <dgm:pt modelId="{F40BF0D9-7340-F041-81D6-0B77EC882E94}">
      <dgm:prSet/>
      <dgm:spPr/>
      <dgm:t>
        <a:bodyPr/>
        <a:lstStyle/>
        <a:p>
          <a:r>
            <a:rPr lang="en-US" dirty="0"/>
            <a:t>REGION 5 LIAISONS</a:t>
          </a:r>
        </a:p>
        <a:p>
          <a:r>
            <a:rPr lang="en-US" dirty="0"/>
            <a:t>Natalia Dankanich                              (Chicago)</a:t>
          </a:r>
        </a:p>
        <a:p>
          <a:r>
            <a:rPr lang="en-US" dirty="0"/>
            <a:t>Ana Ginter                                                    (Central Texas)</a:t>
          </a:r>
        </a:p>
        <a:p>
          <a:r>
            <a:rPr lang="en-US" dirty="0"/>
            <a:t>    Judith Torres                        (Chicago)</a:t>
          </a:r>
        </a:p>
      </dgm:t>
    </dgm:pt>
    <dgm:pt modelId="{62A17C2A-7206-AE4D-B327-E6AC7C9C038E}" type="parTrans" cxnId="{3E594806-9BAE-634A-8914-51F867E85064}">
      <dgm:prSet/>
      <dgm:spPr/>
      <dgm:t>
        <a:bodyPr/>
        <a:lstStyle/>
        <a:p>
          <a:endParaRPr lang="en-US"/>
        </a:p>
      </dgm:t>
    </dgm:pt>
    <dgm:pt modelId="{8B9705C7-42D0-B24E-840F-39333BEC3341}" type="sibTrans" cxnId="{3E594806-9BAE-634A-8914-51F867E85064}">
      <dgm:prSet/>
      <dgm:spPr/>
      <dgm:t>
        <a:bodyPr/>
        <a:lstStyle/>
        <a:p>
          <a:endParaRPr lang="en-US"/>
        </a:p>
      </dgm:t>
    </dgm:pt>
    <dgm:pt modelId="{30E6C9AE-2C43-4C4D-A1F4-89FB58AA3B89}">
      <dgm:prSet/>
      <dgm:spPr/>
      <dgm:t>
        <a:bodyPr/>
        <a:lstStyle/>
        <a:p>
          <a:r>
            <a:rPr lang="en-US" dirty="0"/>
            <a:t>CHAPTER  WOA LIAISONS</a:t>
          </a:r>
        </a:p>
        <a:p>
          <a:r>
            <a:rPr lang="en-US" dirty="0"/>
            <a:t>(optional for all regions)</a:t>
          </a:r>
        </a:p>
      </dgm:t>
    </dgm:pt>
    <dgm:pt modelId="{2B2CBE91-D0FD-4FBC-A10D-FF83B05AE579}" type="parTrans" cxnId="{314825D3-1883-45BB-8821-8C8E76FDBA74}">
      <dgm:prSet/>
      <dgm:spPr/>
      <dgm:t>
        <a:bodyPr/>
        <a:lstStyle/>
        <a:p>
          <a:endParaRPr lang="en-US"/>
        </a:p>
      </dgm:t>
    </dgm:pt>
    <dgm:pt modelId="{D664CF13-A064-4E9F-8CA0-82F3D2EEC690}" type="sibTrans" cxnId="{314825D3-1883-45BB-8821-8C8E76FDBA74}">
      <dgm:prSet/>
      <dgm:spPr/>
      <dgm:t>
        <a:bodyPr/>
        <a:lstStyle/>
        <a:p>
          <a:endParaRPr lang="en-US"/>
        </a:p>
      </dgm:t>
    </dgm:pt>
    <dgm:pt modelId="{78F116FE-F57F-3247-9921-B73FA380CE48}">
      <dgm:prSet phldrT="[Text]"/>
      <dgm:spPr/>
      <dgm:t>
        <a:bodyPr/>
        <a:lstStyle/>
        <a:p>
          <a:r>
            <a:rPr lang="en-US" dirty="0"/>
            <a:t>REGION 3 LIAISON</a:t>
          </a:r>
        </a:p>
        <a:p>
          <a:r>
            <a:rPr lang="en-US" dirty="0"/>
            <a:t>   Lee Marie Bocanegra               (West Coast Florida)</a:t>
          </a:r>
        </a:p>
        <a:p>
          <a:r>
            <a:rPr lang="en-US" dirty="0"/>
            <a:t>Elvira Pita-Mejia</a:t>
          </a:r>
        </a:p>
        <a:p>
          <a:r>
            <a:rPr lang="en-US" dirty="0"/>
            <a:t>(South Florida)</a:t>
          </a:r>
        </a:p>
      </dgm:t>
    </dgm:pt>
    <dgm:pt modelId="{13850CDD-B9E8-CF40-92C8-82026C9F1237}" type="sibTrans" cxnId="{284AED39-2CCE-8E40-A5DA-02CA27674C5B}">
      <dgm:prSet/>
      <dgm:spPr/>
      <dgm:t>
        <a:bodyPr/>
        <a:lstStyle/>
        <a:p>
          <a:endParaRPr lang="en-US"/>
        </a:p>
      </dgm:t>
    </dgm:pt>
    <dgm:pt modelId="{C07E602B-70A7-AF4A-AEB0-8F1D4117A062}" type="parTrans" cxnId="{284AED39-2CCE-8E40-A5DA-02CA27674C5B}">
      <dgm:prSet/>
      <dgm:spPr/>
      <dgm:t>
        <a:bodyPr/>
        <a:lstStyle/>
        <a:p>
          <a:endParaRPr lang="en-US"/>
        </a:p>
      </dgm:t>
    </dgm:pt>
    <dgm:pt modelId="{C649DD6D-642A-9C4D-A03B-8E94D11BF224}">
      <dgm:prSet phldrT="[Text]"/>
      <dgm:spPr/>
      <dgm:t>
        <a:bodyPr/>
        <a:lstStyle/>
        <a:p>
          <a:r>
            <a:rPr lang="en-US" dirty="0"/>
            <a:t>REGION 2 LIAISONS</a:t>
          </a:r>
        </a:p>
        <a:p>
          <a:r>
            <a:rPr lang="en-US" dirty="0"/>
            <a:t>     Theresa Lyn Allen            (Michigan)</a:t>
          </a:r>
        </a:p>
        <a:p>
          <a:r>
            <a:rPr lang="en-US" dirty="0"/>
            <a:t>       Gwynne Morrison	               (Buffalo-Niagara)</a:t>
          </a:r>
        </a:p>
        <a:p>
          <a:r>
            <a:rPr lang="en-US" dirty="0" err="1"/>
            <a:t>Terrese</a:t>
          </a:r>
          <a:r>
            <a:rPr lang="en-US" dirty="0"/>
            <a:t> </a:t>
          </a:r>
          <a:r>
            <a:rPr lang="en-US" dirty="0" err="1"/>
            <a:t>Tuchscher</a:t>
          </a:r>
          <a:endParaRPr lang="en-US" dirty="0"/>
        </a:p>
        <a:p>
          <a:r>
            <a:rPr lang="en-US" dirty="0"/>
            <a:t>(Cleveland)</a:t>
          </a:r>
        </a:p>
      </dgm:t>
    </dgm:pt>
    <dgm:pt modelId="{D4B63E50-01F2-794C-BCAD-0B8B42641436}" type="sibTrans" cxnId="{26114656-8446-684B-8B20-75EF17E0A958}">
      <dgm:prSet/>
      <dgm:spPr/>
      <dgm:t>
        <a:bodyPr/>
        <a:lstStyle/>
        <a:p>
          <a:endParaRPr lang="en-US"/>
        </a:p>
      </dgm:t>
    </dgm:pt>
    <dgm:pt modelId="{9F4181C3-BAFB-9B47-B2B9-D62609AE99D3}" type="parTrans" cxnId="{26114656-8446-684B-8B20-75EF17E0A958}">
      <dgm:prSet/>
      <dgm:spPr/>
      <dgm:t>
        <a:bodyPr/>
        <a:lstStyle/>
        <a:p>
          <a:endParaRPr lang="en-US"/>
        </a:p>
      </dgm:t>
    </dgm:pt>
    <dgm:pt modelId="{AF11B4F9-D6AB-AA47-B51E-A4BBF8A2708D}">
      <dgm:prSet phldrT="[Text]"/>
      <dgm:spPr/>
      <dgm:t>
        <a:bodyPr/>
        <a:lstStyle/>
        <a:p>
          <a:r>
            <a:rPr lang="en-US" dirty="0"/>
            <a:t>REGION 1 LIAISONS</a:t>
          </a:r>
        </a:p>
        <a:p>
          <a:r>
            <a:rPr lang="en-US" dirty="0" err="1"/>
            <a:t>Illsa</a:t>
          </a:r>
          <a:r>
            <a:rPr lang="en-US" dirty="0"/>
            <a:t> </a:t>
          </a:r>
          <a:r>
            <a:rPr lang="en-US" dirty="0" err="1"/>
            <a:t>Liebler</a:t>
          </a:r>
          <a:endParaRPr lang="en-US" dirty="0"/>
        </a:p>
        <a:p>
          <a:r>
            <a:rPr lang="en-US" dirty="0"/>
            <a:t>(Capital Region NY)                       </a:t>
          </a:r>
        </a:p>
      </dgm:t>
    </dgm:pt>
    <dgm:pt modelId="{34898418-1D6B-434A-B5DD-BF308D306D87}" type="sibTrans" cxnId="{E76ADA95-5566-4246-8320-B0ACAC81E6CE}">
      <dgm:prSet/>
      <dgm:spPr/>
      <dgm:t>
        <a:bodyPr/>
        <a:lstStyle/>
        <a:p>
          <a:endParaRPr lang="en-US"/>
        </a:p>
      </dgm:t>
    </dgm:pt>
    <dgm:pt modelId="{0BF0C05A-5484-6B4F-9950-6946E0AB1ED7}" type="parTrans" cxnId="{E76ADA95-5566-4246-8320-B0ACAC81E6CE}">
      <dgm:prSet/>
      <dgm:spPr/>
      <dgm:t>
        <a:bodyPr/>
        <a:lstStyle/>
        <a:p>
          <a:endParaRPr lang="en-US"/>
        </a:p>
      </dgm:t>
    </dgm:pt>
    <dgm:pt modelId="{0D571D5D-FC48-024F-9E8C-D2D685C3FE80}" type="pres">
      <dgm:prSet presAssocID="{29353941-8C64-6749-A19A-7071440B45EC}" presName="hierChild1" presStyleCnt="0">
        <dgm:presLayoutVars>
          <dgm:orgChart val="1"/>
          <dgm:chPref val="1"/>
          <dgm:dir/>
          <dgm:animOne val="branch"/>
          <dgm:animLvl val="lvl"/>
          <dgm:resizeHandles/>
        </dgm:presLayoutVars>
      </dgm:prSet>
      <dgm:spPr/>
    </dgm:pt>
    <dgm:pt modelId="{D1E276C4-2902-9C45-AA7F-03D7BC2D8CC3}" type="pres">
      <dgm:prSet presAssocID="{0B124E40-D3BB-DD41-BA42-A450FE2A07CA}" presName="hierRoot1" presStyleCnt="0">
        <dgm:presLayoutVars>
          <dgm:hierBranch val="init"/>
        </dgm:presLayoutVars>
      </dgm:prSet>
      <dgm:spPr/>
    </dgm:pt>
    <dgm:pt modelId="{79A998AA-D7B2-774B-9EFE-592E5185E8B0}" type="pres">
      <dgm:prSet presAssocID="{0B124E40-D3BB-DD41-BA42-A450FE2A07CA}" presName="rootComposite1" presStyleCnt="0"/>
      <dgm:spPr/>
    </dgm:pt>
    <dgm:pt modelId="{84499018-DFD1-9940-957E-4BA17B68BCB2}" type="pres">
      <dgm:prSet presAssocID="{0B124E40-D3BB-DD41-BA42-A450FE2A07CA}" presName="rootText1" presStyleLbl="node0" presStyleIdx="0" presStyleCnt="2">
        <dgm:presLayoutVars>
          <dgm:chPref val="3"/>
        </dgm:presLayoutVars>
      </dgm:prSet>
      <dgm:spPr/>
    </dgm:pt>
    <dgm:pt modelId="{8BD1A442-C449-CC4D-AE79-FD2C0741ED51}" type="pres">
      <dgm:prSet presAssocID="{0B124E40-D3BB-DD41-BA42-A450FE2A07CA}" presName="rootConnector1" presStyleLbl="node1" presStyleIdx="0" presStyleCnt="0"/>
      <dgm:spPr/>
    </dgm:pt>
    <dgm:pt modelId="{A4141996-92F1-E149-9B0D-CF1EEC26C15C}" type="pres">
      <dgm:prSet presAssocID="{0B124E40-D3BB-DD41-BA42-A450FE2A07CA}" presName="hierChild2" presStyleCnt="0"/>
      <dgm:spPr/>
    </dgm:pt>
    <dgm:pt modelId="{6E6CEE4D-8B16-8645-BECE-365A44716AA5}" type="pres">
      <dgm:prSet presAssocID="{0BF0C05A-5484-6B4F-9950-6946E0AB1ED7}" presName="Name37" presStyleLbl="parChTrans1D2" presStyleIdx="0" presStyleCnt="6"/>
      <dgm:spPr/>
    </dgm:pt>
    <dgm:pt modelId="{DDF1CD51-9DA8-E84A-88A0-BD7914AF5BF3}" type="pres">
      <dgm:prSet presAssocID="{AF11B4F9-D6AB-AA47-B51E-A4BBF8A2708D}" presName="hierRoot2" presStyleCnt="0">
        <dgm:presLayoutVars>
          <dgm:hierBranch val="init"/>
        </dgm:presLayoutVars>
      </dgm:prSet>
      <dgm:spPr/>
    </dgm:pt>
    <dgm:pt modelId="{A24461D6-EECB-4143-A809-C8F407A1F97C}" type="pres">
      <dgm:prSet presAssocID="{AF11B4F9-D6AB-AA47-B51E-A4BBF8A2708D}" presName="rootComposite" presStyleCnt="0"/>
      <dgm:spPr/>
    </dgm:pt>
    <dgm:pt modelId="{94FEB752-020B-E34C-A332-1581CFF9D02F}" type="pres">
      <dgm:prSet presAssocID="{AF11B4F9-D6AB-AA47-B51E-A4BBF8A2708D}" presName="rootText" presStyleLbl="node2" presStyleIdx="0" presStyleCnt="5">
        <dgm:presLayoutVars>
          <dgm:chPref val="3"/>
        </dgm:presLayoutVars>
      </dgm:prSet>
      <dgm:spPr/>
    </dgm:pt>
    <dgm:pt modelId="{2F2D7C97-1B47-ED43-8306-325702E87EEE}" type="pres">
      <dgm:prSet presAssocID="{AF11B4F9-D6AB-AA47-B51E-A4BBF8A2708D}" presName="rootConnector" presStyleLbl="node2" presStyleIdx="0" presStyleCnt="5"/>
      <dgm:spPr/>
    </dgm:pt>
    <dgm:pt modelId="{2B5ED7E5-EE67-294E-BB44-68AD7FCF5462}" type="pres">
      <dgm:prSet presAssocID="{AF11B4F9-D6AB-AA47-B51E-A4BBF8A2708D}" presName="hierChild4" presStyleCnt="0"/>
      <dgm:spPr/>
    </dgm:pt>
    <dgm:pt modelId="{85F2F2D5-1088-774C-B006-B705D3B9BBB2}" type="pres">
      <dgm:prSet presAssocID="{AF11B4F9-D6AB-AA47-B51E-A4BBF8A2708D}" presName="hierChild5" presStyleCnt="0"/>
      <dgm:spPr/>
    </dgm:pt>
    <dgm:pt modelId="{613DCBA7-77F3-CC4C-B1AD-89B406136540}" type="pres">
      <dgm:prSet presAssocID="{9F4181C3-BAFB-9B47-B2B9-D62609AE99D3}" presName="Name37" presStyleLbl="parChTrans1D2" presStyleIdx="1" presStyleCnt="6"/>
      <dgm:spPr/>
    </dgm:pt>
    <dgm:pt modelId="{541495DB-32D0-6B41-81A1-A7AF6402DE55}" type="pres">
      <dgm:prSet presAssocID="{C649DD6D-642A-9C4D-A03B-8E94D11BF224}" presName="hierRoot2" presStyleCnt="0">
        <dgm:presLayoutVars>
          <dgm:hierBranch val="init"/>
        </dgm:presLayoutVars>
      </dgm:prSet>
      <dgm:spPr/>
    </dgm:pt>
    <dgm:pt modelId="{A45F48F1-A595-D040-9225-D2EA7D043AE7}" type="pres">
      <dgm:prSet presAssocID="{C649DD6D-642A-9C4D-A03B-8E94D11BF224}" presName="rootComposite" presStyleCnt="0"/>
      <dgm:spPr/>
    </dgm:pt>
    <dgm:pt modelId="{5AD9FAAF-DE6A-7F4D-BC2E-0048C87DF1EC}" type="pres">
      <dgm:prSet presAssocID="{C649DD6D-642A-9C4D-A03B-8E94D11BF224}" presName="rootText" presStyleLbl="node2" presStyleIdx="1" presStyleCnt="5" custScaleY="198112" custLinFactNeighborY="0">
        <dgm:presLayoutVars>
          <dgm:chPref val="3"/>
        </dgm:presLayoutVars>
      </dgm:prSet>
      <dgm:spPr/>
    </dgm:pt>
    <dgm:pt modelId="{6CA77FEA-80D2-774B-BE6F-CD05DFBAC07D}" type="pres">
      <dgm:prSet presAssocID="{C649DD6D-642A-9C4D-A03B-8E94D11BF224}" presName="rootConnector" presStyleLbl="node2" presStyleIdx="1" presStyleCnt="5"/>
      <dgm:spPr/>
    </dgm:pt>
    <dgm:pt modelId="{7D8D4B67-CE18-6D48-909F-49A6830DF314}" type="pres">
      <dgm:prSet presAssocID="{C649DD6D-642A-9C4D-A03B-8E94D11BF224}" presName="hierChild4" presStyleCnt="0"/>
      <dgm:spPr/>
    </dgm:pt>
    <dgm:pt modelId="{8E5ECEEC-779A-D247-81A4-B0DF648693B1}" type="pres">
      <dgm:prSet presAssocID="{C649DD6D-642A-9C4D-A03B-8E94D11BF224}" presName="hierChild5" presStyleCnt="0"/>
      <dgm:spPr/>
    </dgm:pt>
    <dgm:pt modelId="{CDDC4732-8746-E046-92DC-0C28C7EAA7AE}" type="pres">
      <dgm:prSet presAssocID="{C07E602B-70A7-AF4A-AEB0-8F1D4117A062}" presName="Name37" presStyleLbl="parChTrans1D2" presStyleIdx="2" presStyleCnt="6"/>
      <dgm:spPr/>
    </dgm:pt>
    <dgm:pt modelId="{DC87FA7A-9E76-9343-AF3E-4ACDB97BB97C}" type="pres">
      <dgm:prSet presAssocID="{78F116FE-F57F-3247-9921-B73FA380CE48}" presName="hierRoot2" presStyleCnt="0">
        <dgm:presLayoutVars>
          <dgm:hierBranch val="init"/>
        </dgm:presLayoutVars>
      </dgm:prSet>
      <dgm:spPr/>
    </dgm:pt>
    <dgm:pt modelId="{0861F7E3-6DCC-1F44-BE83-76D2FD2A341C}" type="pres">
      <dgm:prSet presAssocID="{78F116FE-F57F-3247-9921-B73FA380CE48}" presName="rootComposite" presStyleCnt="0"/>
      <dgm:spPr/>
    </dgm:pt>
    <dgm:pt modelId="{BEC5FE3C-07C9-C24D-96C4-34C6DDAD1312}" type="pres">
      <dgm:prSet presAssocID="{78F116FE-F57F-3247-9921-B73FA380CE48}" presName="rootText" presStyleLbl="node2" presStyleIdx="2" presStyleCnt="5" custScaleY="172207" custLinFactNeighborX="0">
        <dgm:presLayoutVars>
          <dgm:chPref val="3"/>
        </dgm:presLayoutVars>
      </dgm:prSet>
      <dgm:spPr/>
    </dgm:pt>
    <dgm:pt modelId="{4AED065D-6939-B44F-927C-1D01C8D9C2D7}" type="pres">
      <dgm:prSet presAssocID="{78F116FE-F57F-3247-9921-B73FA380CE48}" presName="rootConnector" presStyleLbl="node2" presStyleIdx="2" presStyleCnt="5"/>
      <dgm:spPr/>
    </dgm:pt>
    <dgm:pt modelId="{56315274-2BBF-CF4F-B4B7-9F17A280E64F}" type="pres">
      <dgm:prSet presAssocID="{78F116FE-F57F-3247-9921-B73FA380CE48}" presName="hierChild4" presStyleCnt="0"/>
      <dgm:spPr/>
    </dgm:pt>
    <dgm:pt modelId="{53FF7FBC-DB2A-9746-8B37-2E73B577B269}" type="pres">
      <dgm:prSet presAssocID="{78F116FE-F57F-3247-9921-B73FA380CE48}" presName="hierChild5" presStyleCnt="0"/>
      <dgm:spPr/>
    </dgm:pt>
    <dgm:pt modelId="{A973CFA9-2386-6F41-9891-105C9D147D87}" type="pres">
      <dgm:prSet presAssocID="{BB1D997C-84DF-0C45-A526-1A0B6BA7E2FE}" presName="Name37" presStyleLbl="parChTrans1D2" presStyleIdx="3" presStyleCnt="6"/>
      <dgm:spPr/>
    </dgm:pt>
    <dgm:pt modelId="{B7D1239E-A90D-9B4C-921B-48F2F261AFEF}" type="pres">
      <dgm:prSet presAssocID="{FD4613AD-7BF0-AD4C-B197-F60CF32F5463}" presName="hierRoot2" presStyleCnt="0">
        <dgm:presLayoutVars>
          <dgm:hierBranch val="init"/>
        </dgm:presLayoutVars>
      </dgm:prSet>
      <dgm:spPr/>
    </dgm:pt>
    <dgm:pt modelId="{58C73E9E-6297-0341-9A7D-40A7E12823B4}" type="pres">
      <dgm:prSet presAssocID="{FD4613AD-7BF0-AD4C-B197-F60CF32F5463}" presName="rootComposite" presStyleCnt="0"/>
      <dgm:spPr/>
    </dgm:pt>
    <dgm:pt modelId="{F1028C83-6DE6-0643-A73C-30089C1FC1B7}" type="pres">
      <dgm:prSet presAssocID="{FD4613AD-7BF0-AD4C-B197-F60CF32F5463}" presName="rootText" presStyleLbl="node2" presStyleIdx="3" presStyleCnt="5">
        <dgm:presLayoutVars>
          <dgm:chPref val="3"/>
        </dgm:presLayoutVars>
      </dgm:prSet>
      <dgm:spPr/>
    </dgm:pt>
    <dgm:pt modelId="{F11730D1-4A17-2F4A-935E-3B541E56EA6A}" type="pres">
      <dgm:prSet presAssocID="{FD4613AD-7BF0-AD4C-B197-F60CF32F5463}" presName="rootConnector" presStyleLbl="node2" presStyleIdx="3" presStyleCnt="5"/>
      <dgm:spPr/>
    </dgm:pt>
    <dgm:pt modelId="{7559352C-6E22-2D44-9F4D-CC76C62DE457}" type="pres">
      <dgm:prSet presAssocID="{FD4613AD-7BF0-AD4C-B197-F60CF32F5463}" presName="hierChild4" presStyleCnt="0"/>
      <dgm:spPr/>
    </dgm:pt>
    <dgm:pt modelId="{7B420982-5787-3848-86BB-7E53CE705D48}" type="pres">
      <dgm:prSet presAssocID="{FD4613AD-7BF0-AD4C-B197-F60CF32F5463}" presName="hierChild5" presStyleCnt="0"/>
      <dgm:spPr/>
    </dgm:pt>
    <dgm:pt modelId="{09A904E3-6F10-3C47-9880-2140017347D7}" type="pres">
      <dgm:prSet presAssocID="{62A17C2A-7206-AE4D-B327-E6AC7C9C038E}" presName="Name37" presStyleLbl="parChTrans1D2" presStyleIdx="4" presStyleCnt="6"/>
      <dgm:spPr/>
    </dgm:pt>
    <dgm:pt modelId="{D7283700-023B-5943-8196-899FF6B4ED7D}" type="pres">
      <dgm:prSet presAssocID="{F40BF0D9-7340-F041-81D6-0B77EC882E94}" presName="hierRoot2" presStyleCnt="0">
        <dgm:presLayoutVars>
          <dgm:hierBranch val="init"/>
        </dgm:presLayoutVars>
      </dgm:prSet>
      <dgm:spPr/>
    </dgm:pt>
    <dgm:pt modelId="{D3ED5620-AE36-ED42-85C7-22F1B3CBB688}" type="pres">
      <dgm:prSet presAssocID="{F40BF0D9-7340-F041-81D6-0B77EC882E94}" presName="rootComposite" presStyleCnt="0"/>
      <dgm:spPr/>
    </dgm:pt>
    <dgm:pt modelId="{57CD2DFB-2DE5-414E-80A3-0DEA7F69C140}" type="pres">
      <dgm:prSet presAssocID="{F40BF0D9-7340-F041-81D6-0B77EC882E94}" presName="rootText" presStyleLbl="node2" presStyleIdx="4" presStyleCnt="5" custScaleY="136787">
        <dgm:presLayoutVars>
          <dgm:chPref val="3"/>
        </dgm:presLayoutVars>
      </dgm:prSet>
      <dgm:spPr/>
    </dgm:pt>
    <dgm:pt modelId="{40F30B67-FBD4-5249-BF82-42D96461F22A}" type="pres">
      <dgm:prSet presAssocID="{F40BF0D9-7340-F041-81D6-0B77EC882E94}" presName="rootConnector" presStyleLbl="node2" presStyleIdx="4" presStyleCnt="5"/>
      <dgm:spPr/>
    </dgm:pt>
    <dgm:pt modelId="{E61FAE04-0D74-244B-B0EC-7088705A01BE}" type="pres">
      <dgm:prSet presAssocID="{F40BF0D9-7340-F041-81D6-0B77EC882E94}" presName="hierChild4" presStyleCnt="0"/>
      <dgm:spPr/>
    </dgm:pt>
    <dgm:pt modelId="{E2ED3C53-BB86-874C-9045-8C3304ED93A0}" type="pres">
      <dgm:prSet presAssocID="{F40BF0D9-7340-F041-81D6-0B77EC882E94}" presName="hierChild5" presStyleCnt="0"/>
      <dgm:spPr/>
    </dgm:pt>
    <dgm:pt modelId="{C37699B1-EC1D-BC49-B7F4-41309E07A6A8}" type="pres">
      <dgm:prSet presAssocID="{0B124E40-D3BB-DD41-BA42-A450FE2A07CA}" presName="hierChild3" presStyleCnt="0"/>
      <dgm:spPr/>
    </dgm:pt>
    <dgm:pt modelId="{CE018938-615E-E44A-A46B-38939A6789AA}" type="pres">
      <dgm:prSet presAssocID="{4EB8F287-A93F-7840-9FB7-F87B8A9300F6}" presName="Name111" presStyleLbl="parChTrans1D2" presStyleIdx="5" presStyleCnt="6"/>
      <dgm:spPr/>
    </dgm:pt>
    <dgm:pt modelId="{FAC93F9E-CAAB-6D4A-AB03-A5A9F3B4F5FD}" type="pres">
      <dgm:prSet presAssocID="{85B57492-6785-784B-A964-E890053E2A90}" presName="hierRoot3" presStyleCnt="0">
        <dgm:presLayoutVars>
          <dgm:hierBranch val="init"/>
        </dgm:presLayoutVars>
      </dgm:prSet>
      <dgm:spPr/>
    </dgm:pt>
    <dgm:pt modelId="{9AA81293-4E51-F046-BC7D-57CCD109B581}" type="pres">
      <dgm:prSet presAssocID="{85B57492-6785-784B-A964-E890053E2A90}" presName="rootComposite3" presStyleCnt="0"/>
      <dgm:spPr/>
    </dgm:pt>
    <dgm:pt modelId="{989487DF-C18C-D24B-A4C0-2DA54DD0FD62}" type="pres">
      <dgm:prSet presAssocID="{85B57492-6785-784B-A964-E890053E2A90}" presName="rootText3" presStyleLbl="asst1" presStyleIdx="0" presStyleCnt="1" custScaleY="149917">
        <dgm:presLayoutVars>
          <dgm:chPref val="3"/>
        </dgm:presLayoutVars>
      </dgm:prSet>
      <dgm:spPr/>
    </dgm:pt>
    <dgm:pt modelId="{0B7F8E7D-2FE3-8147-BBAE-33C1F6464E43}" type="pres">
      <dgm:prSet presAssocID="{85B57492-6785-784B-A964-E890053E2A90}" presName="rootConnector3" presStyleLbl="asst1" presStyleIdx="0" presStyleCnt="1"/>
      <dgm:spPr/>
    </dgm:pt>
    <dgm:pt modelId="{AA39F821-2561-4E4C-A40E-5E8B3365ACC3}" type="pres">
      <dgm:prSet presAssocID="{85B57492-6785-784B-A964-E890053E2A90}" presName="hierChild6" presStyleCnt="0"/>
      <dgm:spPr/>
    </dgm:pt>
    <dgm:pt modelId="{A2E97490-B864-0248-8C34-533A8BBB272D}" type="pres">
      <dgm:prSet presAssocID="{85B57492-6785-784B-A964-E890053E2A90}" presName="hierChild7" presStyleCnt="0"/>
      <dgm:spPr/>
    </dgm:pt>
    <dgm:pt modelId="{CB5C158B-FEB6-49D6-B3F4-154860BE10D4}" type="pres">
      <dgm:prSet presAssocID="{30E6C9AE-2C43-4C4D-A1F4-89FB58AA3B89}" presName="hierRoot1" presStyleCnt="0">
        <dgm:presLayoutVars>
          <dgm:hierBranch val="init"/>
        </dgm:presLayoutVars>
      </dgm:prSet>
      <dgm:spPr/>
    </dgm:pt>
    <dgm:pt modelId="{FD5E6250-F048-4AF7-A5B5-6E3A043B41C9}" type="pres">
      <dgm:prSet presAssocID="{30E6C9AE-2C43-4C4D-A1F4-89FB58AA3B89}" presName="rootComposite1" presStyleCnt="0"/>
      <dgm:spPr/>
    </dgm:pt>
    <dgm:pt modelId="{F0A37A5F-0E44-4630-8591-380C6B0850E9}" type="pres">
      <dgm:prSet presAssocID="{30E6C9AE-2C43-4C4D-A1F4-89FB58AA3B89}" presName="rootText1" presStyleLbl="node0" presStyleIdx="1" presStyleCnt="2" custLinFactY="42972" custLinFactNeighborX="-49651" custLinFactNeighborY="100000">
        <dgm:presLayoutVars>
          <dgm:chPref val="3"/>
        </dgm:presLayoutVars>
      </dgm:prSet>
      <dgm:spPr/>
    </dgm:pt>
    <dgm:pt modelId="{8C399370-ED7F-4FA0-98FA-26FEF57A83DF}" type="pres">
      <dgm:prSet presAssocID="{30E6C9AE-2C43-4C4D-A1F4-89FB58AA3B89}" presName="rootConnector1" presStyleLbl="node1" presStyleIdx="0" presStyleCnt="0"/>
      <dgm:spPr/>
    </dgm:pt>
    <dgm:pt modelId="{0307FCA0-5588-4629-966A-A6BE85913CBB}" type="pres">
      <dgm:prSet presAssocID="{30E6C9AE-2C43-4C4D-A1F4-89FB58AA3B89}" presName="hierChild2" presStyleCnt="0"/>
      <dgm:spPr/>
    </dgm:pt>
    <dgm:pt modelId="{0CCDCE72-D524-4C96-B700-F4D2352534B5}" type="pres">
      <dgm:prSet presAssocID="{30E6C9AE-2C43-4C4D-A1F4-89FB58AA3B89}" presName="hierChild3" presStyleCnt="0"/>
      <dgm:spPr/>
    </dgm:pt>
  </dgm:ptLst>
  <dgm:cxnLst>
    <dgm:cxn modelId="{3E594806-9BAE-634A-8914-51F867E85064}" srcId="{0B124E40-D3BB-DD41-BA42-A450FE2A07CA}" destId="{F40BF0D9-7340-F041-81D6-0B77EC882E94}" srcOrd="5" destOrd="0" parTransId="{62A17C2A-7206-AE4D-B327-E6AC7C9C038E}" sibTransId="{8B9705C7-42D0-B24E-840F-39333BEC3341}"/>
    <dgm:cxn modelId="{3C049A06-E6D2-F041-A6CB-007387CF8989}" type="presOf" srcId="{85B57492-6785-784B-A964-E890053E2A90}" destId="{0B7F8E7D-2FE3-8147-BBAE-33C1F6464E43}" srcOrd="1" destOrd="0" presId="urn:microsoft.com/office/officeart/2005/8/layout/orgChart1"/>
    <dgm:cxn modelId="{DDAAE713-A48A-6D4A-BE62-255F78D0546C}" type="presOf" srcId="{62A17C2A-7206-AE4D-B327-E6AC7C9C038E}" destId="{09A904E3-6F10-3C47-9880-2140017347D7}" srcOrd="0" destOrd="0" presId="urn:microsoft.com/office/officeart/2005/8/layout/orgChart1"/>
    <dgm:cxn modelId="{E8C17416-E3E3-CC47-85A4-61596A5753D0}" type="presOf" srcId="{30E6C9AE-2C43-4C4D-A1F4-89FB58AA3B89}" destId="{F0A37A5F-0E44-4630-8591-380C6B0850E9}" srcOrd="0" destOrd="0" presId="urn:microsoft.com/office/officeart/2005/8/layout/orgChart1"/>
    <dgm:cxn modelId="{AF9AE425-CBF2-4542-BF87-FF9D9982040D}" type="presOf" srcId="{BB1D997C-84DF-0C45-A526-1A0B6BA7E2FE}" destId="{A973CFA9-2386-6F41-9891-105C9D147D87}" srcOrd="0" destOrd="0" presId="urn:microsoft.com/office/officeart/2005/8/layout/orgChart1"/>
    <dgm:cxn modelId="{45178327-BCBB-9B49-926C-9C8701D54634}" type="presOf" srcId="{29353941-8C64-6749-A19A-7071440B45EC}" destId="{0D571D5D-FC48-024F-9E8C-D2D685C3FE80}" srcOrd="0" destOrd="0" presId="urn:microsoft.com/office/officeart/2005/8/layout/orgChart1"/>
    <dgm:cxn modelId="{2823F32A-FBCE-4641-9952-465E3962FC8D}" type="presOf" srcId="{FD4613AD-7BF0-AD4C-B197-F60CF32F5463}" destId="{F1028C83-6DE6-0643-A73C-30089C1FC1B7}" srcOrd="0" destOrd="0" presId="urn:microsoft.com/office/officeart/2005/8/layout/orgChart1"/>
    <dgm:cxn modelId="{284AED39-2CCE-8E40-A5DA-02CA27674C5B}" srcId="{0B124E40-D3BB-DD41-BA42-A450FE2A07CA}" destId="{78F116FE-F57F-3247-9921-B73FA380CE48}" srcOrd="3" destOrd="0" parTransId="{C07E602B-70A7-AF4A-AEB0-8F1D4117A062}" sibTransId="{13850CDD-B9E8-CF40-92C8-82026C9F1237}"/>
    <dgm:cxn modelId="{1772EA43-319B-D94F-9D44-11AA26A98532}" type="presOf" srcId="{C649DD6D-642A-9C4D-A03B-8E94D11BF224}" destId="{5AD9FAAF-DE6A-7F4D-BC2E-0048C87DF1EC}" srcOrd="0" destOrd="0" presId="urn:microsoft.com/office/officeart/2005/8/layout/orgChart1"/>
    <dgm:cxn modelId="{456A1152-6633-5E4C-AE32-2D23C7C02293}" type="presOf" srcId="{C07E602B-70A7-AF4A-AEB0-8F1D4117A062}" destId="{CDDC4732-8746-E046-92DC-0C28C7EAA7AE}" srcOrd="0" destOrd="0" presId="urn:microsoft.com/office/officeart/2005/8/layout/orgChart1"/>
    <dgm:cxn modelId="{804FA252-05E8-5342-B21E-01E0844DDD51}" srcId="{0B124E40-D3BB-DD41-BA42-A450FE2A07CA}" destId="{FD4613AD-7BF0-AD4C-B197-F60CF32F5463}" srcOrd="4" destOrd="0" parTransId="{BB1D997C-84DF-0C45-A526-1A0B6BA7E2FE}" sibTransId="{18FCAA54-6520-6A43-97E7-C3BBD76A61B7}"/>
    <dgm:cxn modelId="{EACE4455-8C10-FA45-8264-237A7C8EEB56}" type="presOf" srcId="{0BF0C05A-5484-6B4F-9950-6946E0AB1ED7}" destId="{6E6CEE4D-8B16-8645-BECE-365A44716AA5}" srcOrd="0" destOrd="0" presId="urn:microsoft.com/office/officeart/2005/8/layout/orgChart1"/>
    <dgm:cxn modelId="{26114656-8446-684B-8B20-75EF17E0A958}" srcId="{0B124E40-D3BB-DD41-BA42-A450FE2A07CA}" destId="{C649DD6D-642A-9C4D-A03B-8E94D11BF224}" srcOrd="2" destOrd="0" parTransId="{9F4181C3-BAFB-9B47-B2B9-D62609AE99D3}" sibTransId="{D4B63E50-01F2-794C-BCAD-0B8B42641436}"/>
    <dgm:cxn modelId="{6E521F61-CA7E-2249-ADE9-E7E97066D564}" type="presOf" srcId="{C649DD6D-642A-9C4D-A03B-8E94D11BF224}" destId="{6CA77FEA-80D2-774B-BE6F-CD05DFBAC07D}" srcOrd="1" destOrd="0" presId="urn:microsoft.com/office/officeart/2005/8/layout/orgChart1"/>
    <dgm:cxn modelId="{4521CC62-9BA0-2E44-A8DF-A66F13C2309C}" type="presOf" srcId="{FD4613AD-7BF0-AD4C-B197-F60CF32F5463}" destId="{F11730D1-4A17-2F4A-935E-3B541E56EA6A}" srcOrd="1" destOrd="0" presId="urn:microsoft.com/office/officeart/2005/8/layout/orgChart1"/>
    <dgm:cxn modelId="{816B7472-28FC-6D41-9C63-D33B3C0758CC}" type="presOf" srcId="{AF11B4F9-D6AB-AA47-B51E-A4BBF8A2708D}" destId="{2F2D7C97-1B47-ED43-8306-325702E87EEE}" srcOrd="1" destOrd="0" presId="urn:microsoft.com/office/officeart/2005/8/layout/orgChart1"/>
    <dgm:cxn modelId="{68383473-FEEB-1F4C-8EDC-79CA1CEE55E2}" type="presOf" srcId="{F40BF0D9-7340-F041-81D6-0B77EC882E94}" destId="{40F30B67-FBD4-5249-BF82-42D96461F22A}" srcOrd="1" destOrd="0" presId="urn:microsoft.com/office/officeart/2005/8/layout/orgChart1"/>
    <dgm:cxn modelId="{F9219782-3BFB-6947-9D54-1323A38D580D}" srcId="{0B124E40-D3BB-DD41-BA42-A450FE2A07CA}" destId="{85B57492-6785-784B-A964-E890053E2A90}" srcOrd="0" destOrd="0" parTransId="{4EB8F287-A93F-7840-9FB7-F87B8A9300F6}" sibTransId="{95744E27-947B-7447-84B4-87C7A9FD8C96}"/>
    <dgm:cxn modelId="{EB1A8C91-DAF9-364C-B3B6-C024653FCCE6}" type="presOf" srcId="{AF11B4F9-D6AB-AA47-B51E-A4BBF8A2708D}" destId="{94FEB752-020B-E34C-A332-1581CFF9D02F}" srcOrd="0" destOrd="0" presId="urn:microsoft.com/office/officeart/2005/8/layout/orgChart1"/>
    <dgm:cxn modelId="{E76ADA95-5566-4246-8320-B0ACAC81E6CE}" srcId="{0B124E40-D3BB-DD41-BA42-A450FE2A07CA}" destId="{AF11B4F9-D6AB-AA47-B51E-A4BBF8A2708D}" srcOrd="1" destOrd="0" parTransId="{0BF0C05A-5484-6B4F-9950-6946E0AB1ED7}" sibTransId="{34898418-1D6B-434A-B5DD-BF308D306D87}"/>
    <dgm:cxn modelId="{1A8E8496-0C21-5946-AFE9-3154DE5711D7}" type="presOf" srcId="{78F116FE-F57F-3247-9921-B73FA380CE48}" destId="{BEC5FE3C-07C9-C24D-96C4-34C6DDAD1312}" srcOrd="0" destOrd="0" presId="urn:microsoft.com/office/officeart/2005/8/layout/orgChart1"/>
    <dgm:cxn modelId="{439067A7-7C7D-824C-AF93-1CC7C17E8E0E}" srcId="{29353941-8C64-6749-A19A-7071440B45EC}" destId="{0B124E40-D3BB-DD41-BA42-A450FE2A07CA}" srcOrd="0" destOrd="0" parTransId="{0ACF1777-979B-124B-8A0D-01812A3B827E}" sibTransId="{999F24C3-B815-E447-97BB-2FBC82AEF401}"/>
    <dgm:cxn modelId="{F4E7E1B9-F54C-0240-AC16-48A6E6B8D0D1}" type="presOf" srcId="{4EB8F287-A93F-7840-9FB7-F87B8A9300F6}" destId="{CE018938-615E-E44A-A46B-38939A6789AA}" srcOrd="0" destOrd="0" presId="urn:microsoft.com/office/officeart/2005/8/layout/orgChart1"/>
    <dgm:cxn modelId="{5E0ED3BA-208D-5B4B-94FF-9C68826D66FD}" type="presOf" srcId="{9F4181C3-BAFB-9B47-B2B9-D62609AE99D3}" destId="{613DCBA7-77F3-CC4C-B1AD-89B406136540}" srcOrd="0" destOrd="0" presId="urn:microsoft.com/office/officeart/2005/8/layout/orgChart1"/>
    <dgm:cxn modelId="{836FDFBF-892A-F043-B87D-3F843F5132B6}" type="presOf" srcId="{0B124E40-D3BB-DD41-BA42-A450FE2A07CA}" destId="{8BD1A442-C449-CC4D-AE79-FD2C0741ED51}" srcOrd="1" destOrd="0" presId="urn:microsoft.com/office/officeart/2005/8/layout/orgChart1"/>
    <dgm:cxn modelId="{314825D3-1883-45BB-8821-8C8E76FDBA74}" srcId="{29353941-8C64-6749-A19A-7071440B45EC}" destId="{30E6C9AE-2C43-4C4D-A1F4-89FB58AA3B89}" srcOrd="1" destOrd="0" parTransId="{2B2CBE91-D0FD-4FBC-A10D-FF83B05AE579}" sibTransId="{D664CF13-A064-4E9F-8CA0-82F3D2EEC690}"/>
    <dgm:cxn modelId="{C5A07CD3-1230-CA43-A79D-50F0DE2F0FB6}" type="presOf" srcId="{30E6C9AE-2C43-4C4D-A1F4-89FB58AA3B89}" destId="{8C399370-ED7F-4FA0-98FA-26FEF57A83DF}" srcOrd="1" destOrd="0" presId="urn:microsoft.com/office/officeart/2005/8/layout/orgChart1"/>
    <dgm:cxn modelId="{ECAC64DF-738A-3C4C-BFBC-744618D324EE}" type="presOf" srcId="{F40BF0D9-7340-F041-81D6-0B77EC882E94}" destId="{57CD2DFB-2DE5-414E-80A3-0DEA7F69C140}" srcOrd="0" destOrd="0" presId="urn:microsoft.com/office/officeart/2005/8/layout/orgChart1"/>
    <dgm:cxn modelId="{67B19AE1-E798-FE45-8BAD-623C77316E95}" type="presOf" srcId="{0B124E40-D3BB-DD41-BA42-A450FE2A07CA}" destId="{84499018-DFD1-9940-957E-4BA17B68BCB2}" srcOrd="0" destOrd="0" presId="urn:microsoft.com/office/officeart/2005/8/layout/orgChart1"/>
    <dgm:cxn modelId="{25A18DE4-B13D-614C-B522-12D9BFFB90B1}" type="presOf" srcId="{85B57492-6785-784B-A964-E890053E2A90}" destId="{989487DF-C18C-D24B-A4C0-2DA54DD0FD62}" srcOrd="0" destOrd="0" presId="urn:microsoft.com/office/officeart/2005/8/layout/orgChart1"/>
    <dgm:cxn modelId="{A890AAEE-A213-1F4D-AC98-ABC981DDAD1F}" type="presOf" srcId="{78F116FE-F57F-3247-9921-B73FA380CE48}" destId="{4AED065D-6939-B44F-927C-1D01C8D9C2D7}" srcOrd="1" destOrd="0" presId="urn:microsoft.com/office/officeart/2005/8/layout/orgChart1"/>
    <dgm:cxn modelId="{03B85DF0-062A-354A-AD8F-BDA586FB5D83}" type="presParOf" srcId="{0D571D5D-FC48-024F-9E8C-D2D685C3FE80}" destId="{D1E276C4-2902-9C45-AA7F-03D7BC2D8CC3}" srcOrd="0" destOrd="0" presId="urn:microsoft.com/office/officeart/2005/8/layout/orgChart1"/>
    <dgm:cxn modelId="{353CF483-059F-3144-B8C9-B8B0231F66F8}" type="presParOf" srcId="{D1E276C4-2902-9C45-AA7F-03D7BC2D8CC3}" destId="{79A998AA-D7B2-774B-9EFE-592E5185E8B0}" srcOrd="0" destOrd="0" presId="urn:microsoft.com/office/officeart/2005/8/layout/orgChart1"/>
    <dgm:cxn modelId="{18AF0810-07E6-E94F-9F94-F583D2988EDE}" type="presParOf" srcId="{79A998AA-D7B2-774B-9EFE-592E5185E8B0}" destId="{84499018-DFD1-9940-957E-4BA17B68BCB2}" srcOrd="0" destOrd="0" presId="urn:microsoft.com/office/officeart/2005/8/layout/orgChart1"/>
    <dgm:cxn modelId="{F8145E40-86E5-764B-A73F-640812D4DE99}" type="presParOf" srcId="{79A998AA-D7B2-774B-9EFE-592E5185E8B0}" destId="{8BD1A442-C449-CC4D-AE79-FD2C0741ED51}" srcOrd="1" destOrd="0" presId="urn:microsoft.com/office/officeart/2005/8/layout/orgChart1"/>
    <dgm:cxn modelId="{03BD1BF6-6C4B-9D43-9400-DB8C44CCCF78}" type="presParOf" srcId="{D1E276C4-2902-9C45-AA7F-03D7BC2D8CC3}" destId="{A4141996-92F1-E149-9B0D-CF1EEC26C15C}" srcOrd="1" destOrd="0" presId="urn:microsoft.com/office/officeart/2005/8/layout/orgChart1"/>
    <dgm:cxn modelId="{245D032B-EC90-A342-B152-58FE40750927}" type="presParOf" srcId="{A4141996-92F1-E149-9B0D-CF1EEC26C15C}" destId="{6E6CEE4D-8B16-8645-BECE-365A44716AA5}" srcOrd="0" destOrd="0" presId="urn:microsoft.com/office/officeart/2005/8/layout/orgChart1"/>
    <dgm:cxn modelId="{3F95A5D2-378D-5A4E-90E7-9A4AC93444FA}" type="presParOf" srcId="{A4141996-92F1-E149-9B0D-CF1EEC26C15C}" destId="{DDF1CD51-9DA8-E84A-88A0-BD7914AF5BF3}" srcOrd="1" destOrd="0" presId="urn:microsoft.com/office/officeart/2005/8/layout/orgChart1"/>
    <dgm:cxn modelId="{C76C089D-56CF-2546-B1FE-08866E88C809}" type="presParOf" srcId="{DDF1CD51-9DA8-E84A-88A0-BD7914AF5BF3}" destId="{A24461D6-EECB-4143-A809-C8F407A1F97C}" srcOrd="0" destOrd="0" presId="urn:microsoft.com/office/officeart/2005/8/layout/orgChart1"/>
    <dgm:cxn modelId="{5FFD9F79-8D31-9C47-8D9A-AE81C5E31BD6}" type="presParOf" srcId="{A24461D6-EECB-4143-A809-C8F407A1F97C}" destId="{94FEB752-020B-E34C-A332-1581CFF9D02F}" srcOrd="0" destOrd="0" presId="urn:microsoft.com/office/officeart/2005/8/layout/orgChart1"/>
    <dgm:cxn modelId="{AC069A59-B671-0048-A85D-B614BA5F5701}" type="presParOf" srcId="{A24461D6-EECB-4143-A809-C8F407A1F97C}" destId="{2F2D7C97-1B47-ED43-8306-325702E87EEE}" srcOrd="1" destOrd="0" presId="urn:microsoft.com/office/officeart/2005/8/layout/orgChart1"/>
    <dgm:cxn modelId="{8A0279BA-C4FC-3740-8460-88C054EFE572}" type="presParOf" srcId="{DDF1CD51-9DA8-E84A-88A0-BD7914AF5BF3}" destId="{2B5ED7E5-EE67-294E-BB44-68AD7FCF5462}" srcOrd="1" destOrd="0" presId="urn:microsoft.com/office/officeart/2005/8/layout/orgChart1"/>
    <dgm:cxn modelId="{66F0FE12-461E-EF44-B1C6-413C6A481969}" type="presParOf" srcId="{DDF1CD51-9DA8-E84A-88A0-BD7914AF5BF3}" destId="{85F2F2D5-1088-774C-B006-B705D3B9BBB2}" srcOrd="2" destOrd="0" presId="urn:microsoft.com/office/officeart/2005/8/layout/orgChart1"/>
    <dgm:cxn modelId="{66FEE16A-7A94-9F45-A2E6-7EBF9C2EAF8D}" type="presParOf" srcId="{A4141996-92F1-E149-9B0D-CF1EEC26C15C}" destId="{613DCBA7-77F3-CC4C-B1AD-89B406136540}" srcOrd="2" destOrd="0" presId="urn:microsoft.com/office/officeart/2005/8/layout/orgChart1"/>
    <dgm:cxn modelId="{B3E30BD9-0040-BA47-AD83-A21029815656}" type="presParOf" srcId="{A4141996-92F1-E149-9B0D-CF1EEC26C15C}" destId="{541495DB-32D0-6B41-81A1-A7AF6402DE55}" srcOrd="3" destOrd="0" presId="urn:microsoft.com/office/officeart/2005/8/layout/orgChart1"/>
    <dgm:cxn modelId="{D9BBD306-7B50-504D-A76A-E103903F9EA8}" type="presParOf" srcId="{541495DB-32D0-6B41-81A1-A7AF6402DE55}" destId="{A45F48F1-A595-D040-9225-D2EA7D043AE7}" srcOrd="0" destOrd="0" presId="urn:microsoft.com/office/officeart/2005/8/layout/orgChart1"/>
    <dgm:cxn modelId="{D62CC7A5-74F7-F24F-A156-FB54B7879732}" type="presParOf" srcId="{A45F48F1-A595-D040-9225-D2EA7D043AE7}" destId="{5AD9FAAF-DE6A-7F4D-BC2E-0048C87DF1EC}" srcOrd="0" destOrd="0" presId="urn:microsoft.com/office/officeart/2005/8/layout/orgChart1"/>
    <dgm:cxn modelId="{3C9A1D7F-25D6-4548-8B95-BB880E845C87}" type="presParOf" srcId="{A45F48F1-A595-D040-9225-D2EA7D043AE7}" destId="{6CA77FEA-80D2-774B-BE6F-CD05DFBAC07D}" srcOrd="1" destOrd="0" presId="urn:microsoft.com/office/officeart/2005/8/layout/orgChart1"/>
    <dgm:cxn modelId="{C51B5264-7DEB-CE4A-ABE3-6D39F8EE594F}" type="presParOf" srcId="{541495DB-32D0-6B41-81A1-A7AF6402DE55}" destId="{7D8D4B67-CE18-6D48-909F-49A6830DF314}" srcOrd="1" destOrd="0" presId="urn:microsoft.com/office/officeart/2005/8/layout/orgChart1"/>
    <dgm:cxn modelId="{60BE0457-E8A7-964B-92FE-007C9BFBEDDD}" type="presParOf" srcId="{541495DB-32D0-6B41-81A1-A7AF6402DE55}" destId="{8E5ECEEC-779A-D247-81A4-B0DF648693B1}" srcOrd="2" destOrd="0" presId="urn:microsoft.com/office/officeart/2005/8/layout/orgChart1"/>
    <dgm:cxn modelId="{375BB018-1797-AA49-851F-D289D721E6E9}" type="presParOf" srcId="{A4141996-92F1-E149-9B0D-CF1EEC26C15C}" destId="{CDDC4732-8746-E046-92DC-0C28C7EAA7AE}" srcOrd="4" destOrd="0" presId="urn:microsoft.com/office/officeart/2005/8/layout/orgChart1"/>
    <dgm:cxn modelId="{DD594A3D-A2A1-7640-B116-DA5A3B0B77D0}" type="presParOf" srcId="{A4141996-92F1-E149-9B0D-CF1EEC26C15C}" destId="{DC87FA7A-9E76-9343-AF3E-4ACDB97BB97C}" srcOrd="5" destOrd="0" presId="urn:microsoft.com/office/officeart/2005/8/layout/orgChart1"/>
    <dgm:cxn modelId="{10F9C2EE-0B8C-4940-B130-CF20FA1F9DC5}" type="presParOf" srcId="{DC87FA7A-9E76-9343-AF3E-4ACDB97BB97C}" destId="{0861F7E3-6DCC-1F44-BE83-76D2FD2A341C}" srcOrd="0" destOrd="0" presId="urn:microsoft.com/office/officeart/2005/8/layout/orgChart1"/>
    <dgm:cxn modelId="{B454D05E-684C-9846-8932-3E339CFA0BCF}" type="presParOf" srcId="{0861F7E3-6DCC-1F44-BE83-76D2FD2A341C}" destId="{BEC5FE3C-07C9-C24D-96C4-34C6DDAD1312}" srcOrd="0" destOrd="0" presId="urn:microsoft.com/office/officeart/2005/8/layout/orgChart1"/>
    <dgm:cxn modelId="{90EAA817-E46C-7A46-A13D-F7DECC6138CB}" type="presParOf" srcId="{0861F7E3-6DCC-1F44-BE83-76D2FD2A341C}" destId="{4AED065D-6939-B44F-927C-1D01C8D9C2D7}" srcOrd="1" destOrd="0" presId="urn:microsoft.com/office/officeart/2005/8/layout/orgChart1"/>
    <dgm:cxn modelId="{244837F5-FFF1-AA49-A78E-864335015275}" type="presParOf" srcId="{DC87FA7A-9E76-9343-AF3E-4ACDB97BB97C}" destId="{56315274-2BBF-CF4F-B4B7-9F17A280E64F}" srcOrd="1" destOrd="0" presId="urn:microsoft.com/office/officeart/2005/8/layout/orgChart1"/>
    <dgm:cxn modelId="{47E50B19-3B41-B844-9676-5D53B448513B}" type="presParOf" srcId="{DC87FA7A-9E76-9343-AF3E-4ACDB97BB97C}" destId="{53FF7FBC-DB2A-9746-8B37-2E73B577B269}" srcOrd="2" destOrd="0" presId="urn:microsoft.com/office/officeart/2005/8/layout/orgChart1"/>
    <dgm:cxn modelId="{5A65B2F0-D031-8C4E-9A62-9985C0B848B6}" type="presParOf" srcId="{A4141996-92F1-E149-9B0D-CF1EEC26C15C}" destId="{A973CFA9-2386-6F41-9891-105C9D147D87}" srcOrd="6" destOrd="0" presId="urn:microsoft.com/office/officeart/2005/8/layout/orgChart1"/>
    <dgm:cxn modelId="{0DDD9AA1-C050-0644-8621-26ABD12D2FD5}" type="presParOf" srcId="{A4141996-92F1-E149-9B0D-CF1EEC26C15C}" destId="{B7D1239E-A90D-9B4C-921B-48F2F261AFEF}" srcOrd="7" destOrd="0" presId="urn:microsoft.com/office/officeart/2005/8/layout/orgChart1"/>
    <dgm:cxn modelId="{DC139156-4E6C-6D4D-B4A5-68E1310EFB9D}" type="presParOf" srcId="{B7D1239E-A90D-9B4C-921B-48F2F261AFEF}" destId="{58C73E9E-6297-0341-9A7D-40A7E12823B4}" srcOrd="0" destOrd="0" presId="urn:microsoft.com/office/officeart/2005/8/layout/orgChart1"/>
    <dgm:cxn modelId="{3475EE59-5F5F-094D-986F-9CED718FD903}" type="presParOf" srcId="{58C73E9E-6297-0341-9A7D-40A7E12823B4}" destId="{F1028C83-6DE6-0643-A73C-30089C1FC1B7}" srcOrd="0" destOrd="0" presId="urn:microsoft.com/office/officeart/2005/8/layout/orgChart1"/>
    <dgm:cxn modelId="{268E4B87-24B2-A242-9537-D7A9820ED7EA}" type="presParOf" srcId="{58C73E9E-6297-0341-9A7D-40A7E12823B4}" destId="{F11730D1-4A17-2F4A-935E-3B541E56EA6A}" srcOrd="1" destOrd="0" presId="urn:microsoft.com/office/officeart/2005/8/layout/orgChart1"/>
    <dgm:cxn modelId="{3208164B-2F0A-C44D-A338-FEC0921AB3E6}" type="presParOf" srcId="{B7D1239E-A90D-9B4C-921B-48F2F261AFEF}" destId="{7559352C-6E22-2D44-9F4D-CC76C62DE457}" srcOrd="1" destOrd="0" presId="urn:microsoft.com/office/officeart/2005/8/layout/orgChart1"/>
    <dgm:cxn modelId="{CEEB12A2-FD4D-E24F-AFDE-9F18457D0D14}" type="presParOf" srcId="{B7D1239E-A90D-9B4C-921B-48F2F261AFEF}" destId="{7B420982-5787-3848-86BB-7E53CE705D48}" srcOrd="2" destOrd="0" presId="urn:microsoft.com/office/officeart/2005/8/layout/orgChart1"/>
    <dgm:cxn modelId="{22B7CD79-DE1E-9A40-992F-078E4507A9B0}" type="presParOf" srcId="{A4141996-92F1-E149-9B0D-CF1EEC26C15C}" destId="{09A904E3-6F10-3C47-9880-2140017347D7}" srcOrd="8" destOrd="0" presId="urn:microsoft.com/office/officeart/2005/8/layout/orgChart1"/>
    <dgm:cxn modelId="{B3BFC8AC-8345-6842-910F-AF8E2DA29F88}" type="presParOf" srcId="{A4141996-92F1-E149-9B0D-CF1EEC26C15C}" destId="{D7283700-023B-5943-8196-899FF6B4ED7D}" srcOrd="9" destOrd="0" presId="urn:microsoft.com/office/officeart/2005/8/layout/orgChart1"/>
    <dgm:cxn modelId="{38EA18AC-1025-C143-A72F-576DF2F8619E}" type="presParOf" srcId="{D7283700-023B-5943-8196-899FF6B4ED7D}" destId="{D3ED5620-AE36-ED42-85C7-22F1B3CBB688}" srcOrd="0" destOrd="0" presId="urn:microsoft.com/office/officeart/2005/8/layout/orgChart1"/>
    <dgm:cxn modelId="{61728B2F-E066-C446-82A5-E0513F9473C8}" type="presParOf" srcId="{D3ED5620-AE36-ED42-85C7-22F1B3CBB688}" destId="{57CD2DFB-2DE5-414E-80A3-0DEA7F69C140}" srcOrd="0" destOrd="0" presId="urn:microsoft.com/office/officeart/2005/8/layout/orgChart1"/>
    <dgm:cxn modelId="{75AD335F-DDF8-D249-828F-A6A1067C2DAA}" type="presParOf" srcId="{D3ED5620-AE36-ED42-85C7-22F1B3CBB688}" destId="{40F30B67-FBD4-5249-BF82-42D96461F22A}" srcOrd="1" destOrd="0" presId="urn:microsoft.com/office/officeart/2005/8/layout/orgChart1"/>
    <dgm:cxn modelId="{DDEB1B64-BA17-2D45-B25C-6A4F34DE40F2}" type="presParOf" srcId="{D7283700-023B-5943-8196-899FF6B4ED7D}" destId="{E61FAE04-0D74-244B-B0EC-7088705A01BE}" srcOrd="1" destOrd="0" presId="urn:microsoft.com/office/officeart/2005/8/layout/orgChart1"/>
    <dgm:cxn modelId="{F7F54B82-6219-9B4A-B0C0-8F4FF714A928}" type="presParOf" srcId="{D7283700-023B-5943-8196-899FF6B4ED7D}" destId="{E2ED3C53-BB86-874C-9045-8C3304ED93A0}" srcOrd="2" destOrd="0" presId="urn:microsoft.com/office/officeart/2005/8/layout/orgChart1"/>
    <dgm:cxn modelId="{E399D22C-6804-CE46-90CC-24F0F4DEB0D0}" type="presParOf" srcId="{D1E276C4-2902-9C45-AA7F-03D7BC2D8CC3}" destId="{C37699B1-EC1D-BC49-B7F4-41309E07A6A8}" srcOrd="2" destOrd="0" presId="urn:microsoft.com/office/officeart/2005/8/layout/orgChart1"/>
    <dgm:cxn modelId="{2CF39BCA-6F99-0440-A80B-3C9FE0370311}" type="presParOf" srcId="{C37699B1-EC1D-BC49-B7F4-41309E07A6A8}" destId="{CE018938-615E-E44A-A46B-38939A6789AA}" srcOrd="0" destOrd="0" presId="urn:microsoft.com/office/officeart/2005/8/layout/orgChart1"/>
    <dgm:cxn modelId="{D00D54F9-A0D8-794F-9563-E47EAF6CA9CB}" type="presParOf" srcId="{C37699B1-EC1D-BC49-B7F4-41309E07A6A8}" destId="{FAC93F9E-CAAB-6D4A-AB03-A5A9F3B4F5FD}" srcOrd="1" destOrd="0" presId="urn:microsoft.com/office/officeart/2005/8/layout/orgChart1"/>
    <dgm:cxn modelId="{09B1D1E9-01CC-6D4F-9B03-D813EE79F75B}" type="presParOf" srcId="{FAC93F9E-CAAB-6D4A-AB03-A5A9F3B4F5FD}" destId="{9AA81293-4E51-F046-BC7D-57CCD109B581}" srcOrd="0" destOrd="0" presId="urn:microsoft.com/office/officeart/2005/8/layout/orgChart1"/>
    <dgm:cxn modelId="{6DDE6895-D4A9-3A40-9B18-F95185D24358}" type="presParOf" srcId="{9AA81293-4E51-F046-BC7D-57CCD109B581}" destId="{989487DF-C18C-D24B-A4C0-2DA54DD0FD62}" srcOrd="0" destOrd="0" presId="urn:microsoft.com/office/officeart/2005/8/layout/orgChart1"/>
    <dgm:cxn modelId="{10C24A10-3989-C644-9158-7470466AB131}" type="presParOf" srcId="{9AA81293-4E51-F046-BC7D-57CCD109B581}" destId="{0B7F8E7D-2FE3-8147-BBAE-33C1F6464E43}" srcOrd="1" destOrd="0" presId="urn:microsoft.com/office/officeart/2005/8/layout/orgChart1"/>
    <dgm:cxn modelId="{4FF6EAAF-85E4-1043-8712-BE217645A8AA}" type="presParOf" srcId="{FAC93F9E-CAAB-6D4A-AB03-A5A9F3B4F5FD}" destId="{AA39F821-2561-4E4C-A40E-5E8B3365ACC3}" srcOrd="1" destOrd="0" presId="urn:microsoft.com/office/officeart/2005/8/layout/orgChart1"/>
    <dgm:cxn modelId="{0838D20D-5A9A-D840-A455-19B8B290BE32}" type="presParOf" srcId="{FAC93F9E-CAAB-6D4A-AB03-A5A9F3B4F5FD}" destId="{A2E97490-B864-0248-8C34-533A8BBB272D}" srcOrd="2" destOrd="0" presId="urn:microsoft.com/office/officeart/2005/8/layout/orgChart1"/>
    <dgm:cxn modelId="{380970E0-32A7-EE46-8E1A-C9B9E64E0256}" type="presParOf" srcId="{0D571D5D-FC48-024F-9E8C-D2D685C3FE80}" destId="{CB5C158B-FEB6-49D6-B3F4-154860BE10D4}" srcOrd="1" destOrd="0" presId="urn:microsoft.com/office/officeart/2005/8/layout/orgChart1"/>
    <dgm:cxn modelId="{F893498F-BE8C-7446-BF37-ED1B4A53F972}" type="presParOf" srcId="{CB5C158B-FEB6-49D6-B3F4-154860BE10D4}" destId="{FD5E6250-F048-4AF7-A5B5-6E3A043B41C9}" srcOrd="0" destOrd="0" presId="urn:microsoft.com/office/officeart/2005/8/layout/orgChart1"/>
    <dgm:cxn modelId="{A8F8F175-2A91-EA4C-9239-1A173A33EFEA}" type="presParOf" srcId="{FD5E6250-F048-4AF7-A5B5-6E3A043B41C9}" destId="{F0A37A5F-0E44-4630-8591-380C6B0850E9}" srcOrd="0" destOrd="0" presId="urn:microsoft.com/office/officeart/2005/8/layout/orgChart1"/>
    <dgm:cxn modelId="{CBA81F8F-0415-4C41-97B6-3A62E423B6B8}" type="presParOf" srcId="{FD5E6250-F048-4AF7-A5B5-6E3A043B41C9}" destId="{8C399370-ED7F-4FA0-98FA-26FEF57A83DF}" srcOrd="1" destOrd="0" presId="urn:microsoft.com/office/officeart/2005/8/layout/orgChart1"/>
    <dgm:cxn modelId="{C846E9C6-CCA9-A147-933F-BA7B87E4BAE0}" type="presParOf" srcId="{CB5C158B-FEB6-49D6-B3F4-154860BE10D4}" destId="{0307FCA0-5588-4629-966A-A6BE85913CBB}" srcOrd="1" destOrd="0" presId="urn:microsoft.com/office/officeart/2005/8/layout/orgChart1"/>
    <dgm:cxn modelId="{9E01D799-4C5D-CB48-B79E-0B8D03F8DDF9}" type="presParOf" srcId="{CB5C158B-FEB6-49D6-B3F4-154860BE10D4}" destId="{0CCDCE72-D524-4C96-B700-F4D2352534B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1EF67-9440-1A44-A7AD-6608F388E7DD}">
      <dsp:nvSpPr>
        <dsp:cNvPr id="0" name=""/>
        <dsp:cNvSpPr/>
      </dsp:nvSpPr>
      <dsp:spPr>
        <a:xfrm>
          <a:off x="6010462" y="1309304"/>
          <a:ext cx="4553655" cy="211356"/>
        </a:xfrm>
        <a:custGeom>
          <a:avLst/>
          <a:gdLst/>
          <a:ahLst/>
          <a:cxnLst/>
          <a:rect l="0" t="0" r="0" b="0"/>
          <a:pathLst>
            <a:path>
              <a:moveTo>
                <a:pt x="0" y="0"/>
              </a:moveTo>
              <a:lnTo>
                <a:pt x="0" y="105678"/>
              </a:lnTo>
              <a:lnTo>
                <a:pt x="4553655" y="105678"/>
              </a:lnTo>
              <a:lnTo>
                <a:pt x="4553655" y="2113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885F8C3-A056-AF40-9B51-D547DEB98D34}">
      <dsp:nvSpPr>
        <dsp:cNvPr id="0" name=""/>
        <dsp:cNvSpPr/>
      </dsp:nvSpPr>
      <dsp:spPr>
        <a:xfrm>
          <a:off x="6010462" y="1309304"/>
          <a:ext cx="3032278" cy="211356"/>
        </a:xfrm>
        <a:custGeom>
          <a:avLst/>
          <a:gdLst/>
          <a:ahLst/>
          <a:cxnLst/>
          <a:rect l="0" t="0" r="0" b="0"/>
          <a:pathLst>
            <a:path>
              <a:moveTo>
                <a:pt x="0" y="0"/>
              </a:moveTo>
              <a:lnTo>
                <a:pt x="0" y="105678"/>
              </a:lnTo>
              <a:lnTo>
                <a:pt x="3032278" y="105678"/>
              </a:lnTo>
              <a:lnTo>
                <a:pt x="3032278" y="2113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202281A-4648-6C48-9BB6-1CC3828D3716}">
      <dsp:nvSpPr>
        <dsp:cNvPr id="0" name=""/>
        <dsp:cNvSpPr/>
      </dsp:nvSpPr>
      <dsp:spPr>
        <a:xfrm>
          <a:off x="6010462" y="1309304"/>
          <a:ext cx="1576395" cy="211356"/>
        </a:xfrm>
        <a:custGeom>
          <a:avLst/>
          <a:gdLst/>
          <a:ahLst/>
          <a:cxnLst/>
          <a:rect l="0" t="0" r="0" b="0"/>
          <a:pathLst>
            <a:path>
              <a:moveTo>
                <a:pt x="0" y="0"/>
              </a:moveTo>
              <a:lnTo>
                <a:pt x="0" y="105678"/>
              </a:lnTo>
              <a:lnTo>
                <a:pt x="1576395" y="105678"/>
              </a:lnTo>
              <a:lnTo>
                <a:pt x="1576395" y="2113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1FE02DD-03F4-C640-ADB1-B246870FEE57}">
      <dsp:nvSpPr>
        <dsp:cNvPr id="0" name=""/>
        <dsp:cNvSpPr/>
      </dsp:nvSpPr>
      <dsp:spPr>
        <a:xfrm>
          <a:off x="5438461" y="2928967"/>
          <a:ext cx="216577" cy="1932900"/>
        </a:xfrm>
        <a:custGeom>
          <a:avLst/>
          <a:gdLst/>
          <a:ahLst/>
          <a:cxnLst/>
          <a:rect l="0" t="0" r="0" b="0"/>
          <a:pathLst>
            <a:path>
              <a:moveTo>
                <a:pt x="0" y="0"/>
              </a:moveTo>
              <a:lnTo>
                <a:pt x="0" y="1932900"/>
              </a:lnTo>
              <a:lnTo>
                <a:pt x="216577" y="1932900"/>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617AAD7-5DD3-E54D-A8AB-9E2A8F14C93D}">
      <dsp:nvSpPr>
        <dsp:cNvPr id="0" name=""/>
        <dsp:cNvSpPr/>
      </dsp:nvSpPr>
      <dsp:spPr>
        <a:xfrm>
          <a:off x="5438461" y="2928967"/>
          <a:ext cx="219455" cy="757732"/>
        </a:xfrm>
        <a:custGeom>
          <a:avLst/>
          <a:gdLst/>
          <a:ahLst/>
          <a:cxnLst/>
          <a:rect l="0" t="0" r="0" b="0"/>
          <a:pathLst>
            <a:path>
              <a:moveTo>
                <a:pt x="0" y="0"/>
              </a:moveTo>
              <a:lnTo>
                <a:pt x="0" y="757732"/>
              </a:lnTo>
              <a:lnTo>
                <a:pt x="219455" y="757732"/>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8E152E3-2C01-384F-921D-93DCB48D94E6}">
      <dsp:nvSpPr>
        <dsp:cNvPr id="0" name=""/>
        <dsp:cNvSpPr/>
      </dsp:nvSpPr>
      <dsp:spPr>
        <a:xfrm>
          <a:off x="5964742" y="1309304"/>
          <a:ext cx="91440" cy="211356"/>
        </a:xfrm>
        <a:custGeom>
          <a:avLst/>
          <a:gdLst/>
          <a:ahLst/>
          <a:cxnLst/>
          <a:rect l="0" t="0" r="0" b="0"/>
          <a:pathLst>
            <a:path>
              <a:moveTo>
                <a:pt x="45720" y="0"/>
              </a:moveTo>
              <a:lnTo>
                <a:pt x="45720" y="105678"/>
              </a:lnTo>
              <a:lnTo>
                <a:pt x="58934" y="105678"/>
              </a:lnTo>
              <a:lnTo>
                <a:pt x="58934" y="2113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FFE0F7B-7E61-CC4B-8B44-5674553FBFB1}">
      <dsp:nvSpPr>
        <dsp:cNvPr id="0" name=""/>
        <dsp:cNvSpPr/>
      </dsp:nvSpPr>
      <dsp:spPr>
        <a:xfrm>
          <a:off x="4389968" y="1309304"/>
          <a:ext cx="1620493" cy="211356"/>
        </a:xfrm>
        <a:custGeom>
          <a:avLst/>
          <a:gdLst/>
          <a:ahLst/>
          <a:cxnLst/>
          <a:rect l="0" t="0" r="0" b="0"/>
          <a:pathLst>
            <a:path>
              <a:moveTo>
                <a:pt x="1620493" y="0"/>
              </a:moveTo>
              <a:lnTo>
                <a:pt x="1620493" y="105678"/>
              </a:lnTo>
              <a:lnTo>
                <a:pt x="0" y="105678"/>
              </a:lnTo>
              <a:lnTo>
                <a:pt x="0" y="2113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8340CCA-4C55-1044-B297-95C31BD3D48A}">
      <dsp:nvSpPr>
        <dsp:cNvPr id="0" name=""/>
        <dsp:cNvSpPr/>
      </dsp:nvSpPr>
      <dsp:spPr>
        <a:xfrm>
          <a:off x="2875152" y="1309304"/>
          <a:ext cx="3135309" cy="211356"/>
        </a:xfrm>
        <a:custGeom>
          <a:avLst/>
          <a:gdLst/>
          <a:ahLst/>
          <a:cxnLst/>
          <a:rect l="0" t="0" r="0" b="0"/>
          <a:pathLst>
            <a:path>
              <a:moveTo>
                <a:pt x="3135309" y="0"/>
              </a:moveTo>
              <a:lnTo>
                <a:pt x="3135309" y="105678"/>
              </a:lnTo>
              <a:lnTo>
                <a:pt x="0" y="105678"/>
              </a:lnTo>
              <a:lnTo>
                <a:pt x="0" y="2113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A053D1D-3939-4441-91DD-FD7C13F022D9}">
      <dsp:nvSpPr>
        <dsp:cNvPr id="0" name=""/>
        <dsp:cNvSpPr/>
      </dsp:nvSpPr>
      <dsp:spPr>
        <a:xfrm>
          <a:off x="1411087" y="2922430"/>
          <a:ext cx="596407" cy="976181"/>
        </a:xfrm>
        <a:custGeom>
          <a:avLst/>
          <a:gdLst/>
          <a:ahLst/>
          <a:cxnLst/>
          <a:rect l="0" t="0" r="0" b="0"/>
          <a:pathLst>
            <a:path>
              <a:moveTo>
                <a:pt x="0" y="0"/>
              </a:moveTo>
              <a:lnTo>
                <a:pt x="596407" y="976181"/>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A4EF881-E9CF-B340-BB0F-7AE4210EB838}">
      <dsp:nvSpPr>
        <dsp:cNvPr id="0" name=""/>
        <dsp:cNvSpPr/>
      </dsp:nvSpPr>
      <dsp:spPr>
        <a:xfrm>
          <a:off x="1411087" y="1309304"/>
          <a:ext cx="4599374" cy="211356"/>
        </a:xfrm>
        <a:custGeom>
          <a:avLst/>
          <a:gdLst/>
          <a:ahLst/>
          <a:cxnLst/>
          <a:rect l="0" t="0" r="0" b="0"/>
          <a:pathLst>
            <a:path>
              <a:moveTo>
                <a:pt x="4599374" y="0"/>
              </a:moveTo>
              <a:lnTo>
                <a:pt x="4599374" y="105678"/>
              </a:lnTo>
              <a:lnTo>
                <a:pt x="0" y="105678"/>
              </a:lnTo>
              <a:lnTo>
                <a:pt x="0" y="211356"/>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233EAB5-9DBD-D644-B29B-A774659F2C14}">
      <dsp:nvSpPr>
        <dsp:cNvPr id="0" name=""/>
        <dsp:cNvSpPr/>
      </dsp:nvSpPr>
      <dsp:spPr>
        <a:xfrm>
          <a:off x="5964742" y="487898"/>
          <a:ext cx="91440" cy="167615"/>
        </a:xfrm>
        <a:custGeom>
          <a:avLst/>
          <a:gdLst/>
          <a:ahLst/>
          <a:cxnLst/>
          <a:rect l="0" t="0" r="0" b="0"/>
          <a:pathLst>
            <a:path>
              <a:moveTo>
                <a:pt x="118627" y="0"/>
              </a:moveTo>
              <a:lnTo>
                <a:pt x="118627" y="61937"/>
              </a:lnTo>
              <a:lnTo>
                <a:pt x="45720" y="61937"/>
              </a:lnTo>
              <a:lnTo>
                <a:pt x="45720" y="167615"/>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8C459C73-AF97-9B4A-BE9F-70EA42C4B718}">
      <dsp:nvSpPr>
        <dsp:cNvPr id="0" name=""/>
        <dsp:cNvSpPr/>
      </dsp:nvSpPr>
      <dsp:spPr>
        <a:xfrm>
          <a:off x="4004545" y="45247"/>
          <a:ext cx="4157649" cy="442650"/>
        </a:xfrm>
        <a:prstGeom prst="rect">
          <a:avLst/>
        </a:prstGeom>
        <a:solidFill>
          <a:srgbClr val="009B1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B. Smith, ,FASPE, Executive Director/CEO</a:t>
          </a:r>
        </a:p>
      </dsp:txBody>
      <dsp:txXfrm>
        <a:off x="4004545" y="45247"/>
        <a:ext cx="4157649" cy="442650"/>
      </dsp:txXfrm>
    </dsp:sp>
    <dsp:sp modelId="{1A486114-7571-1146-A500-120B532D2DF7}">
      <dsp:nvSpPr>
        <dsp:cNvPr id="0" name=""/>
        <dsp:cNvSpPr/>
      </dsp:nvSpPr>
      <dsp:spPr>
        <a:xfrm>
          <a:off x="4194977" y="655513"/>
          <a:ext cx="3630969" cy="653790"/>
        </a:xfrm>
        <a:prstGeom prst="rect">
          <a:avLst/>
        </a:prstGeom>
        <a:solidFill>
          <a:schemeClr val="bg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C. Reis</a:t>
          </a:r>
        </a:p>
        <a:p>
          <a:pPr marL="0" lvl="0" indent="0" algn="ctr" defTabSz="622300">
            <a:lnSpc>
              <a:spcPct val="90000"/>
            </a:lnSpc>
            <a:spcBef>
              <a:spcPct val="0"/>
            </a:spcBef>
            <a:spcAft>
              <a:spcPct val="35000"/>
            </a:spcAft>
            <a:buNone/>
          </a:pPr>
          <a:r>
            <a:rPr lang="en-US" sz="1400" strike="noStrike" kern="1200" dirty="0"/>
            <a:t>Managing Director / Director of Meetings</a:t>
          </a:r>
        </a:p>
      </dsp:txBody>
      <dsp:txXfrm>
        <a:off x="4194977" y="655513"/>
        <a:ext cx="3630969" cy="653790"/>
      </dsp:txXfrm>
    </dsp:sp>
    <dsp:sp modelId="{1D7E391C-3BF1-7144-9598-AAD9A51ACC89}">
      <dsp:nvSpPr>
        <dsp:cNvPr id="0" name=""/>
        <dsp:cNvSpPr/>
      </dsp:nvSpPr>
      <dsp:spPr>
        <a:xfrm>
          <a:off x="771005" y="1520660"/>
          <a:ext cx="1280164" cy="1401770"/>
        </a:xfrm>
        <a:prstGeom prst="rect">
          <a:avLst/>
        </a:prstGeom>
        <a:solidFill>
          <a:schemeClr val="accent4"/>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G. Pienta</a:t>
          </a:r>
        </a:p>
        <a:p>
          <a:pPr marL="0" lvl="0" indent="0" algn="ctr" defTabSz="622300">
            <a:lnSpc>
              <a:spcPct val="90000"/>
            </a:lnSpc>
            <a:spcBef>
              <a:spcPct val="0"/>
            </a:spcBef>
            <a:spcAft>
              <a:spcPct val="35000"/>
            </a:spcAft>
            <a:buNone/>
          </a:pPr>
          <a:r>
            <a:rPr lang="en-US" sz="1400" strike="noStrike" kern="1200" dirty="0"/>
            <a:t>Director of Communications &amp;  Publications </a:t>
          </a:r>
        </a:p>
      </dsp:txBody>
      <dsp:txXfrm>
        <a:off x="771005" y="1520660"/>
        <a:ext cx="1280164" cy="1401770"/>
      </dsp:txXfrm>
    </dsp:sp>
    <dsp:sp modelId="{6F8FCA87-E1C6-9D4D-B1F2-C18355675EF4}">
      <dsp:nvSpPr>
        <dsp:cNvPr id="0" name=""/>
        <dsp:cNvSpPr/>
      </dsp:nvSpPr>
      <dsp:spPr>
        <a:xfrm>
          <a:off x="785372" y="3195623"/>
          <a:ext cx="1222122" cy="1405977"/>
        </a:xfrm>
        <a:prstGeom prst="rect">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N. Saucedo</a:t>
          </a:r>
        </a:p>
        <a:p>
          <a:pPr marL="0" lvl="0" indent="0" algn="ctr" defTabSz="622300">
            <a:lnSpc>
              <a:spcPct val="90000"/>
            </a:lnSpc>
            <a:spcBef>
              <a:spcPct val="0"/>
            </a:spcBef>
            <a:spcAft>
              <a:spcPct val="35000"/>
            </a:spcAft>
            <a:buNone/>
          </a:pPr>
          <a:r>
            <a:rPr lang="en-US" sz="1400" strike="noStrike" kern="1200" dirty="0"/>
            <a:t>Manager of Graphics &amp; Website Design</a:t>
          </a:r>
        </a:p>
      </dsp:txBody>
      <dsp:txXfrm>
        <a:off x="785372" y="3195623"/>
        <a:ext cx="1222122" cy="1405977"/>
      </dsp:txXfrm>
    </dsp:sp>
    <dsp:sp modelId="{5111E33F-99CB-3148-B86A-C3EAEBE255E9}">
      <dsp:nvSpPr>
        <dsp:cNvPr id="0" name=""/>
        <dsp:cNvSpPr/>
      </dsp:nvSpPr>
      <dsp:spPr>
        <a:xfrm>
          <a:off x="2262526" y="1520660"/>
          <a:ext cx="1225252" cy="1401770"/>
        </a:xfrm>
        <a:prstGeom prst="rect">
          <a:avLst/>
        </a:prstGeom>
        <a:solidFill>
          <a:srgbClr val="1C6FA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R. Rodriquez</a:t>
          </a:r>
        </a:p>
        <a:p>
          <a:pPr marL="0" lvl="0" indent="0" algn="ctr" defTabSz="622300">
            <a:lnSpc>
              <a:spcPct val="90000"/>
            </a:lnSpc>
            <a:spcBef>
              <a:spcPct val="0"/>
            </a:spcBef>
            <a:spcAft>
              <a:spcPct val="35000"/>
            </a:spcAft>
            <a:buNone/>
          </a:pPr>
          <a:r>
            <a:rPr lang="en-US" sz="1400" strike="noStrike" kern="1200" dirty="0"/>
            <a:t> Membership Coordinator</a:t>
          </a:r>
        </a:p>
      </dsp:txBody>
      <dsp:txXfrm>
        <a:off x="2262526" y="1520660"/>
        <a:ext cx="1225252" cy="1401770"/>
      </dsp:txXfrm>
    </dsp:sp>
    <dsp:sp modelId="{DBB8F746-24FD-814B-86B3-0BD77215419E}">
      <dsp:nvSpPr>
        <dsp:cNvPr id="0" name=""/>
        <dsp:cNvSpPr/>
      </dsp:nvSpPr>
      <dsp:spPr>
        <a:xfrm>
          <a:off x="3699135" y="1520660"/>
          <a:ext cx="1381666" cy="1405277"/>
        </a:xfrm>
        <a:prstGeom prst="rect">
          <a:avLst/>
        </a:prstGeom>
        <a:solidFill>
          <a:srgbClr val="1C6FA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 Gonzalez Membership &amp; Chapter Meeting Coordinator</a:t>
          </a:r>
        </a:p>
      </dsp:txBody>
      <dsp:txXfrm>
        <a:off x="3699135" y="1520660"/>
        <a:ext cx="1381666" cy="1405277"/>
      </dsp:txXfrm>
    </dsp:sp>
    <dsp:sp modelId="{72152F67-A652-AD49-AAAB-13BE8EA03DDF}">
      <dsp:nvSpPr>
        <dsp:cNvPr id="0" name=""/>
        <dsp:cNvSpPr/>
      </dsp:nvSpPr>
      <dsp:spPr>
        <a:xfrm>
          <a:off x="5292157" y="1520660"/>
          <a:ext cx="1463038" cy="1408307"/>
        </a:xfrm>
        <a:prstGeom prst="rect">
          <a:avLst/>
        </a:prstGeom>
        <a:solidFill>
          <a:srgbClr val="1C6FA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B. Henry</a:t>
          </a:r>
        </a:p>
        <a:p>
          <a:pPr marL="0" lvl="0" indent="0" algn="ctr" defTabSz="622300">
            <a:lnSpc>
              <a:spcPct val="90000"/>
            </a:lnSpc>
            <a:spcBef>
              <a:spcPct val="0"/>
            </a:spcBef>
            <a:spcAft>
              <a:spcPct val="35000"/>
            </a:spcAft>
            <a:buNone/>
          </a:pPr>
          <a:r>
            <a:rPr lang="en-US" sz="1400" strike="noStrike" kern="1200" dirty="0"/>
            <a:t>Director of Affiliate Relations &amp; Education </a:t>
          </a:r>
        </a:p>
      </dsp:txBody>
      <dsp:txXfrm>
        <a:off x="5292157" y="1520660"/>
        <a:ext cx="1463038" cy="1408307"/>
      </dsp:txXfrm>
    </dsp:sp>
    <dsp:sp modelId="{C0A1DA1A-C756-D641-A9ED-A86D23E5376E}">
      <dsp:nvSpPr>
        <dsp:cNvPr id="0" name=""/>
        <dsp:cNvSpPr/>
      </dsp:nvSpPr>
      <dsp:spPr>
        <a:xfrm>
          <a:off x="5657917" y="3140323"/>
          <a:ext cx="1235649" cy="1092752"/>
        </a:xfrm>
        <a:prstGeom prst="rect">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 O’Connor </a:t>
          </a:r>
        </a:p>
        <a:p>
          <a:pPr marL="0" lvl="0" indent="0" algn="ctr" defTabSz="622300">
            <a:lnSpc>
              <a:spcPct val="90000"/>
            </a:lnSpc>
            <a:spcBef>
              <a:spcPct val="0"/>
            </a:spcBef>
            <a:spcAft>
              <a:spcPct val="35000"/>
            </a:spcAft>
            <a:buNone/>
          </a:pPr>
          <a:r>
            <a:rPr lang="en-US" sz="1400" kern="1200" dirty="0"/>
            <a:t>Manager of Education &amp; Certification</a:t>
          </a:r>
        </a:p>
      </dsp:txBody>
      <dsp:txXfrm>
        <a:off x="5657917" y="3140323"/>
        <a:ext cx="1235649" cy="1092752"/>
      </dsp:txXfrm>
    </dsp:sp>
    <dsp:sp modelId="{20679348-3954-1843-A243-E02BDFF59D70}">
      <dsp:nvSpPr>
        <dsp:cNvPr id="0" name=""/>
        <dsp:cNvSpPr/>
      </dsp:nvSpPr>
      <dsp:spPr>
        <a:xfrm>
          <a:off x="5655038" y="4316923"/>
          <a:ext cx="1236091" cy="1089888"/>
        </a:xfrm>
        <a:prstGeom prst="rect">
          <a:avLst/>
        </a:prstGeom>
        <a:solidFill>
          <a:schemeClr val="accent5"/>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L. Gonzalez</a:t>
          </a:r>
        </a:p>
        <a:p>
          <a:pPr marL="0" lvl="0" indent="0" algn="ctr" defTabSz="622300">
            <a:lnSpc>
              <a:spcPct val="90000"/>
            </a:lnSpc>
            <a:spcBef>
              <a:spcPct val="0"/>
            </a:spcBef>
            <a:spcAft>
              <a:spcPct val="35000"/>
            </a:spcAft>
            <a:buNone/>
          </a:pPr>
          <a:r>
            <a:rPr lang="en-US" sz="1400" kern="1200" dirty="0"/>
            <a:t>Chapter Education/ Registration Coordinator  </a:t>
          </a:r>
        </a:p>
      </dsp:txBody>
      <dsp:txXfrm>
        <a:off x="5655038" y="4316923"/>
        <a:ext cx="1236091" cy="1089888"/>
      </dsp:txXfrm>
    </dsp:sp>
    <dsp:sp modelId="{F837C5EA-7715-C340-B3B0-4564FB67F86C}">
      <dsp:nvSpPr>
        <dsp:cNvPr id="0" name=""/>
        <dsp:cNvSpPr/>
      </dsp:nvSpPr>
      <dsp:spPr>
        <a:xfrm>
          <a:off x="6966552" y="1520660"/>
          <a:ext cx="1240610" cy="1419347"/>
        </a:xfrm>
        <a:prstGeom prst="rect">
          <a:avLst/>
        </a:prstGeom>
        <a:solidFill>
          <a:srgbClr val="1C6FA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R. Albrecht </a:t>
          </a:r>
        </a:p>
        <a:p>
          <a:pPr marL="0" lvl="0" indent="0" algn="ctr" defTabSz="622300">
            <a:lnSpc>
              <a:spcPct val="90000"/>
            </a:lnSpc>
            <a:spcBef>
              <a:spcPct val="0"/>
            </a:spcBef>
            <a:spcAft>
              <a:spcPct val="35000"/>
            </a:spcAft>
            <a:buNone/>
          </a:pPr>
          <a:r>
            <a:rPr lang="en-US" sz="1400" strike="noStrike" kern="1200" dirty="0"/>
            <a:t>Director of Information Technology</a:t>
          </a:r>
        </a:p>
      </dsp:txBody>
      <dsp:txXfrm>
        <a:off x="6966552" y="1520660"/>
        <a:ext cx="1240610" cy="1419347"/>
      </dsp:txXfrm>
    </dsp:sp>
    <dsp:sp modelId="{C0C2732B-955C-524D-8963-10CBB909A491}">
      <dsp:nvSpPr>
        <dsp:cNvPr id="0" name=""/>
        <dsp:cNvSpPr/>
      </dsp:nvSpPr>
      <dsp:spPr>
        <a:xfrm>
          <a:off x="8418519" y="1520660"/>
          <a:ext cx="1248441" cy="1428300"/>
        </a:xfrm>
        <a:prstGeom prst="rect">
          <a:avLst/>
        </a:prstGeom>
        <a:solidFill>
          <a:srgbClr val="1C6FA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E. </a:t>
          </a:r>
          <a:r>
            <a:rPr lang="en-US" sz="1400" strike="noStrike" kern="1200" dirty="0" err="1"/>
            <a:t>Gauchman</a:t>
          </a:r>
          <a:endParaRPr lang="en-US" sz="1400" strike="noStrike" kern="1200" dirty="0"/>
        </a:p>
        <a:p>
          <a:pPr marL="0" lvl="0" indent="0" algn="ctr" defTabSz="622300">
            <a:lnSpc>
              <a:spcPct val="90000"/>
            </a:lnSpc>
            <a:spcBef>
              <a:spcPct val="0"/>
            </a:spcBef>
            <a:spcAft>
              <a:spcPct val="35000"/>
            </a:spcAft>
            <a:buNone/>
          </a:pPr>
          <a:r>
            <a:rPr lang="en-US" sz="1400" strike="noStrike" kern="1200" dirty="0"/>
            <a:t> Sr. Manager of Finance &amp; Administration </a:t>
          </a:r>
        </a:p>
      </dsp:txBody>
      <dsp:txXfrm>
        <a:off x="8418519" y="1520660"/>
        <a:ext cx="1248441" cy="1428300"/>
      </dsp:txXfrm>
    </dsp:sp>
    <dsp:sp modelId="{EA1C9309-7F1A-3D43-8B1C-8827EC58792A}">
      <dsp:nvSpPr>
        <dsp:cNvPr id="0" name=""/>
        <dsp:cNvSpPr/>
      </dsp:nvSpPr>
      <dsp:spPr>
        <a:xfrm>
          <a:off x="9878316" y="1520660"/>
          <a:ext cx="1371601" cy="1462912"/>
        </a:xfrm>
        <a:prstGeom prst="rect">
          <a:avLst/>
        </a:prstGeom>
        <a:solidFill>
          <a:srgbClr val="1C6FA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strike="noStrike" kern="1200" dirty="0"/>
            <a:t>R. Mata</a:t>
          </a:r>
        </a:p>
        <a:p>
          <a:pPr marL="0" lvl="0" indent="0" algn="ctr" defTabSz="622300">
            <a:lnSpc>
              <a:spcPct val="90000"/>
            </a:lnSpc>
            <a:spcBef>
              <a:spcPct val="0"/>
            </a:spcBef>
            <a:spcAft>
              <a:spcPct val="35000"/>
            </a:spcAft>
            <a:buNone/>
          </a:pPr>
          <a:r>
            <a:rPr lang="en-US" sz="1400" strike="noStrike" kern="1200" dirty="0"/>
            <a:t> Sr. Director of Technical &amp; Regulatory Affairs</a:t>
          </a:r>
        </a:p>
      </dsp:txBody>
      <dsp:txXfrm>
        <a:off x="9878316" y="1520660"/>
        <a:ext cx="1371601" cy="1462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18938-615E-E44A-A46B-38939A6789AA}">
      <dsp:nvSpPr>
        <dsp:cNvPr id="0" name=""/>
        <dsp:cNvSpPr/>
      </dsp:nvSpPr>
      <dsp:spPr>
        <a:xfrm>
          <a:off x="5096397" y="768744"/>
          <a:ext cx="161402" cy="898920"/>
        </a:xfrm>
        <a:custGeom>
          <a:avLst/>
          <a:gdLst/>
          <a:ahLst/>
          <a:cxnLst/>
          <a:rect l="0" t="0" r="0" b="0"/>
          <a:pathLst>
            <a:path>
              <a:moveTo>
                <a:pt x="161402" y="0"/>
              </a:moveTo>
              <a:lnTo>
                <a:pt x="161402" y="898920"/>
              </a:lnTo>
              <a:lnTo>
                <a:pt x="0" y="898920"/>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9A904E3-6F10-3C47-9880-2140017347D7}">
      <dsp:nvSpPr>
        <dsp:cNvPr id="0" name=""/>
        <dsp:cNvSpPr/>
      </dsp:nvSpPr>
      <dsp:spPr>
        <a:xfrm>
          <a:off x="5257800" y="768744"/>
          <a:ext cx="3719932" cy="1797841"/>
        </a:xfrm>
        <a:custGeom>
          <a:avLst/>
          <a:gdLst/>
          <a:ahLst/>
          <a:cxnLst/>
          <a:rect l="0" t="0" r="0" b="0"/>
          <a:pathLst>
            <a:path>
              <a:moveTo>
                <a:pt x="0" y="0"/>
              </a:moveTo>
              <a:lnTo>
                <a:pt x="0" y="1636439"/>
              </a:lnTo>
              <a:lnTo>
                <a:pt x="3719932" y="1636439"/>
              </a:lnTo>
              <a:lnTo>
                <a:pt x="3719932" y="1797841"/>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973CFA9-2386-6F41-9891-105C9D147D87}">
      <dsp:nvSpPr>
        <dsp:cNvPr id="0" name=""/>
        <dsp:cNvSpPr/>
      </dsp:nvSpPr>
      <dsp:spPr>
        <a:xfrm>
          <a:off x="5257800" y="768744"/>
          <a:ext cx="1859966" cy="1797841"/>
        </a:xfrm>
        <a:custGeom>
          <a:avLst/>
          <a:gdLst/>
          <a:ahLst/>
          <a:cxnLst/>
          <a:rect l="0" t="0" r="0" b="0"/>
          <a:pathLst>
            <a:path>
              <a:moveTo>
                <a:pt x="0" y="0"/>
              </a:moveTo>
              <a:lnTo>
                <a:pt x="0" y="1636439"/>
              </a:lnTo>
              <a:lnTo>
                <a:pt x="1859966" y="1636439"/>
              </a:lnTo>
              <a:lnTo>
                <a:pt x="1859966" y="1797841"/>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DDC4732-8746-E046-92DC-0C28C7EAA7AE}">
      <dsp:nvSpPr>
        <dsp:cNvPr id="0" name=""/>
        <dsp:cNvSpPr/>
      </dsp:nvSpPr>
      <dsp:spPr>
        <a:xfrm>
          <a:off x="5212080" y="768744"/>
          <a:ext cx="91440" cy="1797841"/>
        </a:xfrm>
        <a:custGeom>
          <a:avLst/>
          <a:gdLst/>
          <a:ahLst/>
          <a:cxnLst/>
          <a:rect l="0" t="0" r="0" b="0"/>
          <a:pathLst>
            <a:path>
              <a:moveTo>
                <a:pt x="45720" y="0"/>
              </a:moveTo>
              <a:lnTo>
                <a:pt x="45720" y="1797841"/>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13DCBA7-77F3-CC4C-B1AD-89B406136540}">
      <dsp:nvSpPr>
        <dsp:cNvPr id="0" name=""/>
        <dsp:cNvSpPr/>
      </dsp:nvSpPr>
      <dsp:spPr>
        <a:xfrm>
          <a:off x="3397833" y="768744"/>
          <a:ext cx="1859966" cy="1797841"/>
        </a:xfrm>
        <a:custGeom>
          <a:avLst/>
          <a:gdLst/>
          <a:ahLst/>
          <a:cxnLst/>
          <a:rect l="0" t="0" r="0" b="0"/>
          <a:pathLst>
            <a:path>
              <a:moveTo>
                <a:pt x="1859966" y="0"/>
              </a:moveTo>
              <a:lnTo>
                <a:pt x="1859966" y="1636439"/>
              </a:lnTo>
              <a:lnTo>
                <a:pt x="0" y="1636439"/>
              </a:lnTo>
              <a:lnTo>
                <a:pt x="0" y="1797841"/>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E6CEE4D-8B16-8645-BECE-365A44716AA5}">
      <dsp:nvSpPr>
        <dsp:cNvPr id="0" name=""/>
        <dsp:cNvSpPr/>
      </dsp:nvSpPr>
      <dsp:spPr>
        <a:xfrm>
          <a:off x="1537867" y="768744"/>
          <a:ext cx="3719932" cy="1797841"/>
        </a:xfrm>
        <a:custGeom>
          <a:avLst/>
          <a:gdLst/>
          <a:ahLst/>
          <a:cxnLst/>
          <a:rect l="0" t="0" r="0" b="0"/>
          <a:pathLst>
            <a:path>
              <a:moveTo>
                <a:pt x="3719932" y="0"/>
              </a:moveTo>
              <a:lnTo>
                <a:pt x="3719932" y="1636439"/>
              </a:lnTo>
              <a:lnTo>
                <a:pt x="0" y="1636439"/>
              </a:lnTo>
              <a:lnTo>
                <a:pt x="0" y="1797841"/>
              </a:lnTo>
            </a:path>
          </a:pathLst>
        </a:custGeom>
        <a:noFill/>
        <a:ln w="12700" cap="flat" cmpd="sng" algn="ctr">
          <a:solidFill>
            <a:schemeClr val="accent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4499018-DFD1-9940-957E-4BA17B68BCB2}">
      <dsp:nvSpPr>
        <dsp:cNvPr id="0" name=""/>
        <dsp:cNvSpPr/>
      </dsp:nvSpPr>
      <dsp:spPr>
        <a:xfrm>
          <a:off x="4489219" y="163"/>
          <a:ext cx="1537161" cy="76858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Sarah Balz, Chair</a:t>
          </a:r>
        </a:p>
      </dsp:txBody>
      <dsp:txXfrm>
        <a:off x="4489219" y="163"/>
        <a:ext cx="1537161" cy="768580"/>
      </dsp:txXfrm>
    </dsp:sp>
    <dsp:sp modelId="{94FEB752-020B-E34C-A332-1581CFF9D02F}">
      <dsp:nvSpPr>
        <dsp:cNvPr id="0" name=""/>
        <dsp:cNvSpPr/>
      </dsp:nvSpPr>
      <dsp:spPr>
        <a:xfrm>
          <a:off x="769286" y="2566585"/>
          <a:ext cx="1537161" cy="76858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REGION 1 LIAISONS</a:t>
          </a:r>
        </a:p>
        <a:p>
          <a:pPr marL="0" lvl="0" indent="0" algn="ctr" defTabSz="355600">
            <a:lnSpc>
              <a:spcPct val="90000"/>
            </a:lnSpc>
            <a:spcBef>
              <a:spcPct val="0"/>
            </a:spcBef>
            <a:spcAft>
              <a:spcPct val="35000"/>
            </a:spcAft>
            <a:buNone/>
          </a:pPr>
          <a:r>
            <a:rPr lang="en-US" sz="800" kern="1200" dirty="0" err="1"/>
            <a:t>Illsa</a:t>
          </a:r>
          <a:r>
            <a:rPr lang="en-US" sz="800" kern="1200" dirty="0"/>
            <a:t> </a:t>
          </a:r>
          <a:r>
            <a:rPr lang="en-US" sz="800" kern="1200" dirty="0" err="1"/>
            <a:t>Liebler</a:t>
          </a:r>
          <a:endParaRPr lang="en-US" sz="800" kern="1200" dirty="0"/>
        </a:p>
        <a:p>
          <a:pPr marL="0" lvl="0" indent="0" algn="ctr" defTabSz="355600">
            <a:lnSpc>
              <a:spcPct val="90000"/>
            </a:lnSpc>
            <a:spcBef>
              <a:spcPct val="0"/>
            </a:spcBef>
            <a:spcAft>
              <a:spcPct val="35000"/>
            </a:spcAft>
            <a:buNone/>
          </a:pPr>
          <a:r>
            <a:rPr lang="en-US" sz="800" kern="1200" dirty="0"/>
            <a:t>(Capital Region NY)                       </a:t>
          </a:r>
        </a:p>
      </dsp:txBody>
      <dsp:txXfrm>
        <a:off x="769286" y="2566585"/>
        <a:ext cx="1537161" cy="768580"/>
      </dsp:txXfrm>
    </dsp:sp>
    <dsp:sp modelId="{5AD9FAAF-DE6A-7F4D-BC2E-0048C87DF1EC}">
      <dsp:nvSpPr>
        <dsp:cNvPr id="0" name=""/>
        <dsp:cNvSpPr/>
      </dsp:nvSpPr>
      <dsp:spPr>
        <a:xfrm>
          <a:off x="2629253" y="2566585"/>
          <a:ext cx="1537161" cy="1522651"/>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REGION 2 LIAISONS</a:t>
          </a:r>
        </a:p>
        <a:p>
          <a:pPr marL="0" lvl="0" indent="0" algn="ctr" defTabSz="355600">
            <a:lnSpc>
              <a:spcPct val="90000"/>
            </a:lnSpc>
            <a:spcBef>
              <a:spcPct val="0"/>
            </a:spcBef>
            <a:spcAft>
              <a:spcPct val="35000"/>
            </a:spcAft>
            <a:buNone/>
          </a:pPr>
          <a:r>
            <a:rPr lang="en-US" sz="800" kern="1200" dirty="0"/>
            <a:t>     Theresa Lyn Allen            (Michigan)</a:t>
          </a:r>
        </a:p>
        <a:p>
          <a:pPr marL="0" lvl="0" indent="0" algn="ctr" defTabSz="355600">
            <a:lnSpc>
              <a:spcPct val="90000"/>
            </a:lnSpc>
            <a:spcBef>
              <a:spcPct val="0"/>
            </a:spcBef>
            <a:spcAft>
              <a:spcPct val="35000"/>
            </a:spcAft>
            <a:buNone/>
          </a:pPr>
          <a:r>
            <a:rPr lang="en-US" sz="800" kern="1200" dirty="0"/>
            <a:t>       Gwynne Morrison	               (Buffalo-Niagara)</a:t>
          </a:r>
        </a:p>
        <a:p>
          <a:pPr marL="0" lvl="0" indent="0" algn="ctr" defTabSz="355600">
            <a:lnSpc>
              <a:spcPct val="90000"/>
            </a:lnSpc>
            <a:spcBef>
              <a:spcPct val="0"/>
            </a:spcBef>
            <a:spcAft>
              <a:spcPct val="35000"/>
            </a:spcAft>
            <a:buNone/>
          </a:pPr>
          <a:r>
            <a:rPr lang="en-US" sz="800" kern="1200" dirty="0" err="1"/>
            <a:t>Terrese</a:t>
          </a:r>
          <a:r>
            <a:rPr lang="en-US" sz="800" kern="1200" dirty="0"/>
            <a:t> </a:t>
          </a:r>
          <a:r>
            <a:rPr lang="en-US" sz="800" kern="1200" dirty="0" err="1"/>
            <a:t>Tuchscher</a:t>
          </a:r>
          <a:endParaRPr lang="en-US" sz="800" kern="1200" dirty="0"/>
        </a:p>
        <a:p>
          <a:pPr marL="0" lvl="0" indent="0" algn="ctr" defTabSz="355600">
            <a:lnSpc>
              <a:spcPct val="90000"/>
            </a:lnSpc>
            <a:spcBef>
              <a:spcPct val="0"/>
            </a:spcBef>
            <a:spcAft>
              <a:spcPct val="35000"/>
            </a:spcAft>
            <a:buNone/>
          </a:pPr>
          <a:r>
            <a:rPr lang="en-US" sz="800" kern="1200" dirty="0"/>
            <a:t>(Cleveland)</a:t>
          </a:r>
        </a:p>
      </dsp:txBody>
      <dsp:txXfrm>
        <a:off x="2629253" y="2566585"/>
        <a:ext cx="1537161" cy="1522651"/>
      </dsp:txXfrm>
    </dsp:sp>
    <dsp:sp modelId="{BEC5FE3C-07C9-C24D-96C4-34C6DDAD1312}">
      <dsp:nvSpPr>
        <dsp:cNvPr id="0" name=""/>
        <dsp:cNvSpPr/>
      </dsp:nvSpPr>
      <dsp:spPr>
        <a:xfrm>
          <a:off x="4489219" y="2566585"/>
          <a:ext cx="1537161" cy="132355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REGION 3 LIAISON</a:t>
          </a:r>
        </a:p>
        <a:p>
          <a:pPr marL="0" lvl="0" indent="0" algn="ctr" defTabSz="355600">
            <a:lnSpc>
              <a:spcPct val="90000"/>
            </a:lnSpc>
            <a:spcBef>
              <a:spcPct val="0"/>
            </a:spcBef>
            <a:spcAft>
              <a:spcPct val="35000"/>
            </a:spcAft>
            <a:buNone/>
          </a:pPr>
          <a:r>
            <a:rPr lang="en-US" sz="800" kern="1200" dirty="0"/>
            <a:t>   Lee Marie Bocanegra               (West Coast Florida)</a:t>
          </a:r>
        </a:p>
        <a:p>
          <a:pPr marL="0" lvl="0" indent="0" algn="ctr" defTabSz="355600">
            <a:lnSpc>
              <a:spcPct val="90000"/>
            </a:lnSpc>
            <a:spcBef>
              <a:spcPct val="0"/>
            </a:spcBef>
            <a:spcAft>
              <a:spcPct val="35000"/>
            </a:spcAft>
            <a:buNone/>
          </a:pPr>
          <a:r>
            <a:rPr lang="en-US" sz="800" kern="1200" dirty="0"/>
            <a:t>Elvira Pita-Mejia</a:t>
          </a:r>
        </a:p>
        <a:p>
          <a:pPr marL="0" lvl="0" indent="0" algn="ctr" defTabSz="355600">
            <a:lnSpc>
              <a:spcPct val="90000"/>
            </a:lnSpc>
            <a:spcBef>
              <a:spcPct val="0"/>
            </a:spcBef>
            <a:spcAft>
              <a:spcPct val="35000"/>
            </a:spcAft>
            <a:buNone/>
          </a:pPr>
          <a:r>
            <a:rPr lang="en-US" sz="800" kern="1200" dirty="0"/>
            <a:t>(South Florida)</a:t>
          </a:r>
        </a:p>
      </dsp:txBody>
      <dsp:txXfrm>
        <a:off x="4489219" y="2566585"/>
        <a:ext cx="1537161" cy="1323550"/>
      </dsp:txXfrm>
    </dsp:sp>
    <dsp:sp modelId="{F1028C83-6DE6-0643-A73C-30089C1FC1B7}">
      <dsp:nvSpPr>
        <dsp:cNvPr id="0" name=""/>
        <dsp:cNvSpPr/>
      </dsp:nvSpPr>
      <dsp:spPr>
        <a:xfrm>
          <a:off x="6349185" y="2566585"/>
          <a:ext cx="1537161" cy="76858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REGION 4 LIAISONS</a:t>
          </a:r>
        </a:p>
        <a:p>
          <a:pPr marL="0" lvl="0" indent="0" algn="ctr" defTabSz="355600">
            <a:lnSpc>
              <a:spcPct val="90000"/>
            </a:lnSpc>
            <a:spcBef>
              <a:spcPct val="0"/>
            </a:spcBef>
            <a:spcAft>
              <a:spcPct val="35000"/>
            </a:spcAft>
            <a:buNone/>
          </a:pPr>
          <a:r>
            <a:rPr lang="en-US" sz="800" kern="1200" dirty="0"/>
            <a:t>Linda S. Burman</a:t>
          </a:r>
          <a:br>
            <a:rPr lang="en-US" sz="800" kern="1200" dirty="0"/>
          </a:br>
          <a:r>
            <a:rPr lang="en-US" sz="800" kern="1200" dirty="0"/>
            <a:t>(Seattle)</a:t>
          </a:r>
        </a:p>
        <a:p>
          <a:pPr marL="0" lvl="0" indent="0" algn="ctr" defTabSz="355600">
            <a:lnSpc>
              <a:spcPct val="90000"/>
            </a:lnSpc>
            <a:spcBef>
              <a:spcPct val="0"/>
            </a:spcBef>
            <a:spcAft>
              <a:spcPct val="35000"/>
            </a:spcAft>
            <a:buNone/>
          </a:pPr>
          <a:r>
            <a:rPr lang="en-US" sz="800" kern="1200" dirty="0"/>
            <a:t>Linda </a:t>
          </a:r>
          <a:r>
            <a:rPr lang="en-US" sz="800" kern="1200" dirty="0" err="1"/>
            <a:t>Deunay</a:t>
          </a:r>
          <a:endParaRPr lang="en-US" sz="800" kern="1200" dirty="0"/>
        </a:p>
        <a:p>
          <a:pPr marL="0" lvl="0" indent="0" algn="ctr" defTabSz="355600">
            <a:lnSpc>
              <a:spcPct val="90000"/>
            </a:lnSpc>
            <a:spcBef>
              <a:spcPct val="0"/>
            </a:spcBef>
            <a:spcAft>
              <a:spcPct val="35000"/>
            </a:spcAft>
            <a:buNone/>
          </a:pPr>
          <a:r>
            <a:rPr lang="en-US" sz="800" kern="1200" dirty="0"/>
            <a:t>(Los Angeles)</a:t>
          </a:r>
        </a:p>
      </dsp:txBody>
      <dsp:txXfrm>
        <a:off x="6349185" y="2566585"/>
        <a:ext cx="1537161" cy="768580"/>
      </dsp:txXfrm>
    </dsp:sp>
    <dsp:sp modelId="{57CD2DFB-2DE5-414E-80A3-0DEA7F69C140}">
      <dsp:nvSpPr>
        <dsp:cNvPr id="0" name=""/>
        <dsp:cNvSpPr/>
      </dsp:nvSpPr>
      <dsp:spPr>
        <a:xfrm>
          <a:off x="8209151" y="2566585"/>
          <a:ext cx="1537161" cy="1051318"/>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REGION 5 LIAISONS</a:t>
          </a:r>
        </a:p>
        <a:p>
          <a:pPr marL="0" lvl="0" indent="0" algn="ctr" defTabSz="355600">
            <a:lnSpc>
              <a:spcPct val="90000"/>
            </a:lnSpc>
            <a:spcBef>
              <a:spcPct val="0"/>
            </a:spcBef>
            <a:spcAft>
              <a:spcPct val="35000"/>
            </a:spcAft>
            <a:buNone/>
          </a:pPr>
          <a:r>
            <a:rPr lang="en-US" sz="800" kern="1200" dirty="0"/>
            <a:t>Natalia Dankanich                              (Chicago)</a:t>
          </a:r>
        </a:p>
        <a:p>
          <a:pPr marL="0" lvl="0" indent="0" algn="ctr" defTabSz="355600">
            <a:lnSpc>
              <a:spcPct val="90000"/>
            </a:lnSpc>
            <a:spcBef>
              <a:spcPct val="0"/>
            </a:spcBef>
            <a:spcAft>
              <a:spcPct val="35000"/>
            </a:spcAft>
            <a:buNone/>
          </a:pPr>
          <a:r>
            <a:rPr lang="en-US" sz="800" kern="1200" dirty="0"/>
            <a:t>Ana Ginter                                                    (Central Texas)</a:t>
          </a:r>
        </a:p>
        <a:p>
          <a:pPr marL="0" lvl="0" indent="0" algn="ctr" defTabSz="355600">
            <a:lnSpc>
              <a:spcPct val="90000"/>
            </a:lnSpc>
            <a:spcBef>
              <a:spcPct val="0"/>
            </a:spcBef>
            <a:spcAft>
              <a:spcPct val="35000"/>
            </a:spcAft>
            <a:buNone/>
          </a:pPr>
          <a:r>
            <a:rPr lang="en-US" sz="800" kern="1200" dirty="0"/>
            <a:t>    Judith Torres                        (Chicago)</a:t>
          </a:r>
        </a:p>
      </dsp:txBody>
      <dsp:txXfrm>
        <a:off x="8209151" y="2566585"/>
        <a:ext cx="1537161" cy="1051318"/>
      </dsp:txXfrm>
    </dsp:sp>
    <dsp:sp modelId="{989487DF-C18C-D24B-A4C0-2DA54DD0FD62}">
      <dsp:nvSpPr>
        <dsp:cNvPr id="0" name=""/>
        <dsp:cNvSpPr/>
      </dsp:nvSpPr>
      <dsp:spPr>
        <a:xfrm>
          <a:off x="3559236" y="1091548"/>
          <a:ext cx="1537161" cy="1152233"/>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Carol Johnson                                (Society Board Liaison)</a:t>
          </a:r>
        </a:p>
        <a:p>
          <a:pPr marL="0" lvl="0" indent="0" algn="ctr" defTabSz="355600">
            <a:lnSpc>
              <a:spcPct val="90000"/>
            </a:lnSpc>
            <a:spcBef>
              <a:spcPct val="0"/>
            </a:spcBef>
            <a:spcAft>
              <a:spcPct val="35000"/>
            </a:spcAft>
            <a:buNone/>
          </a:pPr>
          <a:r>
            <a:rPr lang="en-US" sz="800" kern="1200" dirty="0"/>
            <a:t>Racquel Rodriguez</a:t>
          </a:r>
          <a:br>
            <a:rPr lang="en-US" sz="800" kern="1200" dirty="0"/>
          </a:br>
          <a:r>
            <a:rPr lang="en-US" sz="800" kern="1200" dirty="0"/>
            <a:t>(Staff Liaison)</a:t>
          </a:r>
        </a:p>
        <a:p>
          <a:pPr marL="0" lvl="0" indent="0" algn="ctr" defTabSz="355600">
            <a:lnSpc>
              <a:spcPct val="90000"/>
            </a:lnSpc>
            <a:spcBef>
              <a:spcPct val="0"/>
            </a:spcBef>
            <a:spcAft>
              <a:spcPct val="35000"/>
            </a:spcAft>
            <a:buNone/>
          </a:pPr>
          <a:r>
            <a:rPr lang="en-US" sz="800" kern="1200" dirty="0"/>
            <a:t>Nadine Saucedo</a:t>
          </a:r>
        </a:p>
        <a:p>
          <a:pPr marL="0" lvl="0" indent="0" algn="ctr" defTabSz="355600">
            <a:lnSpc>
              <a:spcPct val="90000"/>
            </a:lnSpc>
            <a:spcBef>
              <a:spcPct val="0"/>
            </a:spcBef>
            <a:spcAft>
              <a:spcPct val="35000"/>
            </a:spcAft>
            <a:buNone/>
          </a:pPr>
          <a:r>
            <a:rPr lang="en-US" sz="800" kern="1200" dirty="0"/>
            <a:t>(Staff Liaison)</a:t>
          </a:r>
        </a:p>
      </dsp:txBody>
      <dsp:txXfrm>
        <a:off x="3559236" y="1091548"/>
        <a:ext cx="1537161" cy="1152233"/>
      </dsp:txXfrm>
    </dsp:sp>
    <dsp:sp modelId="{F0A37A5F-0E44-4630-8591-380C6B0850E9}">
      <dsp:nvSpPr>
        <dsp:cNvPr id="0" name=""/>
        <dsp:cNvSpPr/>
      </dsp:nvSpPr>
      <dsp:spPr>
        <a:xfrm>
          <a:off x="5585968" y="1099018"/>
          <a:ext cx="1537161" cy="768580"/>
        </a:xfrm>
        <a:prstGeom prst="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US" sz="800" kern="1200" dirty="0"/>
            <a:t>CHAPTER  WOA LIAISONS</a:t>
          </a:r>
        </a:p>
        <a:p>
          <a:pPr marL="0" lvl="0" indent="0" algn="ctr" defTabSz="355600">
            <a:lnSpc>
              <a:spcPct val="90000"/>
            </a:lnSpc>
            <a:spcBef>
              <a:spcPct val="0"/>
            </a:spcBef>
            <a:spcAft>
              <a:spcPct val="35000"/>
            </a:spcAft>
            <a:buNone/>
          </a:pPr>
          <a:r>
            <a:rPr lang="en-US" sz="800" kern="1200" dirty="0"/>
            <a:t>(optional for all regions)</a:t>
          </a:r>
        </a:p>
      </dsp:txBody>
      <dsp:txXfrm>
        <a:off x="5585968" y="1099018"/>
        <a:ext cx="1537161" cy="76858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728073-7834-8148-9079-20427A39E5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DCFE9E1-4D0D-7C44-881A-1C5455A3140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CDD089-F654-F24D-AB42-2BA63613D9D1}" type="datetimeFigureOut">
              <a:rPr lang="en-US" smtClean="0"/>
              <a:t>6/1/21</a:t>
            </a:fld>
            <a:endParaRPr lang="en-US"/>
          </a:p>
        </p:txBody>
      </p:sp>
      <p:sp>
        <p:nvSpPr>
          <p:cNvPr id="4" name="Footer Placeholder 3">
            <a:extLst>
              <a:ext uri="{FF2B5EF4-FFF2-40B4-BE49-F238E27FC236}">
                <a16:creationId xmlns:a16="http://schemas.microsoft.com/office/drawing/2014/main" id="{84408C3F-0EA0-7D43-B190-FD620A63BC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1E1703-4253-B64E-ABD2-2721869BA0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A275F0-1F2C-E64D-87B1-9E9AC170E29F}" type="slidenum">
              <a:rPr lang="en-US" smtClean="0"/>
              <a:t>‹#›</a:t>
            </a:fld>
            <a:endParaRPr lang="en-US"/>
          </a:p>
        </p:txBody>
      </p:sp>
    </p:spTree>
    <p:extLst>
      <p:ext uri="{BB962C8B-B14F-4D97-AF65-F5344CB8AC3E}">
        <p14:creationId xmlns:p14="http://schemas.microsoft.com/office/powerpoint/2010/main" val="3896506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D76B0D-4CBF-B14A-A1A7-51CD7C8EEBFF}" type="datetimeFigureOut">
              <a:rPr lang="en-US" smtClean="0"/>
              <a:t>6/1/21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F3043-7553-2148-8B4F-8267F5664482}" type="slidenum">
              <a:rPr lang="en-US" smtClean="0"/>
              <a:t>‹#›</a:t>
            </a:fld>
            <a:endParaRPr lang="en-US" dirty="0"/>
          </a:p>
        </p:txBody>
      </p:sp>
    </p:spTree>
    <p:extLst>
      <p:ext uri="{BB962C8B-B14F-4D97-AF65-F5344CB8AC3E}">
        <p14:creationId xmlns:p14="http://schemas.microsoft.com/office/powerpoint/2010/main" val="2598452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aspe.org/membership-global-community/membership/special-interest-groups/women-of-asp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spe.org/MembershipRenewa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skidd@aspe.org"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F3043-7553-2148-8B4F-8267F5664482}" type="slidenum">
              <a:rPr lang="en-US" smtClean="0"/>
              <a:t>1</a:t>
            </a:fld>
            <a:endParaRPr lang="en-US" dirty="0"/>
          </a:p>
        </p:txBody>
      </p:sp>
    </p:spTree>
    <p:extLst>
      <p:ext uri="{BB962C8B-B14F-4D97-AF65-F5344CB8AC3E}">
        <p14:creationId xmlns:p14="http://schemas.microsoft.com/office/powerpoint/2010/main" val="764608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5"/>
          </p:nvPr>
        </p:nvSpPr>
        <p:spPr/>
        <p:txBody>
          <a:bodyPr/>
          <a:lstStyle/>
          <a:p>
            <a:fld id="{250F3043-7553-2148-8B4F-8267F5664482}" type="slidenum">
              <a:rPr lang="en-US" smtClean="0"/>
              <a:t>13</a:t>
            </a:fld>
            <a:endParaRPr lang="en-US" dirty="0"/>
          </a:p>
        </p:txBody>
      </p:sp>
    </p:spTree>
    <p:extLst>
      <p:ext uri="{BB962C8B-B14F-4D97-AF65-F5344CB8AC3E}">
        <p14:creationId xmlns:p14="http://schemas.microsoft.com/office/powerpoint/2010/main" val="3095353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Chapter meetings have been held virtually due to Covid-19 as of March 2020, the numbers below reflect this past quarter that staff has taken over since PRs departure in Dec 2020: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January 2021 held 31 meetings</a:t>
            </a:r>
          </a:p>
          <a:p>
            <a:r>
              <a:rPr lang="en-US" sz="1200" b="0" i="0" u="none" strike="noStrike" kern="1200" dirty="0">
                <a:solidFill>
                  <a:schemeClr val="tx1"/>
                </a:solidFill>
                <a:effectLst/>
                <a:latin typeface="+mn-lt"/>
                <a:ea typeface="+mn-ea"/>
                <a:cs typeface="+mn-cs"/>
              </a:rPr>
              <a:t>February 2021 held 31 meetings</a:t>
            </a:r>
          </a:p>
          <a:p>
            <a:r>
              <a:rPr lang="en-US" sz="1200" b="0" i="0" u="none" strike="noStrike" kern="1200" dirty="0">
                <a:solidFill>
                  <a:schemeClr val="tx1"/>
                </a:solidFill>
                <a:effectLst/>
                <a:latin typeface="+mn-lt"/>
                <a:ea typeface="+mn-ea"/>
                <a:cs typeface="+mn-cs"/>
              </a:rPr>
              <a:t>March 2021 held 35 meetings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January 2021 had 1 canceled meeting - Chicago</a:t>
            </a:r>
          </a:p>
          <a:p>
            <a:r>
              <a:rPr lang="en-US" sz="1200" b="0" i="0" u="none" strike="noStrike" kern="1200" dirty="0">
                <a:solidFill>
                  <a:schemeClr val="tx1"/>
                </a:solidFill>
                <a:effectLst/>
                <a:latin typeface="+mn-lt"/>
                <a:ea typeface="+mn-ea"/>
                <a:cs typeface="+mn-cs"/>
              </a:rPr>
              <a:t>February 2021 had 1 canceled meeting - Seattle</a:t>
            </a:r>
          </a:p>
          <a:p>
            <a:r>
              <a:rPr lang="en-US" sz="1200" b="0" i="0" u="none" strike="noStrike" kern="1200" dirty="0">
                <a:solidFill>
                  <a:schemeClr val="tx1"/>
                </a:solidFill>
                <a:effectLst/>
                <a:latin typeface="+mn-lt"/>
                <a:ea typeface="+mn-ea"/>
                <a:cs typeface="+mn-cs"/>
              </a:rPr>
              <a:t>March 2021 had 2 canceled meetings - Intermountain &amp; Arkansas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From using an order date of 1/1/21 thru 3/31/2021: </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$500 received from non member registrations in January</a:t>
            </a:r>
          </a:p>
          <a:p>
            <a:r>
              <a:rPr lang="en-US" sz="1200" b="0" i="0" u="none" strike="noStrike" kern="1200" dirty="0">
                <a:solidFill>
                  <a:schemeClr val="tx1"/>
                </a:solidFill>
                <a:effectLst/>
                <a:latin typeface="+mn-lt"/>
                <a:ea typeface="+mn-ea"/>
                <a:cs typeface="+mn-cs"/>
              </a:rPr>
              <a:t>$650  received from non member registrations in February</a:t>
            </a:r>
          </a:p>
          <a:p>
            <a:r>
              <a:rPr lang="en-US" sz="1200" b="0" i="0" u="none" strike="noStrike" kern="1200" dirty="0">
                <a:solidFill>
                  <a:schemeClr val="tx1"/>
                </a:solidFill>
                <a:effectLst/>
                <a:latin typeface="+mn-lt"/>
                <a:ea typeface="+mn-ea"/>
                <a:cs typeface="+mn-cs"/>
              </a:rPr>
              <a:t>$300 received from non member registrations in March</a:t>
            </a:r>
          </a:p>
          <a:p>
            <a:r>
              <a:rPr lang="en-US" sz="1200" b="0" i="0" u="none" strike="noStrike" kern="1200" dirty="0">
                <a:solidFill>
                  <a:schemeClr val="tx1"/>
                </a:solidFill>
                <a:effectLst/>
                <a:latin typeface="+mn-lt"/>
                <a:ea typeface="+mn-ea"/>
                <a:cs typeface="+mn-cs"/>
              </a:rPr>
              <a:t> </a:t>
            </a:r>
          </a:p>
          <a:p>
            <a:r>
              <a:rPr lang="en-US" sz="1200" b="0" i="0" u="none" strike="noStrike" kern="1200" dirty="0">
                <a:solidFill>
                  <a:schemeClr val="tx1"/>
                </a:solidFill>
                <a:effectLst/>
                <a:latin typeface="+mn-lt"/>
                <a:ea typeface="+mn-ea"/>
                <a:cs typeface="+mn-cs"/>
              </a:rPr>
              <a:t>Meeting requests are scheduled weekly, sometimes daily depending on the amount of requests received.</a:t>
            </a: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14</a:t>
            </a:fld>
            <a:endParaRPr lang="en-US" dirty="0"/>
          </a:p>
        </p:txBody>
      </p:sp>
    </p:spTree>
    <p:extLst>
      <p:ext uri="{BB962C8B-B14F-4D97-AF65-F5344CB8AC3E}">
        <p14:creationId xmlns:p14="http://schemas.microsoft.com/office/powerpoint/2010/main" val="2773147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US" baseline="0" dirty="0"/>
              <a:t>Talking Points</a:t>
            </a:r>
          </a:p>
          <a:p>
            <a:pPr marL="628650" lvl="1" indent="-171450">
              <a:buFont typeface="Arial" charset="0"/>
              <a:buChar char="•"/>
            </a:pPr>
            <a:r>
              <a:rPr lang="en-US" baseline="0" dirty="0"/>
              <a:t>There are no set rules to being a mentor/mentee.</a:t>
            </a:r>
          </a:p>
          <a:p>
            <a:pPr marL="628650" lvl="1" indent="-171450">
              <a:buFont typeface="Arial" charset="0"/>
              <a:buChar char="•"/>
            </a:pPr>
            <a:r>
              <a:rPr lang="en-US" baseline="0" dirty="0"/>
              <a:t>Mentor/mentee set the tone of the relationship.</a:t>
            </a:r>
          </a:p>
          <a:p>
            <a:pPr marL="1085850" lvl="2" indent="-171450">
              <a:buFont typeface="Arial" charset="0"/>
              <a:buChar char="•"/>
            </a:pPr>
            <a:r>
              <a:rPr lang="en-US" baseline="0" dirty="0"/>
              <a:t>Decide how and when they want to meet.</a:t>
            </a:r>
          </a:p>
          <a:p>
            <a:pPr marL="1085850" lvl="2" indent="-171450">
              <a:buFont typeface="Arial" charset="0"/>
              <a:buChar char="•"/>
            </a:pPr>
            <a:r>
              <a:rPr lang="en-US" baseline="0" dirty="0"/>
              <a:t>Decide how often they want to meet.</a:t>
            </a:r>
          </a:p>
          <a:p>
            <a:pPr marL="1085850" lvl="2" indent="-171450">
              <a:buFont typeface="Arial" charset="0"/>
              <a:buChar char="•"/>
            </a:pPr>
            <a:r>
              <a:rPr lang="en-US" baseline="0" dirty="0"/>
              <a:t>Determine the length of the relationship.</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16</a:t>
            </a:fld>
            <a:endParaRPr lang="en-US" dirty="0"/>
          </a:p>
        </p:txBody>
      </p:sp>
    </p:spTree>
    <p:extLst>
      <p:ext uri="{BB962C8B-B14F-4D97-AF65-F5344CB8AC3E}">
        <p14:creationId xmlns:p14="http://schemas.microsoft.com/office/powerpoint/2010/main" val="3403166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Overall Participants in the Program</a:t>
            </a:r>
          </a:p>
          <a:p>
            <a:r>
              <a:rPr lang="en-US" sz="1200" b="0" kern="1200" dirty="0">
                <a:solidFill>
                  <a:schemeClr val="tx1"/>
                </a:solidFill>
                <a:effectLst/>
                <a:latin typeface="+mn-lt"/>
                <a:ea typeface="+mn-ea"/>
                <a:cs typeface="+mn-cs"/>
              </a:rPr>
              <a:t>Mentees – 35, with 2 not currently participating</a:t>
            </a:r>
          </a:p>
          <a:p>
            <a:r>
              <a:rPr lang="en-US" sz="1200" b="0" kern="1200" dirty="0">
                <a:solidFill>
                  <a:schemeClr val="tx1"/>
                </a:solidFill>
                <a:effectLst/>
                <a:latin typeface="+mn-lt"/>
                <a:ea typeface="+mn-ea"/>
                <a:cs typeface="+mn-cs"/>
              </a:rPr>
              <a:t>Mentors – 26, with 1 not currently participating</a:t>
            </a:r>
          </a:p>
          <a:p>
            <a:r>
              <a:rPr lang="en-US" sz="1200" b="0" kern="1200" dirty="0">
                <a:solidFill>
                  <a:schemeClr val="tx1"/>
                </a:solidFill>
                <a:effectLst/>
                <a:latin typeface="+mn-lt"/>
                <a:ea typeface="+mn-ea"/>
                <a:cs typeface="+mn-cs"/>
              </a:rPr>
              <a:t>Active Matches – 15</a:t>
            </a:r>
          </a:p>
          <a:p>
            <a:r>
              <a:rPr lang="en-US" sz="1200" b="0" kern="1200" dirty="0">
                <a:solidFill>
                  <a:schemeClr val="tx1"/>
                </a:solidFill>
                <a:effectLst/>
                <a:latin typeface="+mn-lt"/>
                <a:ea typeface="+mn-ea"/>
                <a:cs typeface="+mn-cs"/>
              </a:rPr>
              <a:t>Completed Matches – 3</a:t>
            </a:r>
          </a:p>
          <a:p>
            <a:r>
              <a:rPr lang="en-US" sz="1200" b="0" kern="1200" dirty="0">
                <a:solidFill>
                  <a:schemeClr val="tx1"/>
                </a:solidFill>
                <a:effectLst/>
                <a:latin typeface="+mn-lt"/>
                <a:ea typeface="+mn-ea"/>
                <a:cs typeface="+mn-cs"/>
              </a:rPr>
              <a:t>Pending Matches - 0</a:t>
            </a:r>
          </a:p>
          <a:p>
            <a:endParaRPr lang="en-US" sz="1600" b="0" kern="1200" dirty="0">
              <a:solidFill>
                <a:schemeClr val="tx1"/>
              </a:solidFill>
              <a:effectLst/>
              <a:latin typeface="+mn-lt"/>
              <a:ea typeface="+mn-ea"/>
              <a:cs typeface="+mn-cs"/>
            </a:endParaRPr>
          </a:p>
          <a:p>
            <a:pPr lvl="0"/>
            <a:endParaRPr lang="en-US" dirty="0"/>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17</a:t>
            </a:fld>
            <a:endParaRPr lang="en-US" dirty="0"/>
          </a:p>
        </p:txBody>
      </p:sp>
    </p:spTree>
    <p:extLst>
      <p:ext uri="{BB962C8B-B14F-4D97-AF65-F5344CB8AC3E}">
        <p14:creationId xmlns:p14="http://schemas.microsoft.com/office/powerpoint/2010/main" val="20071555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Membership trend over the past five years:</a:t>
            </a:r>
          </a:p>
          <a:p>
            <a:pPr marL="171450" indent="-171450">
              <a:buFont typeface="Arial"/>
              <a:buChar char="•"/>
            </a:pPr>
            <a:r>
              <a:rPr lang="en-US" sz="1200" baseline="0" dirty="0">
                <a:latin typeface="+mn-lt"/>
                <a:cs typeface="Calibri" panose="020F0502020204030204" pitchFamily="34" charset="0"/>
              </a:rPr>
              <a:t>2016 </a:t>
            </a:r>
            <a:r>
              <a:rPr lang="en-US" sz="1200" b="0" kern="1200" dirty="0">
                <a:solidFill>
                  <a:schemeClr val="tx1"/>
                </a:solidFill>
                <a:effectLst/>
                <a:latin typeface="+mn-lt"/>
                <a:ea typeface="+mn-ea"/>
                <a:cs typeface="Calibri" panose="020F0502020204030204" pitchFamily="34" charset="0"/>
              </a:rPr>
              <a:t>– </a:t>
            </a:r>
            <a:r>
              <a:rPr lang="en-US" sz="1200" baseline="0" dirty="0">
                <a:latin typeface="+mn-lt"/>
                <a:cs typeface="Calibri" panose="020F0502020204030204" pitchFamily="34" charset="0"/>
              </a:rPr>
              <a:t>6,008</a:t>
            </a:r>
          </a:p>
          <a:p>
            <a:pPr marL="171450" indent="-171450">
              <a:buFont typeface="Arial"/>
              <a:buChar char="•"/>
            </a:pPr>
            <a:r>
              <a:rPr lang="en-US" sz="1200" baseline="0" dirty="0">
                <a:latin typeface="+mn-lt"/>
                <a:cs typeface="Calibri" panose="020F0502020204030204" pitchFamily="34" charset="0"/>
              </a:rPr>
              <a:t>2017 </a:t>
            </a:r>
            <a:r>
              <a:rPr lang="en-US" sz="1200" b="0" kern="1200" dirty="0">
                <a:solidFill>
                  <a:schemeClr val="tx1"/>
                </a:solidFill>
                <a:effectLst/>
                <a:latin typeface="+mn-lt"/>
                <a:ea typeface="+mn-ea"/>
                <a:cs typeface="Calibri" panose="020F0502020204030204" pitchFamily="34" charset="0"/>
              </a:rPr>
              <a:t>– </a:t>
            </a:r>
            <a:r>
              <a:rPr lang="en-US" sz="1200" baseline="0" dirty="0">
                <a:latin typeface="+mn-lt"/>
                <a:cs typeface="Calibri" panose="020F0502020204030204" pitchFamily="34" charset="0"/>
              </a:rPr>
              <a:t>6,163</a:t>
            </a:r>
          </a:p>
          <a:p>
            <a:pPr marL="171450" indent="-171450">
              <a:buFont typeface="Arial"/>
              <a:buChar char="•"/>
            </a:pPr>
            <a:r>
              <a:rPr lang="en-US" sz="1200" baseline="0" dirty="0">
                <a:latin typeface="+mn-lt"/>
                <a:cs typeface="Calibri" panose="020F0502020204030204" pitchFamily="34" charset="0"/>
              </a:rPr>
              <a:t>2018 </a:t>
            </a:r>
            <a:r>
              <a:rPr lang="en-US" sz="1200" b="0" kern="1200" dirty="0">
                <a:solidFill>
                  <a:schemeClr val="tx1"/>
                </a:solidFill>
                <a:effectLst/>
                <a:latin typeface="+mn-lt"/>
                <a:ea typeface="+mn-ea"/>
                <a:cs typeface="Calibri" panose="020F0502020204030204" pitchFamily="34" charset="0"/>
              </a:rPr>
              <a:t>– </a:t>
            </a:r>
            <a:r>
              <a:rPr lang="en-US" sz="1200" baseline="0" dirty="0">
                <a:latin typeface="+mn-lt"/>
                <a:cs typeface="Calibri" panose="020F0502020204030204" pitchFamily="34" charset="0"/>
              </a:rPr>
              <a:t>6,347</a:t>
            </a:r>
          </a:p>
          <a:p>
            <a:pPr marL="171450" indent="-171450">
              <a:buFont typeface="Arial"/>
              <a:buChar char="•"/>
            </a:pPr>
            <a:r>
              <a:rPr lang="en-US" sz="1200" baseline="0" dirty="0">
                <a:latin typeface="+mn-lt"/>
                <a:cs typeface="Calibri" panose="020F0502020204030204" pitchFamily="34" charset="0"/>
              </a:rPr>
              <a:t>2019 </a:t>
            </a:r>
            <a:r>
              <a:rPr lang="en-US" sz="1200" b="0" kern="1200" dirty="0">
                <a:solidFill>
                  <a:schemeClr val="tx1"/>
                </a:solidFill>
                <a:effectLst/>
                <a:latin typeface="+mn-lt"/>
                <a:ea typeface="+mn-ea"/>
                <a:cs typeface="Calibri" panose="020F0502020204030204" pitchFamily="34" charset="0"/>
              </a:rPr>
              <a:t>– </a:t>
            </a:r>
            <a:r>
              <a:rPr lang="en-US" sz="1200" baseline="0" dirty="0">
                <a:latin typeface="+mn-lt"/>
                <a:cs typeface="Calibri" panose="020F0502020204030204" pitchFamily="34" charset="0"/>
              </a:rPr>
              <a:t>6,519</a:t>
            </a:r>
          </a:p>
          <a:p>
            <a:pPr marL="171450" indent="-171450">
              <a:buFont typeface="Arial"/>
              <a:buChar char="•"/>
            </a:pPr>
            <a:r>
              <a:rPr lang="en-US" sz="1200" b="0" baseline="0" dirty="0">
                <a:latin typeface="+mn-lt"/>
                <a:cs typeface="Calibri" panose="020F0502020204030204" pitchFamily="34" charset="0"/>
              </a:rPr>
              <a:t>2020 </a:t>
            </a:r>
            <a:r>
              <a:rPr lang="mr-IN" sz="1200" b="0" baseline="0" dirty="0">
                <a:latin typeface="+mn-lt"/>
              </a:rPr>
              <a:t>–</a:t>
            </a:r>
            <a:r>
              <a:rPr lang="en-US" sz="1200" b="0" baseline="0" dirty="0">
                <a:latin typeface="+mn-lt"/>
                <a:cs typeface="Calibri" panose="020F0502020204030204" pitchFamily="34" charset="0"/>
              </a:rPr>
              <a:t> </a:t>
            </a:r>
            <a:r>
              <a:rPr lang="en-US" sz="1200" b="0" strike="noStrike" baseline="0" dirty="0">
                <a:latin typeface="+mn-lt"/>
                <a:cs typeface="Calibri" panose="020F0502020204030204" pitchFamily="34" charset="0"/>
              </a:rPr>
              <a:t>6,332 </a:t>
            </a:r>
            <a:endParaRPr lang="en-US" sz="1200" b="0" strike="sngStrike" baseline="0" dirty="0">
              <a:latin typeface="+mn-lt"/>
              <a:cs typeface="Calibri" panose="020F0502020204030204" pitchFamily="34" charset="0"/>
            </a:endParaRPr>
          </a:p>
          <a:p>
            <a:pPr marL="171450" indent="-171450">
              <a:buFont typeface="Arial"/>
              <a:buChar char="•"/>
            </a:pPr>
            <a:r>
              <a:rPr lang="en-US" sz="1200" b="1" strike="noStrike" baseline="0" dirty="0">
                <a:latin typeface="+mn-lt"/>
                <a:cs typeface="Calibri" panose="020F0502020204030204" pitchFamily="34" charset="0"/>
              </a:rPr>
              <a:t>2021 – 6134</a:t>
            </a:r>
          </a:p>
          <a:p>
            <a:pPr marL="171450" indent="-171450">
              <a:buFont typeface="Arial"/>
              <a:buChar char="•"/>
            </a:pPr>
            <a:endParaRPr lang="en-US" b="1" strike="noStrike" baseline="0" dirty="0"/>
          </a:p>
        </p:txBody>
      </p:sp>
      <p:sp>
        <p:nvSpPr>
          <p:cNvPr id="4" name="Slide Number Placeholder 3"/>
          <p:cNvSpPr>
            <a:spLocks noGrp="1"/>
          </p:cNvSpPr>
          <p:nvPr>
            <p:ph type="sldNum" sz="quarter" idx="5"/>
          </p:nvPr>
        </p:nvSpPr>
        <p:spPr/>
        <p:txBody>
          <a:bodyPr/>
          <a:lstStyle/>
          <a:p>
            <a:fld id="{250F3043-7553-2148-8B4F-8267F5664482}" type="slidenum">
              <a:rPr lang="en-US" smtClean="0"/>
              <a:t>19</a:t>
            </a:fld>
            <a:endParaRPr lang="en-US" dirty="0"/>
          </a:p>
        </p:txBody>
      </p:sp>
    </p:spTree>
    <p:extLst>
      <p:ext uri="{BB962C8B-B14F-4D97-AF65-F5344CB8AC3E}">
        <p14:creationId xmlns:p14="http://schemas.microsoft.com/office/powerpoint/2010/main" val="7749843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2020-2021 comparison </a:t>
            </a:r>
            <a:r>
              <a:rPr lang="en-US" b="1" i="0" baseline="0" dirty="0"/>
              <a:t>(based on March 31, 2021 numbers)</a:t>
            </a:r>
          </a:p>
          <a:p>
            <a:endParaRPr lang="en-US" dirty="0"/>
          </a:p>
          <a:p>
            <a:r>
              <a:rPr lang="en-US" dirty="0"/>
              <a:t> 			</a:t>
            </a:r>
            <a:r>
              <a:rPr lang="en-US" sz="1200" b="1" i="0" u="none" strike="noStrike" kern="1200" dirty="0">
                <a:solidFill>
                  <a:schemeClr val="tx1"/>
                </a:solidFill>
                <a:effectLst/>
                <a:latin typeface="+mn-lt"/>
                <a:ea typeface="+mn-ea"/>
                <a:cs typeface="+mn-cs"/>
              </a:rPr>
              <a:t>2020</a:t>
            </a:r>
            <a:r>
              <a:rPr lang="en-US" b="1" dirty="0"/>
              <a:t> (6,332)		</a:t>
            </a:r>
            <a:r>
              <a:rPr lang="en-US" sz="1200" b="1" i="0" u="none" strike="noStrike" kern="1200" dirty="0">
                <a:solidFill>
                  <a:schemeClr val="tx1"/>
                </a:solidFill>
                <a:effectLst/>
                <a:latin typeface="+mn-lt"/>
                <a:ea typeface="+mn-ea"/>
                <a:cs typeface="+mn-cs"/>
              </a:rPr>
              <a:t>2021</a:t>
            </a:r>
            <a:r>
              <a:rPr lang="en-US" b="1" dirty="0"/>
              <a:t> (6,134)</a:t>
            </a:r>
          </a:p>
          <a:p>
            <a:r>
              <a:rPr lang="en-US" sz="1200" b="0" i="0" u="none" strike="noStrike" kern="1200" dirty="0">
                <a:solidFill>
                  <a:schemeClr val="tx1"/>
                </a:solidFill>
                <a:effectLst/>
                <a:latin typeface="+mn-lt"/>
                <a:ea typeface="+mn-ea"/>
                <a:cs typeface="+mn-cs"/>
              </a:rPr>
              <a:t>Affiliate</a:t>
            </a:r>
            <a:r>
              <a:rPr lang="en-US" dirty="0"/>
              <a:t> 			</a:t>
            </a:r>
            <a:r>
              <a:rPr lang="en-US" sz="1200" b="0" i="0" u="none" strike="noStrike" kern="1200" dirty="0">
                <a:solidFill>
                  <a:schemeClr val="tx1"/>
                </a:solidFill>
                <a:effectLst/>
                <a:latin typeface="+mn-lt"/>
                <a:ea typeface="+mn-ea"/>
                <a:cs typeface="+mn-cs"/>
              </a:rPr>
              <a:t>1,594</a:t>
            </a:r>
            <a:r>
              <a:rPr lang="en-US" dirty="0"/>
              <a:t> 			</a:t>
            </a:r>
            <a:r>
              <a:rPr lang="en-US" sz="1200" b="0" i="0" u="none" strike="noStrike" kern="1200" dirty="0">
                <a:solidFill>
                  <a:schemeClr val="tx1"/>
                </a:solidFill>
                <a:effectLst/>
                <a:latin typeface="+mn-lt"/>
                <a:ea typeface="+mn-ea"/>
                <a:cs typeface="+mn-cs"/>
              </a:rPr>
              <a:t>1547</a:t>
            </a:r>
            <a:endParaRPr lang="en-US" dirty="0"/>
          </a:p>
          <a:p>
            <a:r>
              <a:rPr lang="en-US" sz="1200" b="0" i="0" u="none" strike="noStrike" kern="1200" dirty="0">
                <a:solidFill>
                  <a:schemeClr val="tx1"/>
                </a:solidFill>
                <a:effectLst/>
                <a:latin typeface="+mn-lt"/>
                <a:ea typeface="+mn-ea"/>
                <a:cs typeface="+mn-cs"/>
              </a:rPr>
              <a:t>Full			</a:t>
            </a:r>
            <a:r>
              <a:rPr lang="en-US" dirty="0"/>
              <a:t>3,</a:t>
            </a:r>
            <a:r>
              <a:rPr lang="en-US" sz="1200" b="0" i="0" u="none" strike="noStrike" kern="1200" dirty="0">
                <a:solidFill>
                  <a:schemeClr val="tx1"/>
                </a:solidFill>
                <a:effectLst/>
                <a:latin typeface="+mn-lt"/>
                <a:ea typeface="+mn-ea"/>
                <a:cs typeface="+mn-cs"/>
              </a:rPr>
              <a:t>711			3,702</a:t>
            </a:r>
            <a:endParaRPr lang="en-US" dirty="0"/>
          </a:p>
          <a:p>
            <a:r>
              <a:rPr lang="en-US" sz="1200" b="0" i="0" u="none" strike="noStrike" kern="1200" dirty="0">
                <a:solidFill>
                  <a:schemeClr val="tx1"/>
                </a:solidFill>
                <a:effectLst/>
                <a:latin typeface="+mn-lt"/>
                <a:ea typeface="+mn-ea"/>
                <a:cs typeface="+mn-cs"/>
              </a:rPr>
              <a:t>Associate</a:t>
            </a:r>
            <a:r>
              <a:rPr lang="en-US" dirty="0"/>
              <a:t> 			</a:t>
            </a:r>
            <a:r>
              <a:rPr lang="en-US" sz="1200" b="0" i="0" u="none" strike="noStrike" kern="1200" dirty="0">
                <a:solidFill>
                  <a:schemeClr val="tx1"/>
                </a:solidFill>
                <a:effectLst/>
                <a:latin typeface="+mn-lt"/>
                <a:ea typeface="+mn-ea"/>
                <a:cs typeface="+mn-cs"/>
              </a:rPr>
              <a:t>556</a:t>
            </a:r>
            <a:r>
              <a:rPr lang="en-US" dirty="0"/>
              <a:t> 			</a:t>
            </a:r>
            <a:r>
              <a:rPr lang="en-US" sz="1200" b="0" i="0" u="none" strike="noStrike" kern="1200" dirty="0">
                <a:solidFill>
                  <a:schemeClr val="tx1"/>
                </a:solidFill>
                <a:effectLst/>
                <a:latin typeface="+mn-lt"/>
                <a:ea typeface="+mn-ea"/>
                <a:cs typeface="+mn-cs"/>
              </a:rPr>
              <a:t>520</a:t>
            </a:r>
            <a:endParaRPr lang="en-US" dirty="0"/>
          </a:p>
          <a:p>
            <a:r>
              <a:rPr lang="en-US" sz="1200" b="0" i="0" u="none" strike="noStrike" kern="1200" dirty="0">
                <a:solidFill>
                  <a:schemeClr val="tx1"/>
                </a:solidFill>
                <a:effectLst/>
                <a:latin typeface="+mn-lt"/>
                <a:ea typeface="+mn-ea"/>
                <a:cs typeface="+mn-cs"/>
              </a:rPr>
              <a:t>Governmental		51</a:t>
            </a:r>
            <a:r>
              <a:rPr lang="en-US" dirty="0"/>
              <a:t> 			</a:t>
            </a:r>
            <a:r>
              <a:rPr lang="en-US" sz="1200" b="0" i="0" u="none" strike="noStrike" kern="1200" dirty="0">
                <a:solidFill>
                  <a:schemeClr val="tx1"/>
                </a:solidFill>
                <a:effectLst/>
                <a:latin typeface="+mn-lt"/>
                <a:ea typeface="+mn-ea"/>
                <a:cs typeface="+mn-cs"/>
              </a:rPr>
              <a:t>50</a:t>
            </a:r>
            <a:r>
              <a:rPr lang="en-US" dirty="0"/>
              <a:t> </a:t>
            </a:r>
          </a:p>
          <a:p>
            <a:r>
              <a:rPr lang="en-US" sz="1200" b="0" i="0" u="none" strike="noStrike" kern="1200" dirty="0">
                <a:solidFill>
                  <a:schemeClr val="tx1"/>
                </a:solidFill>
                <a:effectLst/>
                <a:latin typeface="+mn-lt"/>
                <a:ea typeface="+mn-ea"/>
                <a:cs typeface="+mn-cs"/>
              </a:rPr>
              <a:t>Special</a:t>
            </a:r>
            <a:r>
              <a:rPr lang="en-US" dirty="0"/>
              <a:t> 			</a:t>
            </a:r>
            <a:r>
              <a:rPr lang="en-US" sz="1200" b="0" i="0" u="none" strike="noStrike" kern="1200" dirty="0">
                <a:solidFill>
                  <a:schemeClr val="tx1"/>
                </a:solidFill>
                <a:effectLst/>
                <a:latin typeface="+mn-lt"/>
                <a:ea typeface="+mn-ea"/>
                <a:cs typeface="+mn-cs"/>
              </a:rPr>
              <a:t>161</a:t>
            </a:r>
            <a:r>
              <a:rPr lang="en-US" dirty="0"/>
              <a:t>			</a:t>
            </a:r>
            <a:r>
              <a:rPr lang="en-US" sz="1200" b="0" i="0" u="none" strike="noStrike" kern="1200" dirty="0">
                <a:solidFill>
                  <a:schemeClr val="tx1"/>
                </a:solidFill>
                <a:effectLst/>
                <a:latin typeface="+mn-lt"/>
                <a:ea typeface="+mn-ea"/>
                <a:cs typeface="+mn-cs"/>
              </a:rPr>
              <a:t>139</a:t>
            </a:r>
            <a:endParaRPr lang="en-US" dirty="0"/>
          </a:p>
          <a:p>
            <a:r>
              <a:rPr lang="en-US" sz="1200" b="0" i="0" u="none" strike="noStrike" kern="1200" dirty="0">
                <a:solidFill>
                  <a:schemeClr val="tx1"/>
                </a:solidFill>
                <a:effectLst/>
                <a:latin typeface="+mn-lt"/>
                <a:ea typeface="+mn-ea"/>
                <a:cs typeface="+mn-cs"/>
              </a:rPr>
              <a:t>Retired			89			84</a:t>
            </a:r>
            <a:r>
              <a:rPr lang="en-US" dirty="0"/>
              <a:t> </a:t>
            </a:r>
          </a:p>
          <a:p>
            <a:r>
              <a:rPr lang="en-US" sz="1200" b="0" i="0" u="none" strike="noStrike" kern="1200" dirty="0">
                <a:solidFill>
                  <a:schemeClr val="tx1"/>
                </a:solidFill>
                <a:effectLst/>
                <a:latin typeface="+mn-lt"/>
                <a:ea typeface="+mn-ea"/>
                <a:cs typeface="+mn-cs"/>
              </a:rPr>
              <a:t>Student</a:t>
            </a:r>
            <a:r>
              <a:rPr lang="en-US" dirty="0"/>
              <a:t> 			</a:t>
            </a:r>
            <a:r>
              <a:rPr lang="en-US" sz="1200" b="0" i="0" u="none" strike="noStrike" kern="1200" dirty="0">
                <a:solidFill>
                  <a:schemeClr val="tx1"/>
                </a:solidFill>
                <a:effectLst/>
                <a:latin typeface="+mn-lt"/>
                <a:ea typeface="+mn-ea"/>
                <a:cs typeface="+mn-cs"/>
              </a:rPr>
              <a:t>37</a:t>
            </a:r>
            <a:r>
              <a:rPr lang="en-US" dirty="0"/>
              <a:t> 			</a:t>
            </a:r>
            <a:r>
              <a:rPr lang="en-US" sz="1200" b="0" i="0" u="none" strike="noStrike" kern="1200" dirty="0">
                <a:solidFill>
                  <a:schemeClr val="tx1"/>
                </a:solidFill>
                <a:effectLst/>
                <a:latin typeface="+mn-lt"/>
                <a:ea typeface="+mn-ea"/>
                <a:cs typeface="+mn-cs"/>
              </a:rPr>
              <a:t>43</a:t>
            </a:r>
            <a:r>
              <a:rPr lang="en-US" dirty="0"/>
              <a:t> </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Life</a:t>
            </a:r>
            <a:r>
              <a:rPr lang="en-US" dirty="0"/>
              <a:t> 			</a:t>
            </a:r>
            <a:r>
              <a:rPr lang="en-US" sz="1200" b="0" i="0" u="none" strike="noStrike" kern="1200" dirty="0">
                <a:solidFill>
                  <a:schemeClr val="tx1"/>
                </a:solidFill>
                <a:effectLst/>
                <a:latin typeface="+mn-lt"/>
                <a:ea typeface="+mn-ea"/>
                <a:cs typeface="+mn-cs"/>
              </a:rPr>
              <a:t>42</a:t>
            </a:r>
            <a:r>
              <a:rPr lang="en-US" dirty="0"/>
              <a:t>			</a:t>
            </a:r>
            <a:r>
              <a:rPr lang="en-US" sz="1200" b="0" i="0" u="none" strike="noStrike" kern="1200" dirty="0">
                <a:solidFill>
                  <a:schemeClr val="tx1"/>
                </a:solidFill>
                <a:effectLst/>
                <a:latin typeface="+mn-lt"/>
                <a:ea typeface="+mn-ea"/>
                <a:cs typeface="+mn-cs"/>
              </a:rPr>
              <a:t>46</a:t>
            </a:r>
            <a:r>
              <a:rPr lang="en-US" dirty="0"/>
              <a:t>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20</a:t>
            </a:fld>
            <a:endParaRPr lang="en-US" dirty="0"/>
          </a:p>
        </p:txBody>
      </p:sp>
    </p:spTree>
    <p:extLst>
      <p:ext uri="{BB962C8B-B14F-4D97-AF65-F5344CB8AC3E}">
        <p14:creationId xmlns:p14="http://schemas.microsoft.com/office/powerpoint/2010/main" val="2791992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a:t>
            </a:r>
            <a:r>
              <a:rPr lang="en-US" sz="1200" b="0" kern="1200" dirty="0">
                <a:solidFill>
                  <a:schemeClr val="tx1"/>
                </a:solidFill>
                <a:effectLst/>
                <a:latin typeface="+mn-lt"/>
                <a:ea typeface="+mn-ea"/>
                <a:cs typeface="+mn-cs"/>
              </a:rPr>
              <a:t>– </a:t>
            </a:r>
            <a:r>
              <a:rPr lang="en-US" dirty="0"/>
              <a:t>1,361 Members </a:t>
            </a:r>
          </a:p>
          <a:p>
            <a:r>
              <a:rPr lang="en-US" b="1" i="0" baseline="0" dirty="0"/>
              <a:t>2020 </a:t>
            </a:r>
            <a:r>
              <a:rPr lang="mr-IN" b="1" i="0" baseline="0" dirty="0"/>
              <a:t>–</a:t>
            </a:r>
            <a:r>
              <a:rPr lang="en-US" b="1" i="0" baseline="0" dirty="0"/>
              <a:t> 1,102 Members (as of 03/31/2020)</a:t>
            </a:r>
          </a:p>
          <a:p>
            <a:r>
              <a:rPr lang="en-US" b="1" i="0" baseline="0" dirty="0"/>
              <a:t>2021 – 1,248 Members (as of 4/16/2021)</a:t>
            </a:r>
          </a:p>
          <a:p>
            <a:endParaRPr lang="en-US" b="1" i="0" baseline="0" dirty="0"/>
          </a:p>
          <a:p>
            <a:r>
              <a:rPr lang="en-US" dirty="0"/>
              <a:t>Full		502</a:t>
            </a:r>
          </a:p>
          <a:p>
            <a:r>
              <a:rPr lang="en-US" dirty="0"/>
              <a:t>Associate		436</a:t>
            </a:r>
          </a:p>
          <a:p>
            <a:r>
              <a:rPr lang="en-US" dirty="0"/>
              <a:t>Governmental	3</a:t>
            </a:r>
          </a:p>
          <a:p>
            <a:r>
              <a:rPr lang="en-US" dirty="0"/>
              <a:t>Special		13</a:t>
            </a:r>
          </a:p>
          <a:p>
            <a:r>
              <a:rPr lang="en-US" dirty="0"/>
              <a:t>Student		36</a:t>
            </a:r>
          </a:p>
          <a:p>
            <a:r>
              <a:rPr lang="en-US" dirty="0"/>
              <a:t>Affiliate		258</a:t>
            </a:r>
          </a:p>
        </p:txBody>
      </p:sp>
      <p:sp>
        <p:nvSpPr>
          <p:cNvPr id="4" name="Slide Number Placeholder 3"/>
          <p:cNvSpPr>
            <a:spLocks noGrp="1"/>
          </p:cNvSpPr>
          <p:nvPr>
            <p:ph type="sldNum" sz="quarter" idx="5"/>
          </p:nvPr>
        </p:nvSpPr>
        <p:spPr/>
        <p:txBody>
          <a:bodyPr/>
          <a:lstStyle/>
          <a:p>
            <a:fld id="{250F3043-7553-2148-8B4F-8267F5664482}" type="slidenum">
              <a:rPr lang="en-US" smtClean="0"/>
              <a:t>21</a:t>
            </a:fld>
            <a:endParaRPr lang="en-US" dirty="0"/>
          </a:p>
        </p:txBody>
      </p:sp>
    </p:spTree>
    <p:extLst>
      <p:ext uri="{BB962C8B-B14F-4D97-AF65-F5344CB8AC3E}">
        <p14:creationId xmlns:p14="http://schemas.microsoft.com/office/powerpoint/2010/main" val="32785961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of ASPE</a:t>
            </a:r>
            <a:r>
              <a:rPr lang="en-US" baseline="0" dirty="0"/>
              <a:t> is gender neutral.</a:t>
            </a:r>
            <a:endParaRPr lang="en-US" dirty="0"/>
          </a:p>
          <a:p>
            <a:endParaRPr lang="en-US" dirty="0"/>
          </a:p>
          <a:p>
            <a:r>
              <a:rPr lang="en-US" dirty="0"/>
              <a:t>To become a part of Women of ASPE, one must opt-in.</a:t>
            </a:r>
          </a:p>
          <a:p>
            <a:endParaRPr lang="en-US" dirty="0"/>
          </a:p>
          <a:p>
            <a:r>
              <a:rPr lang="en-US" dirty="0"/>
              <a:t>You may select to be part of WOA while either applying for membership or renewing a current membership.</a:t>
            </a:r>
          </a:p>
          <a:p>
            <a:endParaRPr lang="en-US" dirty="0"/>
          </a:p>
          <a:p>
            <a:r>
              <a:rPr lang="en-US" dirty="0"/>
              <a:t>2019: 307 Members </a:t>
            </a:r>
            <a:endParaRPr lang="en-US" b="1" i="0" baseline="0" dirty="0"/>
          </a:p>
          <a:p>
            <a:r>
              <a:rPr lang="en-US" b="1" i="0" baseline="0" dirty="0"/>
              <a:t>2020: 263 Members (as of 3/31/20)</a:t>
            </a:r>
          </a:p>
          <a:p>
            <a:r>
              <a:rPr lang="en-US" b="1" i="0" baseline="0" dirty="0"/>
              <a:t>2021: 307 Members (as of 4/16/21)</a:t>
            </a:r>
          </a:p>
          <a:p>
            <a:endParaRPr lang="en-US" b="1" i="0" baseline="0"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Full </a:t>
            </a:r>
            <a:r>
              <a:rPr lang="en-US" sz="1200" b="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179</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Affiliate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62</a:t>
            </a:r>
            <a:r>
              <a:rPr lang="en-US" dirty="0"/>
              <a:t> </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Associate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54</a:t>
            </a:r>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Special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6</a:t>
            </a:r>
            <a:endParaRPr lang="en-US" dirty="0"/>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Governmental </a:t>
            </a:r>
            <a:r>
              <a:rPr lang="en-US" sz="1200" b="0"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1</a:t>
            </a:r>
          </a:p>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Student </a:t>
            </a:r>
            <a:r>
              <a:rPr lang="en-US" sz="1200" b="0" kern="1200" dirty="0">
                <a:solidFill>
                  <a:schemeClr val="tx1"/>
                </a:solidFill>
                <a:effectLst/>
                <a:latin typeface="+mn-lt"/>
                <a:ea typeface="+mn-ea"/>
                <a:cs typeface="+mn-cs"/>
              </a:rPr>
              <a:t>–</a:t>
            </a:r>
            <a:r>
              <a:rPr lang="en-US" dirty="0"/>
              <a:t> </a:t>
            </a:r>
            <a:r>
              <a:rPr lang="en-US" sz="1200" b="0" i="0" u="none" strike="noStrike" kern="1200" dirty="0">
                <a:solidFill>
                  <a:schemeClr val="tx1"/>
                </a:solidFill>
                <a:effectLst/>
                <a:latin typeface="+mn-lt"/>
                <a:ea typeface="+mn-ea"/>
                <a:cs typeface="+mn-cs"/>
              </a:rPr>
              <a:t>4</a:t>
            </a:r>
            <a:r>
              <a:rPr lang="en-US" dirty="0"/>
              <a:t> </a:t>
            </a:r>
          </a:p>
          <a:p>
            <a:pPr marL="171450" indent="-171450">
              <a:buFont typeface="Arial" panose="020B0604020202020204" pitchFamily="34" charset="0"/>
              <a:buChar char="•"/>
            </a:pPr>
            <a:r>
              <a:rPr lang="en-US" b="0" i="0" baseline="0" dirty="0"/>
              <a:t>Presidential </a:t>
            </a:r>
            <a:r>
              <a:rPr lang="en-US" sz="1200" b="0" kern="1200" dirty="0">
                <a:solidFill>
                  <a:schemeClr val="tx1"/>
                </a:solidFill>
                <a:effectLst/>
                <a:latin typeface="+mn-lt"/>
                <a:ea typeface="+mn-ea"/>
                <a:cs typeface="+mn-cs"/>
              </a:rPr>
              <a:t>– </a:t>
            </a:r>
            <a:r>
              <a:rPr lang="en-US" b="0" i="0" baseline="0" dirty="0"/>
              <a:t>1</a:t>
            </a:r>
          </a:p>
          <a:p>
            <a:pPr marL="171450" indent="-171450">
              <a:buFont typeface="Arial" panose="020B0604020202020204" pitchFamily="34" charset="0"/>
              <a:buChar char="•"/>
            </a:pPr>
            <a:r>
              <a:rPr lang="en-US" b="0" i="0" baseline="0" dirty="0"/>
              <a:t>Retired </a:t>
            </a:r>
            <a:r>
              <a:rPr lang="en-US" sz="1200" b="0" kern="1200" dirty="0">
                <a:solidFill>
                  <a:schemeClr val="tx1"/>
                </a:solidFill>
                <a:effectLst/>
                <a:latin typeface="+mn-lt"/>
                <a:ea typeface="+mn-ea"/>
                <a:cs typeface="+mn-cs"/>
              </a:rPr>
              <a:t>–</a:t>
            </a:r>
            <a:r>
              <a:rPr lang="en-US" b="0" i="0" baseline="0" dirty="0"/>
              <a:t> 0</a:t>
            </a:r>
          </a:p>
        </p:txBody>
      </p:sp>
      <p:sp>
        <p:nvSpPr>
          <p:cNvPr id="4" name="Slide Number Placeholder 3"/>
          <p:cNvSpPr>
            <a:spLocks noGrp="1"/>
          </p:cNvSpPr>
          <p:nvPr>
            <p:ph type="sldNum" sz="quarter" idx="5"/>
          </p:nvPr>
        </p:nvSpPr>
        <p:spPr/>
        <p:txBody>
          <a:bodyPr/>
          <a:lstStyle/>
          <a:p>
            <a:fld id="{250F3043-7553-2148-8B4F-8267F5664482}" type="slidenum">
              <a:rPr lang="en-US" smtClean="0"/>
              <a:t>23</a:t>
            </a:fld>
            <a:endParaRPr lang="en-US" dirty="0"/>
          </a:p>
        </p:txBody>
      </p:sp>
    </p:spTree>
    <p:extLst>
      <p:ext uri="{BB962C8B-B14F-4D97-AF65-F5344CB8AC3E}">
        <p14:creationId xmlns:p14="http://schemas.microsoft.com/office/powerpoint/2010/main" val="1607217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contact the WOA committee, visit </a:t>
            </a:r>
            <a:r>
              <a:rPr lang="en-US" dirty="0">
                <a:hlinkClick r:id="rId3"/>
              </a:rPr>
              <a:t>https://www.aspe.org/membership-global-community/membership/special-interest-groups/women-of-aspe/</a:t>
            </a:r>
            <a:r>
              <a:rPr lang="en-US" dirty="0"/>
              <a:t>.</a:t>
            </a:r>
          </a:p>
        </p:txBody>
      </p:sp>
      <p:sp>
        <p:nvSpPr>
          <p:cNvPr id="4" name="Slide Number Placeholder 3"/>
          <p:cNvSpPr>
            <a:spLocks noGrp="1"/>
          </p:cNvSpPr>
          <p:nvPr>
            <p:ph type="sldNum" sz="quarter" idx="5"/>
          </p:nvPr>
        </p:nvSpPr>
        <p:spPr/>
        <p:txBody>
          <a:bodyPr/>
          <a:lstStyle/>
          <a:p>
            <a:fld id="{250F3043-7553-2148-8B4F-8267F5664482}" type="slidenum">
              <a:rPr lang="en-US" smtClean="0"/>
              <a:t>24</a:t>
            </a:fld>
            <a:endParaRPr lang="en-US" dirty="0"/>
          </a:p>
        </p:txBody>
      </p:sp>
    </p:spTree>
    <p:extLst>
      <p:ext uri="{BB962C8B-B14F-4D97-AF65-F5344CB8AC3E}">
        <p14:creationId xmlns:p14="http://schemas.microsoft.com/office/powerpoint/2010/main" val="2207493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Women membership growth trend since the inception of WOA:</a:t>
            </a:r>
          </a:p>
          <a:p>
            <a:endParaRPr lang="en-US" b="1" dirty="0"/>
          </a:p>
          <a:p>
            <a:r>
              <a:rPr lang="en-US" dirty="0"/>
              <a:t>2015 – 431</a:t>
            </a:r>
          </a:p>
          <a:p>
            <a:r>
              <a:rPr lang="en-US" dirty="0"/>
              <a:t>2016 – 449</a:t>
            </a:r>
          </a:p>
          <a:p>
            <a:r>
              <a:rPr lang="en-US" dirty="0"/>
              <a:t>2017 – 465</a:t>
            </a:r>
          </a:p>
          <a:p>
            <a:r>
              <a:rPr lang="en-US" dirty="0"/>
              <a:t>2018 – 521</a:t>
            </a:r>
          </a:p>
          <a:p>
            <a:r>
              <a:rPr lang="en-US" dirty="0"/>
              <a:t>2019 – 611 </a:t>
            </a:r>
          </a:p>
          <a:p>
            <a:r>
              <a:rPr lang="en-US" b="1" i="0" baseline="0" dirty="0"/>
              <a:t>2020 </a:t>
            </a:r>
            <a:r>
              <a:rPr lang="en-US" dirty="0"/>
              <a:t>–</a:t>
            </a:r>
            <a:r>
              <a:rPr lang="en-US" b="1" i="0" baseline="0" dirty="0"/>
              <a:t> 604 (as of 3/31/20)</a:t>
            </a:r>
          </a:p>
          <a:p>
            <a:r>
              <a:rPr lang="en-US" b="1" i="0" baseline="0" dirty="0"/>
              <a:t>2021 – 590 (as of 4/16/21)</a:t>
            </a:r>
            <a:endParaRPr lang="en-US" dirty="0"/>
          </a:p>
          <a:p>
            <a:endParaRPr lang="en-US" dirty="0"/>
          </a:p>
          <a:p>
            <a:pPr marL="171450" indent="-171450">
              <a:buFont typeface="Arial" charset="0"/>
              <a:buChar char="•"/>
            </a:pPr>
            <a:r>
              <a:rPr lang="en-US" dirty="0"/>
              <a:t>Over the past six years, the</a:t>
            </a:r>
            <a:r>
              <a:rPr lang="en-US" baseline="0" dirty="0"/>
              <a:t> number of women in the Society has increased from 431 members to 590, representing a 37% increase in membership.</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25</a:t>
            </a:fld>
            <a:endParaRPr lang="en-US" dirty="0"/>
          </a:p>
        </p:txBody>
      </p:sp>
    </p:spTree>
    <p:extLst>
      <p:ext uri="{BB962C8B-B14F-4D97-AF65-F5344CB8AC3E}">
        <p14:creationId xmlns:p14="http://schemas.microsoft.com/office/powerpoint/2010/main" val="252939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a:t>
            </a:fld>
            <a:endParaRPr lang="en-US" dirty="0"/>
          </a:p>
        </p:txBody>
      </p:sp>
    </p:spTree>
    <p:extLst>
      <p:ext uri="{BB962C8B-B14F-4D97-AF65-F5344CB8AC3E}">
        <p14:creationId xmlns:p14="http://schemas.microsoft.com/office/powerpoint/2010/main" val="50588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Chapter Presidents:</a:t>
            </a:r>
          </a:p>
          <a:p>
            <a:endParaRPr lang="en-US" b="1" dirty="0"/>
          </a:p>
          <a:p>
            <a:r>
              <a:rPr lang="en-US" dirty="0"/>
              <a:t>2015 – 3</a:t>
            </a:r>
          </a:p>
          <a:p>
            <a:r>
              <a:rPr lang="en-US" dirty="0"/>
              <a:t>2016 – 3</a:t>
            </a:r>
          </a:p>
          <a:p>
            <a:r>
              <a:rPr lang="en-US" dirty="0"/>
              <a:t>2017 – 10</a:t>
            </a:r>
          </a:p>
          <a:p>
            <a:r>
              <a:rPr lang="en-US" dirty="0"/>
              <a:t>2018 – 8</a:t>
            </a:r>
          </a:p>
          <a:p>
            <a:r>
              <a:rPr lang="en-US" dirty="0"/>
              <a:t>2019 – 10</a:t>
            </a:r>
          </a:p>
          <a:p>
            <a:r>
              <a:rPr lang="en-US" b="1" dirty="0"/>
              <a:t>2020 – 10 (as of 3/31/20)</a:t>
            </a:r>
          </a:p>
          <a:p>
            <a:r>
              <a:rPr lang="en-US" b="1" dirty="0"/>
              <a:t>2021 – 10 (as of 4/16/21) </a:t>
            </a:r>
          </a:p>
          <a:p>
            <a:endParaRPr lang="en-US" dirty="0"/>
          </a:p>
          <a:p>
            <a:r>
              <a:rPr lang="en-US" b="1" dirty="0"/>
              <a:t>Chapter Officers:</a:t>
            </a:r>
          </a:p>
          <a:p>
            <a:endParaRPr lang="en-US" b="1" dirty="0"/>
          </a:p>
          <a:p>
            <a:r>
              <a:rPr lang="en-US" dirty="0"/>
              <a:t>2015 – 54</a:t>
            </a:r>
          </a:p>
          <a:p>
            <a:r>
              <a:rPr lang="en-US" dirty="0"/>
              <a:t>2016 – 49</a:t>
            </a:r>
          </a:p>
          <a:p>
            <a:r>
              <a:rPr lang="en-US" dirty="0"/>
              <a:t>2017 – 71</a:t>
            </a:r>
          </a:p>
          <a:p>
            <a:r>
              <a:rPr lang="en-US" dirty="0"/>
              <a:t>2018 – 67</a:t>
            </a:r>
          </a:p>
          <a:p>
            <a:r>
              <a:rPr lang="en-US" dirty="0"/>
              <a:t>2019 – 75 </a:t>
            </a:r>
          </a:p>
          <a:p>
            <a:r>
              <a:rPr lang="en-US" b="1" dirty="0"/>
              <a:t>2020 </a:t>
            </a:r>
            <a:r>
              <a:rPr lang="en-US" dirty="0"/>
              <a:t>–</a:t>
            </a:r>
            <a:r>
              <a:rPr lang="en-US" b="1" dirty="0"/>
              <a:t> 81 </a:t>
            </a:r>
          </a:p>
          <a:p>
            <a:r>
              <a:rPr lang="en-US" b="1" dirty="0"/>
              <a:t>2021 – 113 (Represents the highest number of women to date serving in leadership roles on the chapter level.)</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26</a:t>
            </a:fld>
            <a:endParaRPr lang="en-US" dirty="0"/>
          </a:p>
        </p:txBody>
      </p:sp>
    </p:spTree>
    <p:extLst>
      <p:ext uri="{BB962C8B-B14F-4D97-AF65-F5344CB8AC3E}">
        <p14:creationId xmlns:p14="http://schemas.microsoft.com/office/powerpoint/2010/main" val="1429876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28</a:t>
            </a:fld>
            <a:endParaRPr lang="en-US" dirty="0"/>
          </a:p>
        </p:txBody>
      </p:sp>
    </p:spTree>
    <p:extLst>
      <p:ext uri="{BB962C8B-B14F-4D97-AF65-F5344CB8AC3E}">
        <p14:creationId xmlns:p14="http://schemas.microsoft.com/office/powerpoint/2010/main" val="1684592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continually to look for areas to fine-tune</a:t>
            </a:r>
            <a:r>
              <a:rPr lang="en-US" baseline="0" dirty="0"/>
              <a:t> our operations daily to to assist in our financial feasibility, and all Chapters should do the same.</a:t>
            </a:r>
          </a:p>
          <a:p>
            <a:pPr marL="171450" indent="-171450">
              <a:buFont typeface="Arial"/>
              <a:buChar char="•"/>
            </a:pPr>
            <a:r>
              <a:rPr lang="en-US" baseline="0" dirty="0"/>
              <a:t>We sent a letter to all Chapters about fraud email issues and how to ensure that each Chapter can avoid issues in the future.</a:t>
            </a:r>
          </a:p>
          <a:p>
            <a:pPr marL="171450" indent="-171450">
              <a:buFont typeface="Arial"/>
              <a:buChar char="•"/>
            </a:pPr>
            <a:r>
              <a:rPr lang="en-US" baseline="0" dirty="0"/>
              <a:t>Take special precaution as to being diligent in focusing on emails requesting any amount of money to be forwarded at any time.</a:t>
            </a: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34</a:t>
            </a:fld>
            <a:endParaRPr lang="en-US" dirty="0"/>
          </a:p>
        </p:txBody>
      </p:sp>
    </p:spTree>
    <p:extLst>
      <p:ext uri="{BB962C8B-B14F-4D97-AF65-F5344CB8AC3E}">
        <p14:creationId xmlns:p14="http://schemas.microsoft.com/office/powerpoint/2010/main" val="4037027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Please be aware that within the Region Meetings webpage, the Society has provided a copy of this letter for your files and future use. </a:t>
            </a:r>
          </a:p>
        </p:txBody>
      </p:sp>
      <p:sp>
        <p:nvSpPr>
          <p:cNvPr id="4" name="Slide Number Placeholder 3"/>
          <p:cNvSpPr>
            <a:spLocks noGrp="1"/>
          </p:cNvSpPr>
          <p:nvPr>
            <p:ph type="sldNum" sz="quarter" idx="5"/>
          </p:nvPr>
        </p:nvSpPr>
        <p:spPr/>
        <p:txBody>
          <a:bodyPr/>
          <a:lstStyle/>
          <a:p>
            <a:fld id="{250F3043-7553-2148-8B4F-8267F5664482}" type="slidenum">
              <a:rPr lang="en-US" smtClean="0"/>
              <a:t>35</a:t>
            </a:fld>
            <a:endParaRPr lang="en-US" dirty="0"/>
          </a:p>
        </p:txBody>
      </p:sp>
    </p:spTree>
    <p:extLst>
      <p:ext uri="{BB962C8B-B14F-4D97-AF65-F5344CB8AC3E}">
        <p14:creationId xmlns:p14="http://schemas.microsoft.com/office/powerpoint/2010/main" val="38249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Please be aware that within the Region Meetings webpage, the Society has provided a copy of this letter for your files and future use.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can be explored in more detail by visiting the Region Meetings webpage and clicking on the information provided relative to Chapter Liability Concerns.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36</a:t>
            </a:fld>
            <a:endParaRPr lang="en-US" dirty="0"/>
          </a:p>
        </p:txBody>
      </p:sp>
    </p:spTree>
    <p:extLst>
      <p:ext uri="{BB962C8B-B14F-4D97-AF65-F5344CB8AC3E}">
        <p14:creationId xmlns:p14="http://schemas.microsoft.com/office/powerpoint/2010/main" val="2187171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can be explored in more detail by visiting the Region Meetings webpage and clicking on the information provided relative to Chapter Liability Concerns.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37</a:t>
            </a:fld>
            <a:endParaRPr lang="en-US" dirty="0"/>
          </a:p>
        </p:txBody>
      </p:sp>
    </p:spTree>
    <p:extLst>
      <p:ext uri="{BB962C8B-B14F-4D97-AF65-F5344CB8AC3E}">
        <p14:creationId xmlns:p14="http://schemas.microsoft.com/office/powerpoint/2010/main" val="453370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list of items can be explored in more detail by visiting the Region Meetings webpage and clicking on the information provided relative to Chapter Liability Concerns.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38</a:t>
            </a:fld>
            <a:endParaRPr lang="en-US" dirty="0"/>
          </a:p>
        </p:txBody>
      </p:sp>
    </p:spTree>
    <p:extLst>
      <p:ext uri="{BB962C8B-B14F-4D97-AF65-F5344CB8AC3E}">
        <p14:creationId xmlns:p14="http://schemas.microsoft.com/office/powerpoint/2010/main" val="202073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40</a:t>
            </a:fld>
            <a:endParaRPr lang="en-US" dirty="0"/>
          </a:p>
        </p:txBody>
      </p:sp>
    </p:spTree>
    <p:extLst>
      <p:ext uri="{BB962C8B-B14F-4D97-AF65-F5344CB8AC3E}">
        <p14:creationId xmlns:p14="http://schemas.microsoft.com/office/powerpoint/2010/main" val="4061520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a:t>
            </a:r>
          </a:p>
          <a:p>
            <a:pPr marL="171450" indent="-171450">
              <a:buFont typeface="Arial" panose="020B0604020202020204" pitchFamily="34" charset="0"/>
              <a:buChar char="•"/>
            </a:pPr>
            <a:r>
              <a:rPr lang="en-US" b="0" dirty="0"/>
              <a:t>A reminder to all our Connect members is to market the benefits and resources made available to our members by logging in and participating.</a:t>
            </a:r>
          </a:p>
          <a:p>
            <a:pPr marL="171450" indent="-171450">
              <a:buFont typeface="Arial" panose="020B0604020202020204" pitchFamily="34" charset="0"/>
              <a:buChar char="•"/>
            </a:pPr>
            <a:r>
              <a:rPr lang="en-US" b="0" dirty="0"/>
              <a:t>Of interest, under the “All Communities” tab, you can find all of the different communities that are currently available to our registered members. </a:t>
            </a:r>
          </a:p>
          <a:p>
            <a:pPr marL="171450" indent="-171450">
              <a:buFont typeface="Arial" panose="020B0604020202020204" pitchFamily="34" charset="0"/>
              <a:buChar char="•"/>
            </a:pPr>
            <a:r>
              <a:rPr lang="en-US" b="0" dirty="0"/>
              <a:t>We have topic-specific communities, we have communities based around our ASPE committees, and we have communities just for ASPE Chapters. </a:t>
            </a:r>
          </a:p>
          <a:p>
            <a:pPr marL="171450" indent="-171450">
              <a:buFont typeface="Arial" panose="020B0604020202020204" pitchFamily="34" charset="0"/>
              <a:buChar char="•"/>
            </a:pPr>
            <a:r>
              <a:rPr lang="en-US" b="0" dirty="0"/>
              <a:t>Should you see a need for other communities, please contact ASPE Staff for getting a needed community developed for our members’ use. </a:t>
            </a:r>
          </a:p>
          <a:p>
            <a:pPr marL="171450" indent="-171450">
              <a:buFont typeface="Arial" panose="020B0604020202020204" pitchFamily="34" charset="0"/>
              <a:buChar char="•"/>
            </a:pPr>
            <a:r>
              <a:rPr lang="en-US" b="0" dirty="0"/>
              <a:t>A prime example of a committee community that has been a high-quality benefit to our members and the Society is the Legislative Community, which has been using the tools made available through Connect to stay on top of the industry’s important legislative, regulatory, and advocacy needs around the country—a valuable use of this collaborative membership benefit and resource tool. </a:t>
            </a:r>
          </a:p>
        </p:txBody>
      </p:sp>
      <p:sp>
        <p:nvSpPr>
          <p:cNvPr id="4" name="Slide Number Placeholder 3"/>
          <p:cNvSpPr>
            <a:spLocks noGrp="1"/>
          </p:cNvSpPr>
          <p:nvPr>
            <p:ph type="sldNum" sz="quarter" idx="5"/>
          </p:nvPr>
        </p:nvSpPr>
        <p:spPr/>
        <p:txBody>
          <a:bodyPr/>
          <a:lstStyle/>
          <a:p>
            <a:fld id="{250F3043-7553-2148-8B4F-8267F5664482}" type="slidenum">
              <a:rPr lang="en-US" smtClean="0"/>
              <a:t>41</a:t>
            </a:fld>
            <a:endParaRPr lang="en-US" dirty="0"/>
          </a:p>
        </p:txBody>
      </p:sp>
    </p:spTree>
    <p:extLst>
      <p:ext uri="{BB962C8B-B14F-4D97-AF65-F5344CB8AC3E}">
        <p14:creationId xmlns:p14="http://schemas.microsoft.com/office/powerpoint/2010/main" val="593153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42</a:t>
            </a:fld>
            <a:endParaRPr lang="en-US" dirty="0"/>
          </a:p>
        </p:txBody>
      </p:sp>
    </p:spTree>
    <p:extLst>
      <p:ext uri="{BB962C8B-B14F-4D97-AF65-F5344CB8AC3E}">
        <p14:creationId xmlns:p14="http://schemas.microsoft.com/office/powerpoint/2010/main" val="3592686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a:t>
            </a:fld>
            <a:endParaRPr lang="en-US" dirty="0"/>
          </a:p>
        </p:txBody>
      </p:sp>
    </p:spTree>
    <p:extLst>
      <p:ext uri="{BB962C8B-B14F-4D97-AF65-F5344CB8AC3E}">
        <p14:creationId xmlns:p14="http://schemas.microsoft.com/office/powerpoint/2010/main" val="2239882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43</a:t>
            </a:fld>
            <a:endParaRPr lang="en-US" dirty="0"/>
          </a:p>
        </p:txBody>
      </p:sp>
    </p:spTree>
    <p:extLst>
      <p:ext uri="{BB962C8B-B14F-4D97-AF65-F5344CB8AC3E}">
        <p14:creationId xmlns:p14="http://schemas.microsoft.com/office/powerpoint/2010/main" val="123581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44</a:t>
            </a:fld>
            <a:endParaRPr lang="en-US" dirty="0"/>
          </a:p>
        </p:txBody>
      </p:sp>
    </p:spTree>
    <p:extLst>
      <p:ext uri="{BB962C8B-B14F-4D97-AF65-F5344CB8AC3E}">
        <p14:creationId xmlns:p14="http://schemas.microsoft.com/office/powerpoint/2010/main" val="3018328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45</a:t>
            </a:fld>
            <a:endParaRPr lang="en-US" dirty="0"/>
          </a:p>
        </p:txBody>
      </p:sp>
    </p:spTree>
    <p:extLst>
      <p:ext uri="{BB962C8B-B14F-4D97-AF65-F5344CB8AC3E}">
        <p14:creationId xmlns:p14="http://schemas.microsoft.com/office/powerpoint/2010/main" val="403029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46</a:t>
            </a:fld>
            <a:endParaRPr lang="en-US" dirty="0"/>
          </a:p>
        </p:txBody>
      </p:sp>
    </p:spTree>
    <p:extLst>
      <p:ext uri="{BB962C8B-B14F-4D97-AF65-F5344CB8AC3E}">
        <p14:creationId xmlns:p14="http://schemas.microsoft.com/office/powerpoint/2010/main" val="11828132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47</a:t>
            </a:fld>
            <a:endParaRPr lang="en-US" dirty="0"/>
          </a:p>
        </p:txBody>
      </p:sp>
    </p:spTree>
    <p:extLst>
      <p:ext uri="{BB962C8B-B14F-4D97-AF65-F5344CB8AC3E}">
        <p14:creationId xmlns:p14="http://schemas.microsoft.com/office/powerpoint/2010/main" val="31208809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This is available on the ASPE website.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Located in the Chapter Officers &gt; Education Resources section. Must be</a:t>
            </a:r>
            <a:r>
              <a:rPr lang="en-US" baseline="0" dirty="0"/>
              <a:t> logged in to view this.</a:t>
            </a:r>
            <a:endParaRPr lang="en-US" dirty="0"/>
          </a:p>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48</a:t>
            </a:fld>
            <a:endParaRPr lang="en-US" dirty="0"/>
          </a:p>
        </p:txBody>
      </p:sp>
    </p:spTree>
    <p:extLst>
      <p:ext uri="{BB962C8B-B14F-4D97-AF65-F5344CB8AC3E}">
        <p14:creationId xmlns:p14="http://schemas.microsoft.com/office/powerpoint/2010/main" val="11884931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49</a:t>
            </a:fld>
            <a:endParaRPr lang="en-US" dirty="0"/>
          </a:p>
        </p:txBody>
      </p:sp>
    </p:spTree>
    <p:extLst>
      <p:ext uri="{BB962C8B-B14F-4D97-AF65-F5344CB8AC3E}">
        <p14:creationId xmlns:p14="http://schemas.microsoft.com/office/powerpoint/2010/main" val="37914129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This is available on the ASPE website.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Located in the Chapter Officers &gt; Education Resources section. Must be</a:t>
            </a:r>
            <a:r>
              <a:rPr lang="en-US" baseline="0" dirty="0"/>
              <a:t> logged in to view this.</a:t>
            </a:r>
            <a:endParaRPr lang="en-US" dirty="0"/>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51</a:t>
            </a:fld>
            <a:endParaRPr lang="en-US" dirty="0"/>
          </a:p>
        </p:txBody>
      </p:sp>
    </p:spTree>
    <p:extLst>
      <p:ext uri="{BB962C8B-B14F-4D97-AF65-F5344CB8AC3E}">
        <p14:creationId xmlns:p14="http://schemas.microsoft.com/office/powerpoint/2010/main" val="32446620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53</a:t>
            </a:fld>
            <a:endParaRPr lang="en-US" dirty="0"/>
          </a:p>
        </p:txBody>
      </p:sp>
    </p:spTree>
    <p:extLst>
      <p:ext uri="{BB962C8B-B14F-4D97-AF65-F5344CB8AC3E}">
        <p14:creationId xmlns:p14="http://schemas.microsoft.com/office/powerpoint/2010/main" val="1199883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54</a:t>
            </a:fld>
            <a:endParaRPr lang="en-US" dirty="0"/>
          </a:p>
        </p:txBody>
      </p:sp>
    </p:spTree>
    <p:extLst>
      <p:ext uri="{BB962C8B-B14F-4D97-AF65-F5344CB8AC3E}">
        <p14:creationId xmlns:p14="http://schemas.microsoft.com/office/powerpoint/2010/main" val="106056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a:t>
            </a:fld>
            <a:endParaRPr lang="en-US" dirty="0"/>
          </a:p>
        </p:txBody>
      </p:sp>
    </p:spTree>
    <p:extLst>
      <p:ext uri="{BB962C8B-B14F-4D97-AF65-F5344CB8AC3E}">
        <p14:creationId xmlns:p14="http://schemas.microsoft.com/office/powerpoint/2010/main" val="24681426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55</a:t>
            </a:fld>
            <a:endParaRPr lang="en-US" dirty="0"/>
          </a:p>
        </p:txBody>
      </p:sp>
    </p:spTree>
    <p:extLst>
      <p:ext uri="{BB962C8B-B14F-4D97-AF65-F5344CB8AC3E}">
        <p14:creationId xmlns:p14="http://schemas.microsoft.com/office/powerpoint/2010/main" val="5722497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56</a:t>
            </a:fld>
            <a:endParaRPr lang="en-US" dirty="0"/>
          </a:p>
        </p:txBody>
      </p:sp>
    </p:spTree>
    <p:extLst>
      <p:ext uri="{BB962C8B-B14F-4D97-AF65-F5344CB8AC3E}">
        <p14:creationId xmlns:p14="http://schemas.microsoft.com/office/powerpoint/2010/main" val="40611809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59</a:t>
            </a:fld>
            <a:endParaRPr lang="en-US" dirty="0"/>
          </a:p>
        </p:txBody>
      </p:sp>
    </p:spTree>
    <p:extLst>
      <p:ext uri="{BB962C8B-B14F-4D97-AF65-F5344CB8AC3E}">
        <p14:creationId xmlns:p14="http://schemas.microsoft.com/office/powerpoint/2010/main" val="5501736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61</a:t>
            </a:fld>
            <a:endParaRPr lang="en-US" dirty="0"/>
          </a:p>
        </p:txBody>
      </p:sp>
    </p:spTree>
    <p:extLst>
      <p:ext uri="{BB962C8B-B14F-4D97-AF65-F5344CB8AC3E}">
        <p14:creationId xmlns:p14="http://schemas.microsoft.com/office/powerpoint/2010/main" val="41756692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62</a:t>
            </a:fld>
            <a:endParaRPr lang="en-US" dirty="0"/>
          </a:p>
        </p:txBody>
      </p:sp>
    </p:spTree>
    <p:extLst>
      <p:ext uri="{BB962C8B-B14F-4D97-AF65-F5344CB8AC3E}">
        <p14:creationId xmlns:p14="http://schemas.microsoft.com/office/powerpoint/2010/main" val="34304938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66</a:t>
            </a:fld>
            <a:endParaRPr lang="en-US" dirty="0"/>
          </a:p>
        </p:txBody>
      </p:sp>
    </p:spTree>
    <p:extLst>
      <p:ext uri="{BB962C8B-B14F-4D97-AF65-F5344CB8AC3E}">
        <p14:creationId xmlns:p14="http://schemas.microsoft.com/office/powerpoint/2010/main" val="7475393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68</a:t>
            </a:fld>
            <a:endParaRPr lang="en-US" dirty="0"/>
          </a:p>
        </p:txBody>
      </p:sp>
    </p:spTree>
    <p:extLst>
      <p:ext uri="{BB962C8B-B14F-4D97-AF65-F5344CB8AC3E}">
        <p14:creationId xmlns:p14="http://schemas.microsoft.com/office/powerpoint/2010/main" val="874430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239D9-C7B3-064F-9EE1-73B227C4568F}" type="slidenum">
              <a:rPr lang="en-US" smtClean="0"/>
              <a:t>69</a:t>
            </a:fld>
            <a:endParaRPr lang="en-US" dirty="0"/>
          </a:p>
        </p:txBody>
      </p:sp>
    </p:spTree>
    <p:extLst>
      <p:ext uri="{BB962C8B-B14F-4D97-AF65-F5344CB8AC3E}">
        <p14:creationId xmlns:p14="http://schemas.microsoft.com/office/powerpoint/2010/main" val="192852126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71</a:t>
            </a:fld>
            <a:endParaRPr lang="en-US" dirty="0"/>
          </a:p>
        </p:txBody>
      </p:sp>
    </p:spTree>
    <p:extLst>
      <p:ext uri="{BB962C8B-B14F-4D97-AF65-F5344CB8AC3E}">
        <p14:creationId xmlns:p14="http://schemas.microsoft.com/office/powerpoint/2010/main" val="14541333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73</a:t>
            </a:fld>
            <a:endParaRPr lang="en-US" dirty="0"/>
          </a:p>
        </p:txBody>
      </p:sp>
    </p:spTree>
    <p:extLst>
      <p:ext uri="{BB962C8B-B14F-4D97-AF65-F5344CB8AC3E}">
        <p14:creationId xmlns:p14="http://schemas.microsoft.com/office/powerpoint/2010/main" val="78270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Multi-Year Membership Renewal</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are 272 active members utilizing this multi-year discount.</a:t>
            </a:r>
          </a:p>
          <a:p>
            <a:r>
              <a:rPr lang="en-US" sz="1200" kern="1200" dirty="0">
                <a:solidFill>
                  <a:schemeClr val="tx1"/>
                </a:solidFill>
                <a:effectLst/>
                <a:latin typeface="+mn-lt"/>
                <a:ea typeface="+mn-ea"/>
                <a:cs typeface="+mn-cs"/>
              </a:rPr>
              <a:t>Now you can save on your ASPE membership dues if you join or renew for more than one year. Current and new members will get a 5% discount for a two-year renewal and a 10% discount for a three-year renewal. Thus, members opting to join or renew for two years would pay $361 for both years, representing a $19 discount, and members opting to join or renew for three years would pay $513 for three years, representing a $66 discount. </a:t>
            </a:r>
          </a:p>
        </p:txBody>
      </p:sp>
      <p:sp>
        <p:nvSpPr>
          <p:cNvPr id="4" name="Slide Number Placeholder 3"/>
          <p:cNvSpPr>
            <a:spLocks noGrp="1"/>
          </p:cNvSpPr>
          <p:nvPr>
            <p:ph type="sldNum" sz="quarter" idx="5"/>
          </p:nvPr>
        </p:nvSpPr>
        <p:spPr/>
        <p:txBody>
          <a:bodyPr/>
          <a:lstStyle/>
          <a:p>
            <a:fld id="{250F3043-7553-2148-8B4F-8267F5664482}" type="slidenum">
              <a:rPr lang="en-US" smtClean="0"/>
              <a:t>8</a:t>
            </a:fld>
            <a:endParaRPr lang="en-US" dirty="0"/>
          </a:p>
        </p:txBody>
      </p:sp>
    </p:spTree>
    <p:extLst>
      <p:ext uri="{BB962C8B-B14F-4D97-AF65-F5344CB8AC3E}">
        <p14:creationId xmlns:p14="http://schemas.microsoft.com/office/powerpoint/2010/main" val="21996777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74</a:t>
            </a:fld>
            <a:endParaRPr lang="en-US" dirty="0"/>
          </a:p>
        </p:txBody>
      </p:sp>
    </p:spTree>
    <p:extLst>
      <p:ext uri="{BB962C8B-B14F-4D97-AF65-F5344CB8AC3E}">
        <p14:creationId xmlns:p14="http://schemas.microsoft.com/office/powerpoint/2010/main" val="31850877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75</a:t>
            </a:fld>
            <a:endParaRPr lang="en-US" dirty="0"/>
          </a:p>
        </p:txBody>
      </p:sp>
    </p:spTree>
    <p:extLst>
      <p:ext uri="{BB962C8B-B14F-4D97-AF65-F5344CB8AC3E}">
        <p14:creationId xmlns:p14="http://schemas.microsoft.com/office/powerpoint/2010/main" val="550173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There are 49 active members with multiple Chapter affiliations.</a:t>
            </a:r>
          </a:p>
          <a:p>
            <a:pPr lvl="0"/>
            <a:r>
              <a:rPr lang="en-US" sz="1200" kern="1200" dirty="0">
                <a:solidFill>
                  <a:schemeClr val="tx1"/>
                </a:solidFill>
                <a:effectLst/>
                <a:latin typeface="+mn-lt"/>
                <a:ea typeface="+mn-ea"/>
                <a:cs typeface="+mn-cs"/>
              </a:rPr>
              <a:t>The first Chapter affiliation is the standard dues of $190.</a:t>
            </a:r>
          </a:p>
          <a:p>
            <a:pPr lvl="0"/>
            <a:r>
              <a:rPr lang="en-US" sz="1200" kern="1200" dirty="0">
                <a:solidFill>
                  <a:schemeClr val="tx1"/>
                </a:solidFill>
                <a:effectLst/>
                <a:latin typeface="+mn-lt"/>
                <a:ea typeface="+mn-ea"/>
                <a:cs typeface="+mn-cs"/>
              </a:rPr>
              <a:t>Additional Chapter affiliations are $80 per Chapter. There is no limit to the number of Chapters with which a member can affiliate.</a:t>
            </a:r>
          </a:p>
          <a:p>
            <a:pPr lvl="0"/>
            <a:r>
              <a:rPr lang="en-US" sz="1200" kern="1200" dirty="0">
                <a:solidFill>
                  <a:schemeClr val="tx1"/>
                </a:solidFill>
                <a:effectLst/>
                <a:latin typeface="+mn-lt"/>
                <a:ea typeface="+mn-ea"/>
                <a:cs typeface="+mn-cs"/>
              </a:rPr>
              <a:t>The member must designate a Home Chapter.</a:t>
            </a:r>
          </a:p>
          <a:p>
            <a:pPr lvl="0"/>
            <a:r>
              <a:rPr lang="en-US" sz="1200" kern="1200" dirty="0">
                <a:solidFill>
                  <a:schemeClr val="tx1"/>
                </a:solidFill>
                <a:effectLst/>
                <a:latin typeface="+mn-lt"/>
                <a:ea typeface="+mn-ea"/>
                <a:cs typeface="+mn-cs"/>
              </a:rPr>
              <a:t>Regardless of the Home Chapter affiliation, the member can serve on the Board of Directors for any Chapter with which the member is affiliated.</a:t>
            </a:r>
          </a:p>
          <a:p>
            <a:pPr lvl="0"/>
            <a:r>
              <a:rPr lang="en-US" sz="1200" kern="1200" dirty="0">
                <a:solidFill>
                  <a:schemeClr val="tx1"/>
                </a:solidFill>
                <a:effectLst/>
                <a:latin typeface="+mn-lt"/>
                <a:ea typeface="+mn-ea"/>
                <a:cs typeface="+mn-cs"/>
              </a:rPr>
              <a:t>However, the member can only serve as a Convention Delegate for his/her Home Chapter.</a:t>
            </a:r>
          </a:p>
          <a:p>
            <a:pPr lvl="0"/>
            <a:r>
              <a:rPr lang="en-US" sz="1200" kern="1200" dirty="0">
                <a:solidFill>
                  <a:schemeClr val="tx1"/>
                </a:solidFill>
                <a:effectLst/>
                <a:latin typeface="+mn-lt"/>
                <a:ea typeface="+mn-ea"/>
                <a:cs typeface="+mn-cs"/>
              </a:rPr>
              <a:t>Members affiliating with multiple Chapters will receive only one </a:t>
            </a:r>
            <a:r>
              <a:rPr lang="en-US" sz="1200" i="1" kern="1200" dirty="0">
                <a:solidFill>
                  <a:schemeClr val="tx1"/>
                </a:solidFill>
                <a:effectLst/>
                <a:latin typeface="+mn-lt"/>
                <a:ea typeface="+mn-ea"/>
                <a:cs typeface="+mn-cs"/>
              </a:rPr>
              <a:t>Plumbing Engineering Design Handbook</a:t>
            </a:r>
            <a:r>
              <a:rPr lang="en-US" sz="1200" kern="1200" dirty="0">
                <a:solidFill>
                  <a:schemeClr val="tx1"/>
                </a:solidFill>
                <a:effectLst/>
                <a:latin typeface="+mn-lt"/>
                <a:ea typeface="+mn-ea"/>
                <a:cs typeface="+mn-cs"/>
              </a:rPr>
              <a:t> (PEDH) per year when renewing.</a:t>
            </a:r>
          </a:p>
          <a:p>
            <a:pPr lvl="0"/>
            <a:r>
              <a:rPr lang="en-US" sz="1200" kern="1200" dirty="0">
                <a:solidFill>
                  <a:schemeClr val="tx1"/>
                </a:solidFill>
                <a:effectLst/>
                <a:latin typeface="+mn-lt"/>
                <a:ea typeface="+mn-ea"/>
                <a:cs typeface="+mn-cs"/>
              </a:rPr>
              <a:t>Contact the Membership Department at 847-296-0002 for more information or to affiliate with multiple Chapters.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50F3043-7553-2148-8B4F-8267F5664482}" type="slidenum">
              <a:rPr lang="en-US" smtClean="0"/>
              <a:t>9</a:t>
            </a:fld>
            <a:endParaRPr lang="en-US" dirty="0"/>
          </a:p>
        </p:txBody>
      </p:sp>
    </p:spTree>
    <p:extLst>
      <p:ext uri="{BB962C8B-B14F-4D97-AF65-F5344CB8AC3E}">
        <p14:creationId xmlns:p14="http://schemas.microsoft.com/office/powerpoint/2010/main" val="234157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Early Renewal Discount for First-Year Members </a:t>
            </a:r>
          </a:p>
          <a:p>
            <a:r>
              <a:rPr lang="en-US" sz="1200" b="0" kern="1200" dirty="0">
                <a:solidFill>
                  <a:schemeClr val="tx1"/>
                </a:solidFill>
                <a:effectLst/>
                <a:latin typeface="+mn-lt"/>
                <a:ea typeface="+mn-ea"/>
                <a:cs typeface="+mn-cs"/>
              </a:rPr>
              <a:t>Only 13 members have used this discount to date. All 13 were in 2019. This program has not been used since.</a:t>
            </a:r>
          </a:p>
          <a:p>
            <a:r>
              <a:rPr lang="en-US" sz="1200" kern="1200" dirty="0">
                <a:solidFill>
                  <a:schemeClr val="tx1"/>
                </a:solidFill>
                <a:effectLst/>
                <a:latin typeface="+mn-lt"/>
                <a:ea typeface="+mn-ea"/>
                <a:cs typeface="+mn-cs"/>
              </a:rPr>
              <a:t>After you join ASPE for the first time, you can ensure continued membership benefits at a discount by renewing early. Any first-year member who renews by the end of the eighth month of their membership will receive a reduced dues amount of $170 for the second year, therefore saving $20 by renewing early. </a:t>
            </a:r>
          </a:p>
          <a:p>
            <a:r>
              <a:rPr lang="en-US" sz="1200" kern="1200" dirty="0">
                <a:solidFill>
                  <a:schemeClr val="tx1"/>
                </a:solidFill>
                <a:effectLst/>
                <a:latin typeface="+mn-lt"/>
                <a:ea typeface="+mn-ea"/>
                <a:cs typeface="+mn-cs"/>
              </a:rPr>
              <a:t>	Eligibility guidelines for this discount follow:</a:t>
            </a:r>
          </a:p>
          <a:p>
            <a:pPr lvl="0"/>
            <a:r>
              <a:rPr lang="en-US" sz="1200" kern="1200" dirty="0">
                <a:solidFill>
                  <a:schemeClr val="tx1"/>
                </a:solidFill>
                <a:effectLst/>
                <a:latin typeface="+mn-lt"/>
                <a:ea typeface="+mn-ea"/>
                <a:cs typeface="+mn-cs"/>
              </a:rPr>
              <a:t>Only 125 members per quarter can take advantage of this offer.</a:t>
            </a:r>
          </a:p>
          <a:p>
            <a:pPr lvl="0"/>
            <a:r>
              <a:rPr lang="en-US" sz="1200" kern="1200" dirty="0">
                <a:solidFill>
                  <a:schemeClr val="tx1"/>
                </a:solidFill>
                <a:effectLst/>
                <a:latin typeface="+mn-lt"/>
                <a:ea typeface="+mn-ea"/>
                <a:cs typeface="+mn-cs"/>
              </a:rPr>
              <a:t>Renewal must be done online at </a:t>
            </a:r>
            <a:r>
              <a:rPr lang="en-US" sz="1200" u="sng" kern="1200" dirty="0">
                <a:solidFill>
                  <a:schemeClr val="tx1"/>
                </a:solidFill>
                <a:effectLst/>
                <a:latin typeface="+mn-lt"/>
                <a:ea typeface="+mn-ea"/>
                <a:cs typeface="+mn-cs"/>
                <a:hlinkClick r:id="rId3"/>
              </a:rPr>
              <a:t>aspe.org/MembershipRenewal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Questions regarding this program should be directed to </a:t>
            </a:r>
            <a:r>
              <a:rPr lang="en-US" sz="1200" b="0" u="sng" kern="1200" dirty="0">
                <a:solidFill>
                  <a:srgbClr val="0070C0"/>
                </a:solidFill>
                <a:effectLst/>
                <a:latin typeface="+mn-lt"/>
                <a:ea typeface="+mn-ea"/>
                <a:cs typeface="+mn-cs"/>
              </a:rPr>
              <a:t>membership</a:t>
            </a:r>
            <a:r>
              <a:rPr lang="en-US" sz="1200" b="0" u="none" kern="1200" dirty="0">
                <a:solidFill>
                  <a:srgbClr val="0563C1"/>
                </a:solidFill>
                <a:effectLst/>
                <a:latin typeface="+mn-lt"/>
                <a:ea typeface="+mn-ea"/>
                <a:cs typeface="+mn-cs"/>
                <a:hlinkClick r:id="rId4">
                  <a:extLst>
                    <a:ext uri="{A12FA001-AC4F-418D-AE19-62706E023703}">
                      <ahyp:hlinkClr xmlns:ahyp="http://schemas.microsoft.com/office/drawing/2018/hyperlinkcolor" val="tx"/>
                    </a:ext>
                  </a:extLst>
                </a:hlinkClick>
              </a:rPr>
              <a:t>@</a:t>
            </a:r>
            <a:r>
              <a:rPr lang="en-US" sz="1200" b="0" u="non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aspe.org</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10</a:t>
            </a:fld>
            <a:endParaRPr lang="en-US" dirty="0"/>
          </a:p>
        </p:txBody>
      </p:sp>
    </p:spTree>
    <p:extLst>
      <p:ext uri="{BB962C8B-B14F-4D97-AF65-F5344CB8AC3E}">
        <p14:creationId xmlns:p14="http://schemas.microsoft.com/office/powerpoint/2010/main" val="3275374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11</a:t>
            </a:fld>
            <a:endParaRPr lang="en-US" dirty="0"/>
          </a:p>
        </p:txBody>
      </p:sp>
    </p:spTree>
    <p:extLst>
      <p:ext uri="{BB962C8B-B14F-4D97-AF65-F5344CB8AC3E}">
        <p14:creationId xmlns:p14="http://schemas.microsoft.com/office/powerpoint/2010/main" val="776177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F3043-7553-2148-8B4F-8267F5664482}" type="slidenum">
              <a:rPr lang="en-US" smtClean="0"/>
              <a:t>12</a:t>
            </a:fld>
            <a:endParaRPr lang="en-US" dirty="0"/>
          </a:p>
        </p:txBody>
      </p:sp>
    </p:spTree>
    <p:extLst>
      <p:ext uri="{BB962C8B-B14F-4D97-AF65-F5344CB8AC3E}">
        <p14:creationId xmlns:p14="http://schemas.microsoft.com/office/powerpoint/2010/main" val="6950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8371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lvl1pPr>
              <a:defRPr b="0" i="0">
                <a:latin typeface="Avenir" panose="02000503020000020003" pitchFamily="2" charset="0"/>
              </a:defRPr>
            </a:lvl1pPr>
            <a:lvl2pPr>
              <a:defRPr b="0" i="0">
                <a:latin typeface="Avenir" panose="02000503020000020003" pitchFamily="2" charset="0"/>
              </a:defRPr>
            </a:lvl2pPr>
            <a:lvl3pPr>
              <a:defRPr b="0" i="0">
                <a:latin typeface="Avenir" panose="02000503020000020003" pitchFamily="2" charset="0"/>
              </a:defRPr>
            </a:lvl3pPr>
            <a:lvl4pPr>
              <a:defRPr b="0" i="0">
                <a:latin typeface="Avenir" panose="02000503020000020003" pitchFamily="2" charset="0"/>
              </a:defRPr>
            </a:lvl4pPr>
            <a:lvl5pPr>
              <a:defRPr b="0" i="0">
                <a:latin typeface="Avenir" panose="02000503020000020003"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090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9706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42931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926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646942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97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A3CDEEE-BD06-A847-A23E-75F4F4293B64}"/>
              </a:ext>
            </a:extLst>
          </p:cNvPr>
          <p:cNvSpPr txBox="1"/>
          <p:nvPr userDrawn="1"/>
        </p:nvSpPr>
        <p:spPr>
          <a:xfrm>
            <a:off x="0" y="6208888"/>
            <a:ext cx="12192000" cy="338554"/>
          </a:xfrm>
          <a:prstGeom prst="rect">
            <a:avLst/>
          </a:prstGeom>
          <a:noFill/>
        </p:spPr>
        <p:txBody>
          <a:bodyPr wrap="square" rtlCol="0">
            <a:spAutoFit/>
          </a:bodyPr>
          <a:lstStyle/>
          <a:p>
            <a:pPr algn="ctr"/>
            <a:r>
              <a:rPr lang="en-US" sz="1600" b="0" i="0" dirty="0">
                <a:solidFill>
                  <a:schemeClr val="bg1">
                    <a:lumMod val="65000"/>
                  </a:schemeClr>
                </a:solidFill>
                <a:latin typeface="Avenir Medium" panose="02000503020000020003" pitchFamily="2" charset="0"/>
              </a:rPr>
              <a:t>THE AUTHORITY IN PLUMBING SYSTEM DESIGN AND ENGINEERING</a:t>
            </a:r>
          </a:p>
        </p:txBody>
      </p:sp>
      <p:pic>
        <p:nvPicPr>
          <p:cNvPr id="12" name="Picture 11">
            <a:extLst>
              <a:ext uri="{FF2B5EF4-FFF2-40B4-BE49-F238E27FC236}">
                <a16:creationId xmlns:a16="http://schemas.microsoft.com/office/drawing/2014/main" id="{B49C507F-2775-A040-B75E-084EEA6CD45D}"/>
              </a:ext>
            </a:extLst>
          </p:cNvPr>
          <p:cNvPicPr>
            <a:picLocks noChangeAspect="1"/>
          </p:cNvPicPr>
          <p:nvPr userDrawn="1"/>
        </p:nvPicPr>
        <p:blipFill>
          <a:blip r:embed="rId9">
            <a:alphaModFix amt="14000"/>
          </a:blip>
          <a:stretch>
            <a:fillRect/>
          </a:stretch>
        </p:blipFill>
        <p:spPr>
          <a:xfrm>
            <a:off x="6564489" y="-636412"/>
            <a:ext cx="8229600" cy="6845300"/>
          </a:xfrm>
          <a:prstGeom prst="rect">
            <a:avLst/>
          </a:prstGeom>
        </p:spPr>
      </p:pic>
      <p:sp>
        <p:nvSpPr>
          <p:cNvPr id="7" name="Title Placeholder 6">
            <a:extLst>
              <a:ext uri="{FF2B5EF4-FFF2-40B4-BE49-F238E27FC236}">
                <a16:creationId xmlns:a16="http://schemas.microsoft.com/office/drawing/2014/main" id="{D127067B-F749-984F-AE14-6742322FB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0897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7F87C7F1-DE38-F748-AF39-A9693E426A91}"/>
              </a:ext>
            </a:extLst>
          </p:cNvPr>
          <p:cNvPicPr>
            <a:picLocks noChangeAspect="1"/>
          </p:cNvPicPr>
          <p:nvPr userDrawn="1"/>
        </p:nvPicPr>
        <p:blipFill>
          <a:blip r:embed="rId10">
            <a:alphaModFix amt="80000"/>
          </a:blip>
          <a:stretch>
            <a:fillRect/>
          </a:stretch>
        </p:blipFill>
        <p:spPr>
          <a:xfrm>
            <a:off x="178365" y="6050315"/>
            <a:ext cx="1569840" cy="614010"/>
          </a:xfrm>
          <a:prstGeom prst="rect">
            <a:avLst/>
          </a:prstGeom>
        </p:spPr>
      </p:pic>
    </p:spTree>
    <p:extLst>
      <p:ext uri="{BB962C8B-B14F-4D97-AF65-F5344CB8AC3E}">
        <p14:creationId xmlns:p14="http://schemas.microsoft.com/office/powerpoint/2010/main" val="684942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ctr" defTabSz="914400" rtl="0" eaLnBrk="1" latinLnBrk="0" hangingPunct="1">
        <a:lnSpc>
          <a:spcPct val="90000"/>
        </a:lnSpc>
        <a:spcBef>
          <a:spcPct val="0"/>
        </a:spcBef>
        <a:buNone/>
        <a:defRPr sz="4400" b="0" i="0" kern="1200">
          <a:solidFill>
            <a:schemeClr val="accent4"/>
          </a:solidFill>
          <a:latin typeface="Avenir Book"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aspe.org/membership-global-community/joi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aspe.org/coronavirus-covid-19-preparedness-resourc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education.asp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ho.int/emergencies/diseases/novel-coronavirus-2019" TargetMode="External"/><Relationship Id="rId4" Type="http://schemas.openxmlformats.org/officeDocument/2006/relationships/hyperlink" Target="https://www.cdc.gov/coronavirus/2019-ncov/community/organizations/businessesemployers.html"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aspe.org/membership-global-community/chapter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aspe.org/membership-global-community/membership/members-only/application-for-compassion-waiver-of-society-dues/"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7AC9-3825-4E47-9859-8D7085130130}"/>
              </a:ext>
            </a:extLst>
          </p:cNvPr>
          <p:cNvSpPr>
            <a:spLocks noGrp="1"/>
          </p:cNvSpPr>
          <p:nvPr>
            <p:ph type="ctrTitle"/>
          </p:nvPr>
        </p:nvSpPr>
        <p:spPr>
          <a:xfrm>
            <a:off x="694944" y="1122363"/>
            <a:ext cx="10814304" cy="2387600"/>
          </a:xfrm>
        </p:spPr>
        <p:txBody>
          <a:bodyPr/>
          <a:lstStyle/>
          <a:p>
            <a:r>
              <a:rPr lang="en-US" sz="4000" dirty="0">
                <a:solidFill>
                  <a:schemeClr val="bg1"/>
                </a:solidFill>
              </a:rPr>
              <a:t>American Society of Plumbing Engineers</a:t>
            </a:r>
            <a:br>
              <a:rPr lang="en-US" sz="4000" dirty="0"/>
            </a:br>
            <a:br>
              <a:rPr lang="en-US" dirty="0"/>
            </a:br>
            <a:r>
              <a:rPr lang="en-US" b="1" dirty="0"/>
              <a:t>2021 Region Meetings</a:t>
            </a:r>
          </a:p>
        </p:txBody>
      </p:sp>
      <p:sp>
        <p:nvSpPr>
          <p:cNvPr id="3" name="Subtitle 2">
            <a:extLst>
              <a:ext uri="{FF2B5EF4-FFF2-40B4-BE49-F238E27FC236}">
                <a16:creationId xmlns:a16="http://schemas.microsoft.com/office/drawing/2014/main" id="{EE89CF63-E70E-A642-B0EC-71726072F203}"/>
              </a:ext>
            </a:extLst>
          </p:cNvPr>
          <p:cNvSpPr>
            <a:spLocks noGrp="1"/>
          </p:cNvSpPr>
          <p:nvPr>
            <p:ph type="subTitle" idx="1"/>
          </p:nvPr>
        </p:nvSpPr>
        <p:spPr>
          <a:xfrm>
            <a:off x="524256" y="3509963"/>
            <a:ext cx="11131296" cy="2135187"/>
          </a:xfrm>
        </p:spPr>
        <p:txBody>
          <a:bodyPr/>
          <a:lstStyle/>
          <a:p>
            <a:r>
              <a:rPr lang="en-US" b="0" dirty="0">
                <a:solidFill>
                  <a:srgbClr val="009B16"/>
                </a:solidFill>
                <a:latin typeface="Avenir Medium" panose="02000503020000020003" pitchFamily="2" charset="0"/>
              </a:rPr>
              <a:t>Updates for Chapter Leaders from the Society’s Board of Directors</a:t>
            </a:r>
          </a:p>
        </p:txBody>
      </p:sp>
    </p:spTree>
    <p:extLst>
      <p:ext uri="{BB962C8B-B14F-4D97-AF65-F5344CB8AC3E}">
        <p14:creationId xmlns:p14="http://schemas.microsoft.com/office/powerpoint/2010/main" val="611415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0" y="357987"/>
            <a:ext cx="12192000" cy="1325563"/>
          </a:xfrm>
        </p:spPr>
        <p:txBody>
          <a:bodyPr>
            <a:normAutofit/>
          </a:bodyPr>
          <a:lstStyle/>
          <a:p>
            <a:pPr algn="ctr"/>
            <a:r>
              <a:rPr lang="en-US" sz="4000" dirty="0">
                <a:solidFill>
                  <a:srgbClr val="009B16"/>
                </a:solidFill>
              </a:rPr>
              <a:t>Early Renewal Discount for First-Year Members</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56537" y="1699656"/>
            <a:ext cx="10162541" cy="3224998"/>
          </a:xfrm>
        </p:spPr>
        <p:txBody>
          <a:bodyPr>
            <a:noAutofit/>
          </a:bodyPr>
          <a:lstStyle/>
          <a:p>
            <a:pPr>
              <a:lnSpc>
                <a:spcPct val="140000"/>
              </a:lnSpc>
              <a:spcBef>
                <a:spcPts val="1800"/>
              </a:spcBef>
            </a:pPr>
            <a:r>
              <a:rPr lang="en-US" sz="2000" dirty="0">
                <a:latin typeface="Avenir Light" panose="020B0402020203020204" pitchFamily="34" charset="77"/>
                <a:ea typeface="Calibri" charset="0"/>
                <a:cs typeface="Calibri" charset="0"/>
              </a:rPr>
              <a:t>Renew by the end of the eighth month of membership and receive a reduced dues amount of $170.</a:t>
            </a:r>
          </a:p>
          <a:p>
            <a:pPr>
              <a:lnSpc>
                <a:spcPct val="140000"/>
              </a:lnSpc>
              <a:spcBef>
                <a:spcPts val="1800"/>
              </a:spcBef>
            </a:pPr>
            <a:r>
              <a:rPr lang="en-US" sz="2000" dirty="0">
                <a:latin typeface="Avenir Light" panose="020B0402020203020204" pitchFamily="34" charset="77"/>
                <a:ea typeface="Calibri" charset="0"/>
                <a:cs typeface="Calibri" charset="0"/>
              </a:rPr>
              <a:t>Only 125 members per quarter can take advantage of the offer.</a:t>
            </a:r>
          </a:p>
          <a:p>
            <a:pPr>
              <a:lnSpc>
                <a:spcPct val="140000"/>
              </a:lnSpc>
              <a:spcBef>
                <a:spcPts val="1800"/>
              </a:spcBef>
            </a:pPr>
            <a:r>
              <a:rPr lang="en-US" sz="2000" dirty="0">
                <a:latin typeface="Avenir Light" panose="020B0402020203020204" pitchFamily="34" charset="77"/>
                <a:ea typeface="Calibri" charset="0"/>
                <a:cs typeface="Calibri" charset="0"/>
              </a:rPr>
              <a:t>Renewal </a:t>
            </a:r>
            <a:r>
              <a:rPr lang="en-US" sz="2000" u="sng" dirty="0">
                <a:latin typeface="Avenir Light" panose="020B0402020203020204" pitchFamily="34" charset="77"/>
                <a:ea typeface="Calibri" charset="0"/>
                <a:cs typeface="Calibri" charset="0"/>
              </a:rPr>
              <a:t>must</a:t>
            </a:r>
            <a:r>
              <a:rPr lang="en-US" sz="2000" dirty="0">
                <a:latin typeface="Avenir Light" panose="020B0402020203020204" pitchFamily="34" charset="77"/>
                <a:ea typeface="Calibri" charset="0"/>
                <a:cs typeface="Calibri" charset="0"/>
              </a:rPr>
              <a:t> be done online at </a:t>
            </a:r>
            <a:r>
              <a:rPr lang="en-US" sz="2000" dirty="0">
                <a:solidFill>
                  <a:srgbClr val="00B0F0"/>
                </a:solidFill>
                <a:latin typeface="Avenir Light" panose="020B0402020203020204" pitchFamily="34" charset="77"/>
                <a:ea typeface="Calibri" charset="0"/>
                <a:cs typeface="Calibri" charset="0"/>
                <a:hlinkClick r:id="rId3">
                  <a:extLst>
                    <a:ext uri="{A12FA001-AC4F-418D-AE19-62706E023703}">
                      <ahyp:hlinkClr xmlns:ahyp="http://schemas.microsoft.com/office/drawing/2018/hyperlinkcolor" val="tx"/>
                    </a:ext>
                  </a:extLst>
                </a:hlinkClick>
              </a:rPr>
              <a:t>aspe.org/MembershipRenewal</a:t>
            </a:r>
            <a:r>
              <a:rPr lang="en-US" sz="2000" dirty="0">
                <a:latin typeface="Avenir Light" panose="020B0402020203020204" pitchFamily="34" charset="77"/>
                <a:ea typeface="Calibri" charset="0"/>
                <a:cs typeface="Calibri" charset="0"/>
              </a:rPr>
              <a:t>.</a:t>
            </a:r>
          </a:p>
          <a:p>
            <a:pPr>
              <a:lnSpc>
                <a:spcPct val="140000"/>
              </a:lnSpc>
              <a:spcBef>
                <a:spcPts val="1800"/>
              </a:spcBef>
            </a:pPr>
            <a:r>
              <a:rPr lang="en-US" sz="2000" dirty="0">
                <a:latin typeface="Avenir Light" panose="020B0402020203020204" pitchFamily="34" charset="77"/>
                <a:ea typeface="Calibri" charset="0"/>
                <a:cs typeface="Calibri" charset="0"/>
              </a:rPr>
              <a:t>To date, 13 members have participated in this initiative.</a:t>
            </a:r>
          </a:p>
        </p:txBody>
      </p:sp>
    </p:spTree>
    <p:extLst>
      <p:ext uri="{BB962C8B-B14F-4D97-AF65-F5344CB8AC3E}">
        <p14:creationId xmlns:p14="http://schemas.microsoft.com/office/powerpoint/2010/main" val="3350036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05346" y="2288098"/>
            <a:ext cx="9233571" cy="987430"/>
          </a:xfrm>
        </p:spPr>
        <p:txBody>
          <a:bodyPr>
            <a:normAutofit/>
          </a:bodyPr>
          <a:lstStyle/>
          <a:p>
            <a:pPr algn="l"/>
            <a:r>
              <a:rPr lang="en-US" sz="5400" dirty="0">
                <a:solidFill>
                  <a:srgbClr val="1C6FA9"/>
                </a:solidFill>
              </a:rPr>
              <a:t>Membership Services Update</a:t>
            </a:r>
          </a:p>
        </p:txBody>
      </p:sp>
    </p:spTree>
    <p:extLst>
      <p:ext uri="{BB962C8B-B14F-4D97-AF65-F5344CB8AC3E}">
        <p14:creationId xmlns:p14="http://schemas.microsoft.com/office/powerpoint/2010/main" val="164122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2F28-FAA0-6044-9E73-3F4D7F0D2C4A}"/>
              </a:ext>
            </a:extLst>
          </p:cNvPr>
          <p:cNvSpPr>
            <a:spLocks noGrp="1"/>
          </p:cNvSpPr>
          <p:nvPr>
            <p:ph type="title"/>
          </p:nvPr>
        </p:nvSpPr>
        <p:spPr>
          <a:xfrm>
            <a:off x="0" y="350139"/>
            <a:ext cx="12192000" cy="1325563"/>
          </a:xfrm>
        </p:spPr>
        <p:txBody>
          <a:bodyPr>
            <a:normAutofit/>
          </a:bodyPr>
          <a:lstStyle/>
          <a:p>
            <a:r>
              <a:rPr lang="en-US" sz="4000" dirty="0">
                <a:solidFill>
                  <a:srgbClr val="009B16"/>
                </a:solidFill>
              </a:rPr>
              <a:t>End-of-Year Reporting System</a:t>
            </a:r>
          </a:p>
        </p:txBody>
      </p:sp>
      <p:sp>
        <p:nvSpPr>
          <p:cNvPr id="3" name="Content Placeholder 2">
            <a:extLst>
              <a:ext uri="{FF2B5EF4-FFF2-40B4-BE49-F238E27FC236}">
                <a16:creationId xmlns:a16="http://schemas.microsoft.com/office/drawing/2014/main" id="{251A549C-F710-684B-8756-738E08282E24}"/>
              </a:ext>
            </a:extLst>
          </p:cNvPr>
          <p:cNvSpPr>
            <a:spLocks noGrp="1"/>
          </p:cNvSpPr>
          <p:nvPr>
            <p:ph idx="1"/>
          </p:nvPr>
        </p:nvSpPr>
        <p:spPr>
          <a:xfrm>
            <a:off x="838200" y="1675702"/>
            <a:ext cx="10515600" cy="3132138"/>
          </a:xfrm>
        </p:spPr>
        <p:txBody>
          <a:bodyPr>
            <a:normAutofit/>
          </a:bodyPr>
          <a:lstStyle/>
          <a:p>
            <a:pPr>
              <a:lnSpc>
                <a:spcPct val="140000"/>
              </a:lnSpc>
              <a:spcBef>
                <a:spcPts val="1600"/>
              </a:spcBef>
            </a:pPr>
            <a:r>
              <a:rPr lang="en-US" sz="2000" dirty="0">
                <a:latin typeface="Avenir Light" panose="020B0402020203020204" pitchFamily="34" charset="77"/>
              </a:rPr>
              <a:t>Reporting system now mirrors the P&amp;O Manual.</a:t>
            </a:r>
          </a:p>
          <a:p>
            <a:pPr>
              <a:lnSpc>
                <a:spcPct val="140000"/>
              </a:lnSpc>
              <a:spcBef>
                <a:spcPts val="1600"/>
              </a:spcBef>
            </a:pPr>
            <a:r>
              <a:rPr lang="en-US" sz="2000" dirty="0">
                <a:latin typeface="Avenir Light" panose="020B0402020203020204" pitchFamily="34" charset="77"/>
              </a:rPr>
              <a:t>Various verbiage updated to be more concise.</a:t>
            </a:r>
          </a:p>
          <a:p>
            <a:pPr>
              <a:lnSpc>
                <a:spcPct val="140000"/>
              </a:lnSpc>
              <a:spcBef>
                <a:spcPts val="1600"/>
              </a:spcBef>
            </a:pPr>
            <a:r>
              <a:rPr lang="en-US" sz="2000" dirty="0">
                <a:latin typeface="Avenir Light" panose="020B0402020203020204" pitchFamily="34" charset="77"/>
              </a:rPr>
              <a:t>Officer overview screen now has option to look at previous year.</a:t>
            </a:r>
          </a:p>
          <a:p>
            <a:pPr>
              <a:lnSpc>
                <a:spcPct val="140000"/>
              </a:lnSpc>
              <a:spcBef>
                <a:spcPts val="1600"/>
              </a:spcBef>
            </a:pPr>
            <a:r>
              <a:rPr lang="en-US" sz="2000" dirty="0">
                <a:latin typeface="Avenir Light" panose="020B0402020203020204" pitchFamily="34" charset="77"/>
              </a:rPr>
              <a:t>An export to Excel is now available.</a:t>
            </a:r>
          </a:p>
        </p:txBody>
      </p:sp>
    </p:spTree>
    <p:extLst>
      <p:ext uri="{BB962C8B-B14F-4D97-AF65-F5344CB8AC3E}">
        <p14:creationId xmlns:p14="http://schemas.microsoft.com/office/powerpoint/2010/main" val="209933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62886-0F6A-0446-9C73-9764562231FA}"/>
              </a:ext>
            </a:extLst>
          </p:cNvPr>
          <p:cNvSpPr>
            <a:spLocks noGrp="1"/>
          </p:cNvSpPr>
          <p:nvPr>
            <p:ph type="title"/>
          </p:nvPr>
        </p:nvSpPr>
        <p:spPr>
          <a:xfrm>
            <a:off x="838200" y="342455"/>
            <a:ext cx="10515600" cy="1325563"/>
          </a:xfrm>
        </p:spPr>
        <p:txBody>
          <a:bodyPr>
            <a:normAutofit/>
          </a:bodyPr>
          <a:lstStyle/>
          <a:p>
            <a:r>
              <a:rPr lang="en-US" sz="4000" dirty="0">
                <a:solidFill>
                  <a:srgbClr val="009B16"/>
                </a:solidFill>
              </a:rPr>
              <a:t>Renewals</a:t>
            </a:r>
          </a:p>
        </p:txBody>
      </p:sp>
      <p:sp>
        <p:nvSpPr>
          <p:cNvPr id="3" name="Content Placeholder 2">
            <a:extLst>
              <a:ext uri="{FF2B5EF4-FFF2-40B4-BE49-F238E27FC236}">
                <a16:creationId xmlns:a16="http://schemas.microsoft.com/office/drawing/2014/main" id="{D4EBB6DA-876E-9043-9B88-5C84B02B76A8}"/>
              </a:ext>
            </a:extLst>
          </p:cNvPr>
          <p:cNvSpPr>
            <a:spLocks noGrp="1"/>
          </p:cNvSpPr>
          <p:nvPr>
            <p:ph idx="1"/>
          </p:nvPr>
        </p:nvSpPr>
        <p:spPr>
          <a:xfrm>
            <a:off x="838200" y="1790682"/>
            <a:ext cx="10515600" cy="3825073"/>
          </a:xfrm>
        </p:spPr>
        <p:txBody>
          <a:bodyPr>
            <a:normAutofit/>
          </a:bodyPr>
          <a:lstStyle/>
          <a:p>
            <a:pPr>
              <a:lnSpc>
                <a:spcPct val="140000"/>
              </a:lnSpc>
              <a:spcBef>
                <a:spcPts val="1600"/>
              </a:spcBef>
            </a:pPr>
            <a:r>
              <a:rPr lang="en-US" sz="2000" dirty="0">
                <a:latin typeface="Avenir Light" panose="020B0402020203020204" pitchFamily="34" charset="77"/>
              </a:rPr>
              <a:t>Implementation of the online renewal has been completed.</a:t>
            </a:r>
          </a:p>
          <a:p>
            <a:pPr>
              <a:lnSpc>
                <a:spcPct val="140000"/>
              </a:lnSpc>
              <a:spcBef>
                <a:spcPts val="1600"/>
              </a:spcBef>
            </a:pPr>
            <a:r>
              <a:rPr lang="en-US" sz="2000" dirty="0">
                <a:latin typeface="Avenir Light" panose="020B0402020203020204" pitchFamily="34" charset="77"/>
              </a:rPr>
              <a:t>Implementation of the redesigned hard copy renewal invoice has been completed.</a:t>
            </a:r>
          </a:p>
          <a:p>
            <a:pPr>
              <a:lnSpc>
                <a:spcPct val="100000"/>
              </a:lnSpc>
            </a:pPr>
            <a:endParaRPr lang="en-US" dirty="0">
              <a:latin typeface="Avenir Light" panose="020B0402020203020204" pitchFamily="34" charset="77"/>
            </a:endParaRPr>
          </a:p>
        </p:txBody>
      </p:sp>
    </p:spTree>
    <p:extLst>
      <p:ext uri="{BB962C8B-B14F-4D97-AF65-F5344CB8AC3E}">
        <p14:creationId xmlns:p14="http://schemas.microsoft.com/office/powerpoint/2010/main" val="12759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C1031-BF6A-5446-AA9B-C50A41E74840}"/>
              </a:ext>
            </a:extLst>
          </p:cNvPr>
          <p:cNvSpPr>
            <a:spLocks noGrp="1"/>
          </p:cNvSpPr>
          <p:nvPr>
            <p:ph type="title"/>
          </p:nvPr>
        </p:nvSpPr>
        <p:spPr/>
        <p:txBody>
          <a:bodyPr/>
          <a:lstStyle/>
          <a:p>
            <a:r>
              <a:rPr lang="en-US" dirty="0"/>
              <a:t>Virtual Chapter Meetings</a:t>
            </a:r>
          </a:p>
        </p:txBody>
      </p:sp>
      <p:graphicFrame>
        <p:nvGraphicFramePr>
          <p:cNvPr id="4" name="Chart 3">
            <a:extLst>
              <a:ext uri="{FF2B5EF4-FFF2-40B4-BE49-F238E27FC236}">
                <a16:creationId xmlns:a16="http://schemas.microsoft.com/office/drawing/2014/main" id="{48F0E7C4-AC75-B642-8527-9512615C20FB}"/>
              </a:ext>
            </a:extLst>
          </p:cNvPr>
          <p:cNvGraphicFramePr/>
          <p:nvPr>
            <p:extLst>
              <p:ext uri="{D42A27DB-BD31-4B8C-83A1-F6EECF244321}">
                <p14:modId xmlns:p14="http://schemas.microsoft.com/office/powerpoint/2010/main" val="4119383261"/>
              </p:ext>
            </p:extLst>
          </p:nvPr>
        </p:nvGraphicFramePr>
        <p:xfrm>
          <a:off x="905435" y="1731029"/>
          <a:ext cx="5549900" cy="279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C2CFF9BB-31DB-D14A-BDA6-030EC5570EB3}"/>
              </a:ext>
            </a:extLst>
          </p:cNvPr>
          <p:cNvGraphicFramePr/>
          <p:nvPr>
            <p:extLst>
              <p:ext uri="{D42A27DB-BD31-4B8C-83A1-F6EECF244321}">
                <p14:modId xmlns:p14="http://schemas.microsoft.com/office/powerpoint/2010/main" val="3696577741"/>
              </p:ext>
            </p:extLst>
          </p:nvPr>
        </p:nvGraphicFramePr>
        <p:xfrm>
          <a:off x="6388100" y="1741488"/>
          <a:ext cx="3027279" cy="31129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C60B3667-E280-5D43-876A-7499D7986319}"/>
              </a:ext>
            </a:extLst>
          </p:cNvPr>
          <p:cNvGraphicFramePr/>
          <p:nvPr>
            <p:extLst>
              <p:ext uri="{D42A27DB-BD31-4B8C-83A1-F6EECF244321}">
                <p14:modId xmlns:p14="http://schemas.microsoft.com/office/powerpoint/2010/main" val="2446328533"/>
              </p:ext>
            </p:extLst>
          </p:nvPr>
        </p:nvGraphicFramePr>
        <p:xfrm>
          <a:off x="9079948" y="1731029"/>
          <a:ext cx="3027279" cy="31637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4803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B7F2D-E7FE-734A-B8FD-41359BB0ABDE}"/>
              </a:ext>
            </a:extLst>
          </p:cNvPr>
          <p:cNvSpPr>
            <a:spLocks noGrp="1"/>
          </p:cNvSpPr>
          <p:nvPr>
            <p:ph type="title"/>
          </p:nvPr>
        </p:nvSpPr>
        <p:spPr>
          <a:xfrm>
            <a:off x="965326" y="2387851"/>
            <a:ext cx="10906626" cy="1305962"/>
          </a:xfrm>
        </p:spPr>
        <p:txBody>
          <a:bodyPr>
            <a:noAutofit/>
          </a:bodyPr>
          <a:lstStyle/>
          <a:p>
            <a:pPr algn="l"/>
            <a:r>
              <a:rPr lang="en-US" dirty="0">
                <a:solidFill>
                  <a:srgbClr val="1C6FA9"/>
                </a:solidFill>
              </a:rPr>
              <a:t>ASPE Mentoring Program – </a:t>
            </a:r>
            <a:br>
              <a:rPr lang="en-US" dirty="0">
                <a:solidFill>
                  <a:srgbClr val="1C6FA9"/>
                </a:solidFill>
              </a:rPr>
            </a:br>
            <a:r>
              <a:rPr lang="en-US" sz="4000" dirty="0">
                <a:solidFill>
                  <a:srgbClr val="1C6FA9"/>
                </a:solidFill>
              </a:rPr>
              <a:t>Now Available Through </a:t>
            </a:r>
            <a:r>
              <a:rPr lang="en-US" sz="4000" dirty="0" err="1">
                <a:solidFill>
                  <a:srgbClr val="FFFF00"/>
                </a:solidFill>
              </a:rPr>
              <a:t>Connect.aspe.org</a:t>
            </a:r>
            <a:br>
              <a:rPr lang="en-US" sz="4000" dirty="0">
                <a:solidFill>
                  <a:srgbClr val="1C6FA9"/>
                </a:solidFill>
              </a:rPr>
            </a:br>
            <a:endParaRPr lang="en-US" sz="4000" dirty="0">
              <a:solidFill>
                <a:srgbClr val="1C6FA9"/>
              </a:solidFill>
            </a:endParaRPr>
          </a:p>
        </p:txBody>
      </p:sp>
    </p:spTree>
    <p:extLst>
      <p:ext uri="{BB962C8B-B14F-4D97-AF65-F5344CB8AC3E}">
        <p14:creationId xmlns:p14="http://schemas.microsoft.com/office/powerpoint/2010/main" val="1245821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B8B5A-7624-D846-8E39-E4F79DBF1C03}"/>
              </a:ext>
            </a:extLst>
          </p:cNvPr>
          <p:cNvSpPr>
            <a:spLocks noGrp="1"/>
          </p:cNvSpPr>
          <p:nvPr>
            <p:ph type="title"/>
          </p:nvPr>
        </p:nvSpPr>
        <p:spPr>
          <a:xfrm>
            <a:off x="952500" y="1001980"/>
            <a:ext cx="10515600" cy="663215"/>
          </a:xfrm>
        </p:spPr>
        <p:txBody>
          <a:bodyPr>
            <a:normAutofit/>
          </a:bodyPr>
          <a:lstStyle/>
          <a:p>
            <a:pPr algn="ctr"/>
            <a:r>
              <a:rPr lang="en-US" sz="4000" dirty="0">
                <a:solidFill>
                  <a:srgbClr val="009B16"/>
                </a:solidFill>
              </a:rPr>
              <a:t>ASPE Mentoring Program</a:t>
            </a:r>
          </a:p>
        </p:txBody>
      </p:sp>
      <p:sp>
        <p:nvSpPr>
          <p:cNvPr id="3" name="Content Placeholder 2">
            <a:extLst>
              <a:ext uri="{FF2B5EF4-FFF2-40B4-BE49-F238E27FC236}">
                <a16:creationId xmlns:a16="http://schemas.microsoft.com/office/drawing/2014/main" id="{B94BB486-CEF7-DB41-A8B3-F8107B46545B}"/>
              </a:ext>
            </a:extLst>
          </p:cNvPr>
          <p:cNvSpPr>
            <a:spLocks noGrp="1"/>
          </p:cNvSpPr>
          <p:nvPr>
            <p:ph idx="1"/>
          </p:nvPr>
        </p:nvSpPr>
        <p:spPr>
          <a:xfrm>
            <a:off x="965947" y="1893794"/>
            <a:ext cx="10222006" cy="3834644"/>
          </a:xfrm>
        </p:spPr>
        <p:txBody>
          <a:bodyPr>
            <a:normAutofit/>
          </a:bodyPr>
          <a:lstStyle/>
          <a:p>
            <a:pPr marL="0" indent="0">
              <a:lnSpc>
                <a:spcPct val="140000"/>
              </a:lnSpc>
              <a:spcBef>
                <a:spcPts val="1600"/>
              </a:spcBef>
              <a:buNone/>
            </a:pPr>
            <a:r>
              <a:rPr lang="en-US" sz="2000" dirty="0">
                <a:latin typeface="Avenir Light" panose="020B0402020203020204" pitchFamily="34" charset="77"/>
                <a:ea typeface="Calibri" charset="0"/>
                <a:cs typeface="Calibri" charset="0"/>
              </a:rPr>
              <a:t>This program, which is available to all members of the Society, is designed to connect ASPE members who have a particular skill set (mentors) with individuals (mentees) who are searching to acquire the same skills to develop and make progress toward their personal and professional goals.</a:t>
            </a:r>
          </a:p>
          <a:p>
            <a:pPr>
              <a:spcBef>
                <a:spcPts val="1600"/>
              </a:spcBef>
            </a:pPr>
            <a:r>
              <a:rPr lang="en-US" sz="2000" dirty="0">
                <a:latin typeface="Avenir Light" panose="020B0402020203020204" pitchFamily="34" charset="77"/>
                <a:ea typeface="Calibri" charset="0"/>
                <a:cs typeface="Calibri" charset="0"/>
              </a:rPr>
              <a:t>No set rules to being a Mentor/Mentee as you set your topic.</a:t>
            </a:r>
          </a:p>
          <a:p>
            <a:pPr>
              <a:spcBef>
                <a:spcPts val="1600"/>
              </a:spcBef>
            </a:pPr>
            <a:r>
              <a:rPr lang="en-US" sz="2000" dirty="0">
                <a:latin typeface="Avenir Light" panose="020B0402020203020204" pitchFamily="34" charset="77"/>
                <a:ea typeface="Calibri" charset="0"/>
                <a:cs typeface="Calibri" charset="0"/>
              </a:rPr>
              <a:t>Mentor/Mentee set the tone and length of the relationship.</a:t>
            </a:r>
          </a:p>
          <a:p>
            <a:pPr>
              <a:spcBef>
                <a:spcPts val="1600"/>
              </a:spcBef>
            </a:pPr>
            <a:r>
              <a:rPr lang="en-US" sz="2000" dirty="0">
                <a:latin typeface="Avenir Light" panose="020B0402020203020204" pitchFamily="34" charset="77"/>
                <a:ea typeface="Calibri" charset="0"/>
                <a:cs typeface="Calibri" charset="0"/>
              </a:rPr>
              <a:t>Mentor/Mentee decide when and how often to meet.</a:t>
            </a:r>
          </a:p>
          <a:p>
            <a:pPr>
              <a:spcBef>
                <a:spcPts val="1600"/>
              </a:spcBef>
            </a:pPr>
            <a:endParaRPr lang="en-US" sz="2000" dirty="0">
              <a:latin typeface="Avenir Light" panose="020B0402020203020204" pitchFamily="34" charset="77"/>
              <a:ea typeface="Calibri" charset="0"/>
              <a:cs typeface="Calibri" charset="0"/>
            </a:endParaRPr>
          </a:p>
          <a:p>
            <a:pPr marL="0" indent="0">
              <a:lnSpc>
                <a:spcPct val="150000"/>
              </a:lnSpc>
              <a:spcBef>
                <a:spcPts val="1600"/>
              </a:spcBef>
              <a:buNone/>
            </a:pPr>
            <a:endParaRPr lang="en-US" sz="2000" dirty="0">
              <a:latin typeface="Avenir Light" panose="020B0402020203020204" pitchFamily="34" charset="77"/>
              <a:ea typeface="Calibri" charset="0"/>
              <a:cs typeface="Calibri" charset="0"/>
            </a:endParaRPr>
          </a:p>
          <a:p>
            <a:pPr marL="0" indent="0">
              <a:lnSpc>
                <a:spcPct val="150000"/>
              </a:lnSpc>
              <a:buNone/>
            </a:pPr>
            <a:endParaRPr lang="en-US" sz="2400" dirty="0">
              <a:latin typeface="Avenir Light" panose="020B0402020203020204" pitchFamily="34" charset="77"/>
              <a:ea typeface="Calibri" charset="0"/>
              <a:cs typeface="Calibri" charset="0"/>
            </a:endParaRPr>
          </a:p>
        </p:txBody>
      </p:sp>
    </p:spTree>
    <p:extLst>
      <p:ext uri="{BB962C8B-B14F-4D97-AF65-F5344CB8AC3E}">
        <p14:creationId xmlns:p14="http://schemas.microsoft.com/office/powerpoint/2010/main" val="4078838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BEBB03-3FF6-A04A-85EE-0C506A14FD2D}"/>
              </a:ext>
            </a:extLst>
          </p:cNvPr>
          <p:cNvSpPr>
            <a:spLocks noGrp="1"/>
          </p:cNvSpPr>
          <p:nvPr>
            <p:ph idx="1"/>
          </p:nvPr>
        </p:nvSpPr>
        <p:spPr>
          <a:xfrm>
            <a:off x="952500" y="912586"/>
            <a:ext cx="10515600" cy="954314"/>
          </a:xfrm>
        </p:spPr>
        <p:txBody>
          <a:bodyPr>
            <a:normAutofit/>
          </a:bodyPr>
          <a:lstStyle/>
          <a:p>
            <a:pPr marL="0" indent="0" algn="ctr">
              <a:spcBef>
                <a:spcPct val="0"/>
              </a:spcBef>
              <a:buNone/>
            </a:pPr>
            <a:r>
              <a:rPr lang="en-US" sz="4000" dirty="0">
                <a:solidFill>
                  <a:srgbClr val="009B16"/>
                </a:solidFill>
                <a:latin typeface="Avenir Book" panose="02000503020000020003" pitchFamily="2" charset="0"/>
                <a:ea typeface="+mj-ea"/>
                <a:cs typeface="+mj-cs"/>
              </a:rPr>
              <a:t>ASPE Connect – Mentor Match</a:t>
            </a:r>
          </a:p>
        </p:txBody>
      </p:sp>
      <p:sp>
        <p:nvSpPr>
          <p:cNvPr id="2" name="TextBox 1">
            <a:extLst>
              <a:ext uri="{FF2B5EF4-FFF2-40B4-BE49-F238E27FC236}">
                <a16:creationId xmlns:a16="http://schemas.microsoft.com/office/drawing/2014/main" id="{38E32A42-AB96-C143-9FAA-300EAE9C8CA3}"/>
              </a:ext>
            </a:extLst>
          </p:cNvPr>
          <p:cNvSpPr txBox="1"/>
          <p:nvPr/>
        </p:nvSpPr>
        <p:spPr>
          <a:xfrm>
            <a:off x="979394" y="1893794"/>
            <a:ext cx="10248478" cy="3391762"/>
          </a:xfrm>
          <a:prstGeom prst="rect">
            <a:avLst/>
          </a:prstGeom>
          <a:noFill/>
        </p:spPr>
        <p:txBody>
          <a:bodyPr wrap="square" rtlCol="0">
            <a:spAutoFit/>
          </a:bodyPr>
          <a:lstStyle/>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Members who wish to remain in the program have been crossed over to Mentor Match in connect.aspe.org.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Members are now able to search for their own Mentors based on criteria they need.</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ASPE Staff manages the program, cleaning up matches and reporting.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 Mentees – 35, with 2 of those not currently participating.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 Mentors – 26, with 1 of those not currently participating.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3 matches have been completed and 0 matches are pending.</a:t>
            </a:r>
          </a:p>
          <a:p>
            <a:pPr marL="228600" indent="-228600" defTabSz="914400">
              <a:lnSpc>
                <a:spcPct val="90000"/>
              </a:lnSpc>
              <a:spcBef>
                <a:spcPts val="1000"/>
              </a:spcBef>
              <a:spcAft>
                <a:spcPts val="400"/>
              </a:spcAft>
              <a:buFont typeface="Arial" panose="020B0604020202020204" pitchFamily="34" charset="0"/>
              <a:buChar char="•"/>
            </a:pPr>
            <a:r>
              <a:rPr lang="en-US" sz="2000" dirty="0">
                <a:solidFill>
                  <a:schemeClr val="bg1"/>
                </a:solidFill>
                <a:latin typeface="Avenir Light" panose="020B0402020203020204" pitchFamily="34" charset="77"/>
                <a:cs typeface="Calibri" charset="0"/>
              </a:rPr>
              <a:t>Currently, we have 15 active matches.</a:t>
            </a:r>
          </a:p>
        </p:txBody>
      </p:sp>
    </p:spTree>
    <p:extLst>
      <p:ext uri="{BB962C8B-B14F-4D97-AF65-F5344CB8AC3E}">
        <p14:creationId xmlns:p14="http://schemas.microsoft.com/office/powerpoint/2010/main" val="1397886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11F2E-6749-5446-A3B7-F6FF3266A957}"/>
              </a:ext>
            </a:extLst>
          </p:cNvPr>
          <p:cNvSpPr>
            <a:spLocks noGrp="1"/>
          </p:cNvSpPr>
          <p:nvPr>
            <p:ph type="title"/>
          </p:nvPr>
        </p:nvSpPr>
        <p:spPr>
          <a:xfrm>
            <a:off x="911005" y="2416481"/>
            <a:ext cx="10574621" cy="840504"/>
          </a:xfrm>
        </p:spPr>
        <p:txBody>
          <a:bodyPr>
            <a:noAutofit/>
          </a:bodyPr>
          <a:lstStyle/>
          <a:p>
            <a:pPr algn="l"/>
            <a:r>
              <a:rPr lang="en-US" sz="5400" dirty="0"/>
              <a:t>Membership At A Glance</a:t>
            </a:r>
          </a:p>
        </p:txBody>
      </p:sp>
    </p:spTree>
    <p:extLst>
      <p:ext uri="{BB962C8B-B14F-4D97-AF65-F5344CB8AC3E}">
        <p14:creationId xmlns:p14="http://schemas.microsoft.com/office/powerpoint/2010/main" val="507680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14279-454F-5E4C-85CD-0021F8C93385}"/>
              </a:ext>
            </a:extLst>
          </p:cNvPr>
          <p:cNvSpPr>
            <a:spLocks noGrp="1"/>
          </p:cNvSpPr>
          <p:nvPr>
            <p:ph type="title"/>
          </p:nvPr>
        </p:nvSpPr>
        <p:spPr/>
        <p:txBody>
          <a:bodyPr>
            <a:normAutofit/>
          </a:bodyPr>
          <a:lstStyle/>
          <a:p>
            <a:pPr algn="ctr"/>
            <a:r>
              <a:rPr lang="en-US" sz="4000" dirty="0">
                <a:solidFill>
                  <a:srgbClr val="009B16"/>
                </a:solidFill>
              </a:rPr>
              <a:t>Membership Trend</a:t>
            </a:r>
          </a:p>
        </p:txBody>
      </p:sp>
      <p:graphicFrame>
        <p:nvGraphicFramePr>
          <p:cNvPr id="6" name="Content Placeholder 5"/>
          <p:cNvGraphicFramePr>
            <a:graphicFrameLocks noGrp="1"/>
          </p:cNvGraphicFramePr>
          <p:nvPr>
            <p:ph idx="1"/>
          </p:nvPr>
        </p:nvGraphicFramePr>
        <p:xfrm>
          <a:off x="838200" y="1825625"/>
          <a:ext cx="10515600" cy="408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0364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0BBD3-C6A2-404D-8D8B-65F37E5D88C9}"/>
              </a:ext>
            </a:extLst>
          </p:cNvPr>
          <p:cNvSpPr>
            <a:spLocks noGrp="1"/>
          </p:cNvSpPr>
          <p:nvPr>
            <p:ph type="title"/>
          </p:nvPr>
        </p:nvSpPr>
        <p:spPr>
          <a:xfrm>
            <a:off x="838200" y="135925"/>
            <a:ext cx="10515600" cy="1235675"/>
          </a:xfrm>
        </p:spPr>
        <p:txBody>
          <a:bodyPr>
            <a:normAutofit fontScale="90000"/>
          </a:bodyPr>
          <a:lstStyle/>
          <a:p>
            <a:r>
              <a:rPr lang="en-US" dirty="0">
                <a:solidFill>
                  <a:srgbClr val="009B16"/>
                </a:solidFill>
              </a:rPr>
              <a:t>ASPE Staff</a:t>
            </a:r>
            <a:br>
              <a:rPr lang="en-US" dirty="0">
                <a:solidFill>
                  <a:srgbClr val="009B16"/>
                </a:solidFill>
              </a:rPr>
            </a:br>
            <a:endParaRPr lang="en-US" dirty="0"/>
          </a:p>
        </p:txBody>
      </p:sp>
      <p:graphicFrame>
        <p:nvGraphicFramePr>
          <p:cNvPr id="4" name="Content Placeholder 3">
            <a:extLst>
              <a:ext uri="{FF2B5EF4-FFF2-40B4-BE49-F238E27FC236}">
                <a16:creationId xmlns:a16="http://schemas.microsoft.com/office/drawing/2014/main" id="{CB4BF2D9-F435-E74A-AB07-09ABC876FD41}"/>
              </a:ext>
            </a:extLst>
          </p:cNvPr>
          <p:cNvGraphicFramePr>
            <a:graphicFrameLocks noGrp="1"/>
          </p:cNvGraphicFramePr>
          <p:nvPr>
            <p:ph idx="1"/>
            <p:extLst>
              <p:ext uri="{D42A27DB-BD31-4B8C-83A1-F6EECF244321}">
                <p14:modId xmlns:p14="http://schemas.microsoft.com/office/powerpoint/2010/main" val="3641774728"/>
              </p:ext>
            </p:extLst>
          </p:nvPr>
        </p:nvGraphicFramePr>
        <p:xfrm>
          <a:off x="20594" y="753762"/>
          <a:ext cx="11333206" cy="5535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909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CC7C-E6E3-5A44-977D-05D949325964}"/>
              </a:ext>
            </a:extLst>
          </p:cNvPr>
          <p:cNvSpPr>
            <a:spLocks noGrp="1"/>
          </p:cNvSpPr>
          <p:nvPr>
            <p:ph type="title"/>
          </p:nvPr>
        </p:nvSpPr>
        <p:spPr/>
        <p:txBody>
          <a:bodyPr>
            <a:normAutofit/>
          </a:bodyPr>
          <a:lstStyle/>
          <a:p>
            <a:pPr algn="ctr"/>
            <a:r>
              <a:rPr lang="en-US" sz="4000" dirty="0">
                <a:solidFill>
                  <a:srgbClr val="009B16"/>
                </a:solidFill>
              </a:rPr>
              <a:t>Membership by Type</a:t>
            </a:r>
          </a:p>
        </p:txBody>
      </p:sp>
      <p:graphicFrame>
        <p:nvGraphicFramePr>
          <p:cNvPr id="6" name="Content Placeholder 5">
            <a:extLst>
              <a:ext uri="{FF2B5EF4-FFF2-40B4-BE49-F238E27FC236}">
                <a16:creationId xmlns:a16="http://schemas.microsoft.com/office/drawing/2014/main" id="{7299C9CE-0C5A-9749-94A4-E399C74E8F29}"/>
              </a:ext>
            </a:extLst>
          </p:cNvPr>
          <p:cNvGraphicFramePr>
            <a:graphicFrameLocks noGrp="1"/>
          </p:cNvGraphicFramePr>
          <p:nvPr>
            <p:ph idx="1"/>
          </p:nvPr>
        </p:nvGraphicFramePr>
        <p:xfrm>
          <a:off x="387350" y="1690688"/>
          <a:ext cx="10515600" cy="4089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947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5E66C-CD8E-AD47-9D85-42ABA28F74D9}"/>
              </a:ext>
            </a:extLst>
          </p:cNvPr>
          <p:cNvSpPr>
            <a:spLocks noGrp="1"/>
          </p:cNvSpPr>
          <p:nvPr>
            <p:ph type="title"/>
          </p:nvPr>
        </p:nvSpPr>
        <p:spPr/>
        <p:txBody>
          <a:bodyPr>
            <a:normAutofit/>
          </a:bodyPr>
          <a:lstStyle/>
          <a:p>
            <a:pPr algn="ctr"/>
            <a:r>
              <a:rPr lang="en-US" sz="4000" dirty="0">
                <a:solidFill>
                  <a:srgbClr val="009B16"/>
                </a:solidFill>
              </a:rPr>
              <a:t>ASPE Young Professionals 35 &amp; Under</a:t>
            </a:r>
          </a:p>
        </p:txBody>
      </p:sp>
      <p:graphicFrame>
        <p:nvGraphicFramePr>
          <p:cNvPr id="4" name="Content Placeholder 3">
            <a:extLst>
              <a:ext uri="{FF2B5EF4-FFF2-40B4-BE49-F238E27FC236}">
                <a16:creationId xmlns:a16="http://schemas.microsoft.com/office/drawing/2014/main" id="{078C7C77-BE97-334C-A50F-A51D9091E686}"/>
              </a:ext>
            </a:extLst>
          </p:cNvPr>
          <p:cNvGraphicFramePr>
            <a:graphicFrameLocks noGrp="1"/>
          </p:cNvGraphicFramePr>
          <p:nvPr>
            <p:ph idx="1"/>
            <p:extLst>
              <p:ext uri="{D42A27DB-BD31-4B8C-83A1-F6EECF244321}">
                <p14:modId xmlns:p14="http://schemas.microsoft.com/office/powerpoint/2010/main" val="1742912887"/>
              </p:ext>
            </p:extLst>
          </p:nvPr>
        </p:nvGraphicFramePr>
        <p:xfrm>
          <a:off x="94129" y="1707775"/>
          <a:ext cx="12097871" cy="42531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940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2E118-7880-ED48-9D91-F7E2D81CA155}"/>
              </a:ext>
            </a:extLst>
          </p:cNvPr>
          <p:cNvSpPr>
            <a:spLocks noGrp="1"/>
          </p:cNvSpPr>
          <p:nvPr>
            <p:ph type="title"/>
          </p:nvPr>
        </p:nvSpPr>
        <p:spPr>
          <a:xfrm>
            <a:off x="838200" y="365125"/>
            <a:ext cx="10515600" cy="1325563"/>
          </a:xfrm>
        </p:spPr>
        <p:txBody>
          <a:bodyPr anchor="ctr">
            <a:normAutofit/>
          </a:bodyPr>
          <a:lstStyle/>
          <a:p>
            <a:r>
              <a:rPr lang="en-US" sz="4000" dirty="0">
                <a:solidFill>
                  <a:srgbClr val="009B16"/>
                </a:solidFill>
              </a:rPr>
              <a:t>Reaching Out to the Younger Generations</a:t>
            </a:r>
          </a:p>
        </p:txBody>
      </p:sp>
      <p:pic>
        <p:nvPicPr>
          <p:cNvPr id="5" name="Picture 4" descr="A picture containing plate, drawing&#10;&#10;Description automatically generated">
            <a:extLst>
              <a:ext uri="{FF2B5EF4-FFF2-40B4-BE49-F238E27FC236}">
                <a16:creationId xmlns:a16="http://schemas.microsoft.com/office/drawing/2014/main" id="{589B3597-0D6C-9747-9048-82D3569CD869}"/>
              </a:ext>
            </a:extLst>
          </p:cNvPr>
          <p:cNvPicPr>
            <a:picLocks noChangeAspect="1"/>
          </p:cNvPicPr>
          <p:nvPr/>
        </p:nvPicPr>
        <p:blipFill>
          <a:blip r:embed="rId2"/>
          <a:stretch>
            <a:fillRect/>
          </a:stretch>
        </p:blipFill>
        <p:spPr>
          <a:xfrm>
            <a:off x="737839" y="1925991"/>
            <a:ext cx="3662145" cy="2492131"/>
          </a:xfrm>
          <a:prstGeom prst="rect">
            <a:avLst/>
          </a:prstGeom>
          <a:noFill/>
        </p:spPr>
      </p:pic>
      <p:sp>
        <p:nvSpPr>
          <p:cNvPr id="3" name="Content Placeholder 2">
            <a:extLst>
              <a:ext uri="{FF2B5EF4-FFF2-40B4-BE49-F238E27FC236}">
                <a16:creationId xmlns:a16="http://schemas.microsoft.com/office/drawing/2014/main" id="{AC005B05-F0C7-124D-B98B-5269BFBDA9F7}"/>
              </a:ext>
            </a:extLst>
          </p:cNvPr>
          <p:cNvSpPr>
            <a:spLocks noGrp="1"/>
          </p:cNvSpPr>
          <p:nvPr>
            <p:ph sz="half" idx="2"/>
          </p:nvPr>
        </p:nvSpPr>
        <p:spPr>
          <a:xfrm>
            <a:off x="4879552" y="1866900"/>
            <a:ext cx="7207538" cy="4674029"/>
          </a:xfrm>
        </p:spPr>
        <p:txBody>
          <a:bodyPr>
            <a:noAutofit/>
          </a:bodyPr>
          <a:lstStyle/>
          <a:p>
            <a:pPr>
              <a:lnSpc>
                <a:spcPct val="110000"/>
              </a:lnSpc>
            </a:pPr>
            <a:r>
              <a:rPr lang="en-US" sz="2000" b="0" dirty="0">
                <a:latin typeface="Avenir Light" panose="020B0402020203020204" pitchFamily="34" charset="77"/>
              </a:rPr>
              <a:t>Chapter AYP Liaisons are continuing to host events.</a:t>
            </a:r>
          </a:p>
          <a:p>
            <a:pPr lvl="1">
              <a:lnSpc>
                <a:spcPct val="110000"/>
              </a:lnSpc>
              <a:buFont typeface="Courier New" panose="02070309020205020404" pitchFamily="49" charset="0"/>
              <a:buChar char="o"/>
            </a:pPr>
            <a:r>
              <a:rPr lang="en-US" sz="2000" dirty="0">
                <a:latin typeface="Avenir Light" panose="020B0402020203020204" pitchFamily="34" charset="77"/>
              </a:rPr>
              <a:t>There are currently 42 appointed liaisons. If your Chapter’s AYPL is not listed, the Society is not aware of your appointment (must be 35 years old or younger). </a:t>
            </a:r>
          </a:p>
          <a:p>
            <a:pPr lvl="0">
              <a:lnSpc>
                <a:spcPct val="110000"/>
              </a:lnSpc>
            </a:pPr>
            <a:r>
              <a:rPr lang="en-US" sz="2000" b="0" dirty="0">
                <a:latin typeface="Avenir Light" panose="020B0402020203020204" pitchFamily="34" charset="77"/>
              </a:rPr>
              <a:t>AYP Leadership Conference will be held at the 2021 Tech Symposium.</a:t>
            </a:r>
          </a:p>
          <a:p>
            <a:pPr lvl="0">
              <a:lnSpc>
                <a:spcPct val="110000"/>
              </a:lnSpc>
            </a:pPr>
            <a:r>
              <a:rPr lang="en-US" sz="2000" b="0" dirty="0">
                <a:latin typeface="Avenir Light" panose="020B0402020203020204" pitchFamily="34" charset="77"/>
              </a:rPr>
              <a:t>New! Guidelines for AYP roles within the Society and Chapters was developed.</a:t>
            </a:r>
          </a:p>
          <a:p>
            <a:pPr lvl="0">
              <a:lnSpc>
                <a:spcPct val="110000"/>
              </a:lnSpc>
            </a:pPr>
            <a:r>
              <a:rPr lang="en-US" sz="2000" b="0" dirty="0">
                <a:latin typeface="Avenir Light" panose="020B0402020203020204" pitchFamily="34" charset="77"/>
              </a:rPr>
              <a:t>Any questions, please contact the AYP Committee: </a:t>
            </a:r>
            <a:r>
              <a:rPr lang="en-US" sz="2000" b="0" dirty="0" err="1">
                <a:solidFill>
                  <a:srgbClr val="00B0F0"/>
                </a:solidFill>
                <a:latin typeface="Avenir Light" panose="020B0402020203020204" pitchFamily="34" charset="77"/>
              </a:rPr>
              <a:t>ayp@aspe.org</a:t>
            </a:r>
            <a:endParaRPr lang="en-US" sz="2000" b="0" dirty="0">
              <a:latin typeface="Avenir Light" panose="020B0402020203020204" pitchFamily="34" charset="77"/>
            </a:endParaRPr>
          </a:p>
          <a:p>
            <a:pPr>
              <a:lnSpc>
                <a:spcPct val="110000"/>
              </a:lnSpc>
            </a:pPr>
            <a:endParaRPr lang="en-US" sz="2000" b="0" dirty="0">
              <a:latin typeface="Avenir Light" panose="020B0402020203020204" pitchFamily="34" charset="77"/>
            </a:endParaRPr>
          </a:p>
        </p:txBody>
      </p:sp>
    </p:spTree>
    <p:extLst>
      <p:ext uri="{BB962C8B-B14F-4D97-AF65-F5344CB8AC3E}">
        <p14:creationId xmlns:p14="http://schemas.microsoft.com/office/powerpoint/2010/main" val="4094729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6382640-05EB-064C-9AD4-21200AC8667F}"/>
              </a:ext>
            </a:extLst>
          </p:cNvPr>
          <p:cNvGraphicFramePr>
            <a:graphicFrameLocks noGrp="1"/>
          </p:cNvGraphicFramePr>
          <p:nvPr>
            <p:ph idx="1"/>
            <p:extLst>
              <p:ext uri="{D42A27DB-BD31-4B8C-83A1-F6EECF244321}">
                <p14:modId xmlns:p14="http://schemas.microsoft.com/office/powerpoint/2010/main" val="75162438"/>
              </p:ext>
            </p:extLst>
          </p:nvPr>
        </p:nvGraphicFramePr>
        <p:xfrm>
          <a:off x="827049" y="1804430"/>
          <a:ext cx="10515600" cy="4335607"/>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descr="A close up of a sign&#10;&#10;Description automatically generated">
            <a:extLst>
              <a:ext uri="{FF2B5EF4-FFF2-40B4-BE49-F238E27FC236}">
                <a16:creationId xmlns:a16="http://schemas.microsoft.com/office/drawing/2014/main" id="{4522BB83-C4BC-3240-A8A8-C029597C2B58}"/>
              </a:ext>
            </a:extLst>
          </p:cNvPr>
          <p:cNvPicPr>
            <a:picLocks noChangeAspect="1"/>
          </p:cNvPicPr>
          <p:nvPr/>
        </p:nvPicPr>
        <p:blipFill>
          <a:blip r:embed="rId4"/>
          <a:stretch>
            <a:fillRect/>
          </a:stretch>
        </p:blipFill>
        <p:spPr>
          <a:xfrm>
            <a:off x="2591728" y="471700"/>
            <a:ext cx="7030689" cy="1071811"/>
          </a:xfrm>
          <a:prstGeom prst="rect">
            <a:avLst/>
          </a:prstGeom>
        </p:spPr>
      </p:pic>
      <p:sp>
        <p:nvSpPr>
          <p:cNvPr id="6" name="TextBox 5">
            <a:extLst>
              <a:ext uri="{FF2B5EF4-FFF2-40B4-BE49-F238E27FC236}">
                <a16:creationId xmlns:a16="http://schemas.microsoft.com/office/drawing/2014/main" id="{F91B2627-A56B-9F4E-A1EB-9DF5B706A90D}"/>
              </a:ext>
            </a:extLst>
          </p:cNvPr>
          <p:cNvSpPr txBox="1"/>
          <p:nvPr/>
        </p:nvSpPr>
        <p:spPr>
          <a:xfrm>
            <a:off x="700667" y="2799980"/>
            <a:ext cx="1891061" cy="1569660"/>
          </a:xfrm>
          <a:prstGeom prst="rect">
            <a:avLst/>
          </a:prstGeom>
          <a:noFill/>
        </p:spPr>
        <p:txBody>
          <a:bodyPr wrap="square" rtlCol="0">
            <a:spAutoFit/>
          </a:bodyPr>
          <a:lstStyle/>
          <a:p>
            <a:pPr algn="r"/>
            <a:r>
              <a:rPr lang="en-US" sz="2400" b="1" dirty="0">
                <a:solidFill>
                  <a:schemeClr val="bg1"/>
                </a:solidFill>
                <a:latin typeface="Avenir Book" panose="02000503020000020003" pitchFamily="2" charset="0"/>
              </a:rPr>
              <a:t>Women of ASPE by Member Type </a:t>
            </a:r>
          </a:p>
        </p:txBody>
      </p:sp>
    </p:spTree>
    <p:extLst>
      <p:ext uri="{BB962C8B-B14F-4D97-AF65-F5344CB8AC3E}">
        <p14:creationId xmlns:p14="http://schemas.microsoft.com/office/powerpoint/2010/main" val="313299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236E39B-D857-4C48-BADB-A97826C1BF92}"/>
              </a:ext>
            </a:extLst>
          </p:cNvPr>
          <p:cNvGraphicFramePr>
            <a:graphicFrameLocks noGrp="1"/>
          </p:cNvGraphicFramePr>
          <p:nvPr>
            <p:ph idx="1"/>
          </p:nvPr>
        </p:nvGraphicFramePr>
        <p:xfrm>
          <a:off x="838200" y="1825625"/>
          <a:ext cx="10515600" cy="408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close up of a sign&#10;&#10;Description automatically generated">
            <a:extLst>
              <a:ext uri="{FF2B5EF4-FFF2-40B4-BE49-F238E27FC236}">
                <a16:creationId xmlns:a16="http://schemas.microsoft.com/office/drawing/2014/main" id="{A5740AA3-8DC0-7A44-B91A-A58A8757F3EA}"/>
              </a:ext>
            </a:extLst>
          </p:cNvPr>
          <p:cNvPicPr>
            <a:picLocks noChangeAspect="1"/>
          </p:cNvPicPr>
          <p:nvPr/>
        </p:nvPicPr>
        <p:blipFill>
          <a:blip r:embed="rId8"/>
          <a:stretch>
            <a:fillRect/>
          </a:stretch>
        </p:blipFill>
        <p:spPr>
          <a:xfrm>
            <a:off x="2588010" y="502672"/>
            <a:ext cx="7030689" cy="1071811"/>
          </a:xfrm>
          <a:prstGeom prst="rect">
            <a:avLst/>
          </a:prstGeom>
        </p:spPr>
      </p:pic>
    </p:spTree>
    <p:extLst>
      <p:ext uri="{BB962C8B-B14F-4D97-AF65-F5344CB8AC3E}">
        <p14:creationId xmlns:p14="http://schemas.microsoft.com/office/powerpoint/2010/main" val="3920252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90EEBF7B-A317-834D-94C9-D388A2C0ED62}"/>
              </a:ext>
            </a:extLst>
          </p:cNvPr>
          <p:cNvSpPr>
            <a:spLocks noGrp="1"/>
          </p:cNvSpPr>
          <p:nvPr>
            <p:ph idx="1"/>
          </p:nvPr>
        </p:nvSpPr>
        <p:spPr>
          <a:xfrm>
            <a:off x="1707994" y="1825625"/>
            <a:ext cx="10515600" cy="549585"/>
          </a:xfrm>
        </p:spPr>
        <p:txBody>
          <a:bodyPr>
            <a:normAutofit/>
          </a:bodyPr>
          <a:lstStyle/>
          <a:p>
            <a:pPr marL="0" lvl="0" indent="0">
              <a:lnSpc>
                <a:spcPct val="100000"/>
              </a:lnSpc>
              <a:spcBef>
                <a:spcPts val="0"/>
              </a:spcBef>
              <a:buNone/>
              <a:defRPr/>
            </a:pPr>
            <a:r>
              <a:rPr lang="en-US" sz="2400" b="1" dirty="0">
                <a:latin typeface="Avenir Heavy" panose="02000503020000020003" pitchFamily="2" charset="0"/>
              </a:rPr>
              <a:t>MEMBERSHIP STANDINGS</a:t>
            </a:r>
            <a:endParaRPr lang="en-US" sz="2600" b="1" dirty="0">
              <a:latin typeface="Avenir Heavy" panose="02000503020000020003" pitchFamily="2" charset="0"/>
            </a:endParaRPr>
          </a:p>
        </p:txBody>
      </p:sp>
      <p:graphicFrame>
        <p:nvGraphicFramePr>
          <p:cNvPr id="8" name="Chart 7">
            <a:extLst>
              <a:ext uri="{FF2B5EF4-FFF2-40B4-BE49-F238E27FC236}">
                <a16:creationId xmlns:a16="http://schemas.microsoft.com/office/drawing/2014/main" id="{910A3028-69CC-934B-90A8-4FA143D6A28C}"/>
              </a:ext>
            </a:extLst>
          </p:cNvPr>
          <p:cNvGraphicFramePr/>
          <p:nvPr/>
        </p:nvGraphicFramePr>
        <p:xfrm>
          <a:off x="1830655" y="2545054"/>
          <a:ext cx="3276600" cy="3226633"/>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D5BEBDB9-98D8-4D40-B92E-A584C7B44114}"/>
              </a:ext>
            </a:extLst>
          </p:cNvPr>
          <p:cNvSpPr txBox="1">
            <a:spLocks/>
          </p:cNvSpPr>
          <p:nvPr/>
        </p:nvSpPr>
        <p:spPr>
          <a:xfrm>
            <a:off x="6378021" y="1825625"/>
            <a:ext cx="5431121" cy="39460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US" sz="2400" b="0" dirty="0"/>
              <a:t>2021 ACTIVITIES:</a:t>
            </a:r>
            <a:endParaRPr lang="en-US" sz="2000" b="0" dirty="0">
              <a:latin typeface="Avenir Light" panose="020B0402020203020204" pitchFamily="34" charset="77"/>
            </a:endParaRPr>
          </a:p>
          <a:p>
            <a:pPr>
              <a:lnSpc>
                <a:spcPct val="140000"/>
              </a:lnSpc>
              <a:spcBef>
                <a:spcPts val="1600"/>
              </a:spcBef>
              <a:defRPr/>
            </a:pPr>
            <a:r>
              <a:rPr lang="en-US" sz="2000" b="0" dirty="0">
                <a:latin typeface="Avenir Light" panose="020B0402020203020204" pitchFamily="34" charset="77"/>
              </a:rPr>
              <a:t>WOA Webinars</a:t>
            </a:r>
          </a:p>
          <a:p>
            <a:pPr>
              <a:lnSpc>
                <a:spcPct val="140000"/>
              </a:lnSpc>
              <a:spcBef>
                <a:spcPts val="1600"/>
              </a:spcBef>
              <a:defRPr/>
            </a:pPr>
            <a:r>
              <a:rPr lang="en-US" sz="2000" b="0" dirty="0">
                <a:latin typeface="Avenir Light" panose="020B0402020203020204" pitchFamily="34" charset="77"/>
              </a:rPr>
              <a:t>WOA Chapter Events</a:t>
            </a:r>
          </a:p>
          <a:p>
            <a:pPr>
              <a:lnSpc>
                <a:spcPct val="140000"/>
              </a:lnSpc>
              <a:spcBef>
                <a:spcPts val="1600"/>
              </a:spcBef>
              <a:defRPr/>
            </a:pPr>
            <a:r>
              <a:rPr lang="en-US" sz="2000" b="0" dirty="0">
                <a:latin typeface="Avenir Light" panose="020B0402020203020204" pitchFamily="34" charset="77"/>
              </a:rPr>
              <a:t>WOA Half-Day Educational Events</a:t>
            </a:r>
          </a:p>
          <a:p>
            <a:pPr>
              <a:lnSpc>
                <a:spcPct val="140000"/>
              </a:lnSpc>
              <a:spcBef>
                <a:spcPts val="1600"/>
              </a:spcBef>
              <a:defRPr/>
            </a:pPr>
            <a:r>
              <a:rPr lang="en-US" sz="2000" b="0" dirty="0">
                <a:latin typeface="Avenir Light" panose="020B0402020203020204" pitchFamily="34" charset="77"/>
              </a:rPr>
              <a:t>WOA Scholarship for 2021 Symposium</a:t>
            </a:r>
          </a:p>
          <a:p>
            <a:pPr marL="0" indent="0">
              <a:lnSpc>
                <a:spcPct val="140000"/>
              </a:lnSpc>
              <a:spcBef>
                <a:spcPts val="1600"/>
              </a:spcBef>
              <a:buNone/>
              <a:defRPr/>
            </a:pPr>
            <a:endParaRPr lang="en-US" sz="1650" dirty="0">
              <a:solidFill>
                <a:srgbClr val="0044CA"/>
              </a:solidFill>
              <a:latin typeface="Calibri" panose="020F0502020204030204" pitchFamily="34" charset="0"/>
            </a:endParaRPr>
          </a:p>
          <a:p>
            <a:pPr marL="0" indent="0">
              <a:lnSpc>
                <a:spcPct val="100000"/>
              </a:lnSpc>
              <a:spcBef>
                <a:spcPts val="0"/>
              </a:spcBef>
              <a:buFontTx/>
              <a:buNone/>
              <a:defRPr/>
            </a:pPr>
            <a:endParaRPr lang="en-US" sz="2600" dirty="0"/>
          </a:p>
        </p:txBody>
      </p:sp>
      <p:sp>
        <p:nvSpPr>
          <p:cNvPr id="6" name="Title 1">
            <a:extLst>
              <a:ext uri="{FF2B5EF4-FFF2-40B4-BE49-F238E27FC236}">
                <a16:creationId xmlns:a16="http://schemas.microsoft.com/office/drawing/2014/main" id="{4DB953EE-187B-AA43-AA2E-6E8AAFB8F6FE}"/>
              </a:ext>
            </a:extLst>
          </p:cNvPr>
          <p:cNvSpPr>
            <a:spLocks noGrp="1"/>
          </p:cNvSpPr>
          <p:nvPr>
            <p:ph type="title"/>
          </p:nvPr>
        </p:nvSpPr>
        <p:spPr>
          <a:xfrm>
            <a:off x="838200" y="428817"/>
            <a:ext cx="10515600" cy="1150361"/>
          </a:xfrm>
        </p:spPr>
        <p:txBody>
          <a:bodyPr/>
          <a:lstStyle/>
          <a:p>
            <a:r>
              <a:rPr lang="en-US" sz="4000" dirty="0">
                <a:solidFill>
                  <a:srgbClr val="009B16"/>
                </a:solidFill>
              </a:rPr>
              <a:t>Women of ASPE</a:t>
            </a:r>
          </a:p>
        </p:txBody>
      </p:sp>
      <p:sp>
        <p:nvSpPr>
          <p:cNvPr id="2" name="TextBox 1">
            <a:extLst>
              <a:ext uri="{FF2B5EF4-FFF2-40B4-BE49-F238E27FC236}">
                <a16:creationId xmlns:a16="http://schemas.microsoft.com/office/drawing/2014/main" id="{DF20FD50-D2F3-CB40-8F44-83CE362AC5BE}"/>
              </a:ext>
            </a:extLst>
          </p:cNvPr>
          <p:cNvSpPr txBox="1"/>
          <p:nvPr/>
        </p:nvSpPr>
        <p:spPr>
          <a:xfrm>
            <a:off x="11550316" y="26950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06435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185D27CE-2B81-7B41-B447-5A861CAED237}"/>
              </a:ext>
            </a:extLst>
          </p:cNvPr>
          <p:cNvSpPr>
            <a:spLocks noGrp="1"/>
          </p:cNvSpPr>
          <p:nvPr>
            <p:ph idx="1"/>
          </p:nvPr>
        </p:nvSpPr>
        <p:spPr>
          <a:xfrm>
            <a:off x="1884555" y="1747569"/>
            <a:ext cx="4360126" cy="500552"/>
          </a:xfrm>
        </p:spPr>
        <p:txBody>
          <a:bodyPr>
            <a:normAutofit/>
          </a:bodyPr>
          <a:lstStyle/>
          <a:p>
            <a:pPr marL="0" indent="0">
              <a:lnSpc>
                <a:spcPct val="100000"/>
              </a:lnSpc>
              <a:spcBef>
                <a:spcPts val="0"/>
              </a:spcBef>
              <a:buNone/>
              <a:defRPr/>
            </a:pPr>
            <a:r>
              <a:rPr lang="en-US" sz="2400" b="1" dirty="0">
                <a:latin typeface="Avenir Heavy" panose="02000503020000020003" pitchFamily="2" charset="0"/>
              </a:rPr>
              <a:t>CHAPTER PRESIDENTS</a:t>
            </a:r>
          </a:p>
        </p:txBody>
      </p:sp>
      <p:sp>
        <p:nvSpPr>
          <p:cNvPr id="7" name="Text Placeholder 3">
            <a:extLst>
              <a:ext uri="{FF2B5EF4-FFF2-40B4-BE49-F238E27FC236}">
                <a16:creationId xmlns:a16="http://schemas.microsoft.com/office/drawing/2014/main" id="{4697E585-EF53-8949-8C28-52303B8ACBD0}"/>
              </a:ext>
            </a:extLst>
          </p:cNvPr>
          <p:cNvSpPr txBox="1">
            <a:spLocks/>
          </p:cNvSpPr>
          <p:nvPr/>
        </p:nvSpPr>
        <p:spPr>
          <a:xfrm>
            <a:off x="6248402" y="1760469"/>
            <a:ext cx="3505200" cy="639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bg1"/>
                </a:solidFill>
                <a:latin typeface="Avenir Heavy"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Avenir"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Avenir"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Avenir"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2400" dirty="0"/>
              <a:t>CHAPTER OFFICERS</a:t>
            </a:r>
          </a:p>
        </p:txBody>
      </p:sp>
      <p:graphicFrame>
        <p:nvGraphicFramePr>
          <p:cNvPr id="8" name="Content Placeholder 6">
            <a:extLst>
              <a:ext uri="{FF2B5EF4-FFF2-40B4-BE49-F238E27FC236}">
                <a16:creationId xmlns:a16="http://schemas.microsoft.com/office/drawing/2014/main" id="{15E0F8E2-3EB3-C54C-B7B1-E21517559A89}"/>
              </a:ext>
            </a:extLst>
          </p:cNvPr>
          <p:cNvGraphicFramePr>
            <a:graphicFrameLocks/>
          </p:cNvGraphicFramePr>
          <p:nvPr/>
        </p:nvGraphicFramePr>
        <p:xfrm>
          <a:off x="1940309" y="2203516"/>
          <a:ext cx="3674428" cy="3768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7">
            <a:extLst>
              <a:ext uri="{FF2B5EF4-FFF2-40B4-BE49-F238E27FC236}">
                <a16:creationId xmlns:a16="http://schemas.microsoft.com/office/drawing/2014/main" id="{C55A2E4E-55EE-4C45-ADAC-1AF20546F036}"/>
              </a:ext>
            </a:extLst>
          </p:cNvPr>
          <p:cNvGraphicFramePr>
            <a:graphicFrameLocks/>
          </p:cNvGraphicFramePr>
          <p:nvPr/>
        </p:nvGraphicFramePr>
        <p:xfrm>
          <a:off x="6052457" y="2211809"/>
          <a:ext cx="3925732" cy="3768725"/>
        </p:xfrm>
        <a:graphic>
          <a:graphicData uri="http://schemas.openxmlformats.org/drawingml/2006/chart">
            <c:chart xmlns:c="http://schemas.openxmlformats.org/drawingml/2006/chart" xmlns:r="http://schemas.openxmlformats.org/officeDocument/2006/relationships" r:id="rId4"/>
          </a:graphicData>
        </a:graphic>
      </p:graphicFrame>
      <p:sp>
        <p:nvSpPr>
          <p:cNvPr id="11" name="Title 1">
            <a:extLst>
              <a:ext uri="{FF2B5EF4-FFF2-40B4-BE49-F238E27FC236}">
                <a16:creationId xmlns:a16="http://schemas.microsoft.com/office/drawing/2014/main" id="{9C3902AD-202A-C241-ABE5-A1B7A54E13C0}"/>
              </a:ext>
            </a:extLst>
          </p:cNvPr>
          <p:cNvSpPr>
            <a:spLocks noGrp="1"/>
          </p:cNvSpPr>
          <p:nvPr>
            <p:ph type="title"/>
          </p:nvPr>
        </p:nvSpPr>
        <p:spPr>
          <a:xfrm>
            <a:off x="838200" y="428817"/>
            <a:ext cx="10515600" cy="1150361"/>
          </a:xfrm>
        </p:spPr>
        <p:txBody>
          <a:bodyPr/>
          <a:lstStyle/>
          <a:p>
            <a:r>
              <a:rPr lang="en-US" sz="4000" dirty="0">
                <a:solidFill>
                  <a:srgbClr val="009B16"/>
                </a:solidFill>
              </a:rPr>
              <a:t>Women of ASPE</a:t>
            </a:r>
          </a:p>
        </p:txBody>
      </p:sp>
    </p:spTree>
    <p:extLst>
      <p:ext uri="{BB962C8B-B14F-4D97-AF65-F5344CB8AC3E}">
        <p14:creationId xmlns:p14="http://schemas.microsoft.com/office/powerpoint/2010/main" val="1573788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E4FF1-3ED8-1A46-A18A-0DB0273C0A8E}"/>
              </a:ext>
            </a:extLst>
          </p:cNvPr>
          <p:cNvSpPr>
            <a:spLocks noGrp="1"/>
          </p:cNvSpPr>
          <p:nvPr>
            <p:ph type="title"/>
          </p:nvPr>
        </p:nvSpPr>
        <p:spPr/>
        <p:txBody>
          <a:bodyPr/>
          <a:lstStyle/>
          <a:p>
            <a:r>
              <a:rPr lang="en-US" dirty="0"/>
              <a:t>ASPE Life Members 2020-2021</a:t>
            </a:r>
          </a:p>
        </p:txBody>
      </p:sp>
      <p:sp>
        <p:nvSpPr>
          <p:cNvPr id="3" name="Content Placeholder 2">
            <a:extLst>
              <a:ext uri="{FF2B5EF4-FFF2-40B4-BE49-F238E27FC236}">
                <a16:creationId xmlns:a16="http://schemas.microsoft.com/office/drawing/2014/main" id="{D613E062-3FD2-9D4B-92D5-186AB7C38C57}"/>
              </a:ext>
            </a:extLst>
          </p:cNvPr>
          <p:cNvSpPr>
            <a:spLocks noGrp="1"/>
          </p:cNvSpPr>
          <p:nvPr>
            <p:ph idx="1"/>
          </p:nvPr>
        </p:nvSpPr>
        <p:spPr/>
        <p:txBody>
          <a:bodyPr>
            <a:normAutofit fontScale="70000" lnSpcReduction="20000"/>
          </a:bodyPr>
          <a:lstStyle/>
          <a:p>
            <a:pPr marL="0" indent="0" algn="ctr">
              <a:buNone/>
            </a:pPr>
            <a:r>
              <a:rPr lang="en-US" b="1" dirty="0">
                <a:latin typeface="Avenir Heavy" panose="02000503020000020003" pitchFamily="2" charset="0"/>
              </a:rPr>
              <a:t>David </a:t>
            </a:r>
            <a:r>
              <a:rPr lang="en-US" b="1" dirty="0" err="1">
                <a:latin typeface="Avenir Heavy" panose="02000503020000020003" pitchFamily="2" charset="0"/>
              </a:rPr>
              <a:t>Maghen</a:t>
            </a:r>
            <a:r>
              <a:rPr lang="en-US" b="1" dirty="0">
                <a:solidFill>
                  <a:srgbClr val="1C6FA9"/>
                </a:solidFill>
                <a:latin typeface="Avenir Heavy" panose="02000503020000020003" pitchFamily="2" charset="0"/>
              </a:rPr>
              <a:t>  </a:t>
            </a:r>
            <a:r>
              <a:rPr lang="en-US" dirty="0">
                <a:solidFill>
                  <a:srgbClr val="1C6FA9"/>
                </a:solidFill>
              </a:rPr>
              <a:t>//  </a:t>
            </a:r>
            <a:r>
              <a:rPr lang="en-US" dirty="0"/>
              <a:t>Los Angeles Chapter</a:t>
            </a:r>
          </a:p>
          <a:p>
            <a:pPr marL="0" indent="0" algn="ctr">
              <a:buNone/>
            </a:pPr>
            <a:r>
              <a:rPr lang="en-US" b="1" dirty="0">
                <a:latin typeface="Avenir Heavy" panose="02000503020000020003" pitchFamily="2" charset="0"/>
              </a:rPr>
              <a:t>Jeffrey </a:t>
            </a:r>
            <a:r>
              <a:rPr lang="en-US" b="1" dirty="0" err="1">
                <a:latin typeface="Avenir Heavy" panose="02000503020000020003" pitchFamily="2" charset="0"/>
              </a:rPr>
              <a:t>Ingertson</a:t>
            </a:r>
            <a:r>
              <a:rPr lang="en-US" b="1" dirty="0">
                <a:latin typeface="Avenir Heavy" panose="02000503020000020003" pitchFamily="2" charset="0"/>
              </a:rPr>
              <a:t> CPD </a:t>
            </a:r>
            <a:r>
              <a:rPr lang="en-US" b="1" dirty="0">
                <a:solidFill>
                  <a:srgbClr val="1C6FA9"/>
                </a:solidFill>
                <a:latin typeface="Avenir Heavy" panose="02000503020000020003" pitchFamily="2" charset="0"/>
              </a:rPr>
              <a:t> </a:t>
            </a:r>
            <a:r>
              <a:rPr lang="en-US" dirty="0">
                <a:solidFill>
                  <a:srgbClr val="1C6FA9"/>
                </a:solidFill>
              </a:rPr>
              <a:t>// </a:t>
            </a:r>
            <a:r>
              <a:rPr lang="en-US" dirty="0"/>
              <a:t>Phoenix Chapter</a:t>
            </a:r>
          </a:p>
          <a:p>
            <a:pPr marL="0" indent="0" algn="ctr">
              <a:buNone/>
            </a:pPr>
            <a:r>
              <a:rPr lang="en-US" b="1" dirty="0">
                <a:latin typeface="Avenir Heavy" panose="02000503020000020003" pitchFamily="2" charset="0"/>
              </a:rPr>
              <a:t>Vivian Enriquez CPD, FASPE</a:t>
            </a:r>
            <a:r>
              <a:rPr lang="en-US" b="1" dirty="0">
                <a:solidFill>
                  <a:srgbClr val="1C6FA9"/>
                </a:solidFill>
                <a:latin typeface="Avenir Heavy" panose="02000503020000020003" pitchFamily="2" charset="0"/>
              </a:rPr>
              <a:t> </a:t>
            </a:r>
            <a:r>
              <a:rPr lang="en-US" dirty="0">
                <a:solidFill>
                  <a:srgbClr val="1C6FA9"/>
                </a:solidFill>
              </a:rPr>
              <a:t>// </a:t>
            </a:r>
            <a:r>
              <a:rPr lang="en-US" dirty="0"/>
              <a:t> Los Angeles Chapter</a:t>
            </a:r>
          </a:p>
          <a:p>
            <a:pPr marL="0" indent="0" algn="ctr">
              <a:buNone/>
            </a:pPr>
            <a:r>
              <a:rPr lang="en-US" b="1" dirty="0">
                <a:latin typeface="Avenir Heavy" panose="02000503020000020003" pitchFamily="2" charset="0"/>
              </a:rPr>
              <a:t>Kook Dean P.E.</a:t>
            </a:r>
            <a:r>
              <a:rPr lang="en-US" b="1" dirty="0">
                <a:solidFill>
                  <a:srgbClr val="1C6FA9"/>
                </a:solidFill>
                <a:latin typeface="Avenir Heavy" panose="02000503020000020003" pitchFamily="2" charset="0"/>
              </a:rPr>
              <a:t> </a:t>
            </a:r>
            <a:r>
              <a:rPr lang="en-US" dirty="0">
                <a:solidFill>
                  <a:srgbClr val="1C6FA9"/>
                </a:solidFill>
              </a:rPr>
              <a:t>// </a:t>
            </a:r>
            <a:r>
              <a:rPr lang="en-US" dirty="0"/>
              <a:t>Los Angeles Chapter</a:t>
            </a:r>
          </a:p>
          <a:p>
            <a:pPr marL="0" indent="0" algn="ctr">
              <a:buNone/>
            </a:pPr>
            <a:r>
              <a:rPr lang="en-US" b="1" dirty="0">
                <a:latin typeface="Avenir Heavy" panose="02000503020000020003" pitchFamily="2" charset="0"/>
              </a:rPr>
              <a:t>Wilson Soo </a:t>
            </a:r>
            <a:r>
              <a:rPr lang="en-US" b="1" dirty="0" err="1">
                <a:latin typeface="Avenir Heavy" panose="02000503020000020003" pitchFamily="2" charset="0"/>
              </a:rPr>
              <a:t>Hoo</a:t>
            </a:r>
            <a:r>
              <a:rPr lang="en-US" b="1" dirty="0">
                <a:latin typeface="Avenir Heavy" panose="02000503020000020003" pitchFamily="2" charset="0"/>
              </a:rPr>
              <a:t> CPD</a:t>
            </a:r>
            <a:r>
              <a:rPr lang="en-US" b="1" dirty="0">
                <a:solidFill>
                  <a:srgbClr val="1C6FA9"/>
                </a:solidFill>
                <a:latin typeface="Avenir Heavy" panose="02000503020000020003" pitchFamily="2" charset="0"/>
              </a:rPr>
              <a:t> </a:t>
            </a:r>
            <a:r>
              <a:rPr lang="en-US" dirty="0">
                <a:solidFill>
                  <a:srgbClr val="1C6FA9"/>
                </a:solidFill>
              </a:rPr>
              <a:t>// </a:t>
            </a:r>
            <a:r>
              <a:rPr lang="en-US" dirty="0"/>
              <a:t>Los Angeles Chapter</a:t>
            </a:r>
          </a:p>
          <a:p>
            <a:pPr marL="0" indent="0" algn="ctr">
              <a:buNone/>
            </a:pPr>
            <a:r>
              <a:rPr lang="en-US" b="1" dirty="0">
                <a:latin typeface="Avenir Heavy" panose="02000503020000020003" pitchFamily="2" charset="0"/>
              </a:rPr>
              <a:t>Milton Burgess P.E., FASPE</a:t>
            </a:r>
            <a:r>
              <a:rPr lang="en-US" b="1" dirty="0">
                <a:solidFill>
                  <a:srgbClr val="1C6FA9"/>
                </a:solidFill>
                <a:latin typeface="Avenir Heavy" panose="02000503020000020003" pitchFamily="2" charset="0"/>
              </a:rPr>
              <a:t> </a:t>
            </a:r>
            <a:r>
              <a:rPr lang="en-US" dirty="0">
                <a:solidFill>
                  <a:srgbClr val="1C6FA9"/>
                </a:solidFill>
              </a:rPr>
              <a:t>// </a:t>
            </a:r>
            <a:r>
              <a:rPr lang="en-US" dirty="0"/>
              <a:t>San Diego Chapter</a:t>
            </a:r>
          </a:p>
          <a:p>
            <a:pPr marL="0" indent="0" algn="ctr">
              <a:buNone/>
            </a:pPr>
            <a:r>
              <a:rPr lang="en-US" b="1" dirty="0">
                <a:latin typeface="Avenir Heavy" panose="02000503020000020003" pitchFamily="2" charset="0"/>
              </a:rPr>
              <a:t>Michael Olson CPD, GPD, FASPE</a:t>
            </a:r>
            <a:r>
              <a:rPr lang="en-US" b="1" dirty="0">
                <a:solidFill>
                  <a:srgbClr val="1C6FA9"/>
                </a:solidFill>
                <a:latin typeface="Avenir Heavy" panose="02000503020000020003" pitchFamily="2" charset="0"/>
              </a:rPr>
              <a:t> </a:t>
            </a:r>
            <a:r>
              <a:rPr lang="en-US" dirty="0">
                <a:solidFill>
                  <a:srgbClr val="1C6FA9"/>
                </a:solidFill>
              </a:rPr>
              <a:t>// </a:t>
            </a:r>
            <a:r>
              <a:rPr lang="en-US" dirty="0"/>
              <a:t>Phoenix Chapter</a:t>
            </a:r>
          </a:p>
          <a:p>
            <a:pPr marL="0" indent="0" algn="ctr">
              <a:buNone/>
            </a:pPr>
            <a:r>
              <a:rPr lang="en-US" b="1" dirty="0">
                <a:latin typeface="Avenir Heavy" panose="02000503020000020003" pitchFamily="2" charset="0"/>
              </a:rPr>
              <a:t>Earl Boulware P.E., MBA</a:t>
            </a:r>
            <a:r>
              <a:rPr lang="en-US" b="1" dirty="0">
                <a:solidFill>
                  <a:srgbClr val="1C6FA9"/>
                </a:solidFill>
                <a:latin typeface="Avenir Heavy" panose="02000503020000020003" pitchFamily="2" charset="0"/>
              </a:rPr>
              <a:t> </a:t>
            </a:r>
            <a:r>
              <a:rPr lang="en-US" dirty="0">
                <a:solidFill>
                  <a:srgbClr val="1C6FA9"/>
                </a:solidFill>
              </a:rPr>
              <a:t>// </a:t>
            </a:r>
            <a:r>
              <a:rPr lang="en-US" dirty="0"/>
              <a:t>Central Indiana Chapter</a:t>
            </a:r>
          </a:p>
          <a:p>
            <a:pPr marL="0" indent="0" algn="ctr">
              <a:buNone/>
            </a:pPr>
            <a:r>
              <a:rPr lang="en-US" b="1" dirty="0">
                <a:latin typeface="Avenir Heavy" panose="02000503020000020003" pitchFamily="2" charset="0"/>
              </a:rPr>
              <a:t>Ronald Bradford</a:t>
            </a:r>
            <a:r>
              <a:rPr lang="en-US" b="1" dirty="0">
                <a:solidFill>
                  <a:srgbClr val="1C6FA9"/>
                </a:solidFill>
                <a:latin typeface="Avenir Heavy" panose="02000503020000020003" pitchFamily="2" charset="0"/>
              </a:rPr>
              <a:t> </a:t>
            </a:r>
            <a:r>
              <a:rPr lang="en-US" dirty="0">
                <a:solidFill>
                  <a:srgbClr val="1C6FA9"/>
                </a:solidFill>
              </a:rPr>
              <a:t>// </a:t>
            </a:r>
            <a:r>
              <a:rPr lang="en-US" dirty="0"/>
              <a:t>Los Angeles Chapter</a:t>
            </a:r>
          </a:p>
          <a:p>
            <a:pPr marL="0" indent="0" algn="ctr">
              <a:buNone/>
            </a:pPr>
            <a:r>
              <a:rPr lang="en-US" b="1" dirty="0">
                <a:latin typeface="Avenir Heavy" panose="02000503020000020003" pitchFamily="2" charset="0"/>
              </a:rPr>
              <a:t>David </a:t>
            </a:r>
            <a:r>
              <a:rPr lang="en-US" b="1" dirty="0" err="1">
                <a:latin typeface="Avenir Heavy" panose="02000503020000020003" pitchFamily="2" charset="0"/>
              </a:rPr>
              <a:t>DeBord</a:t>
            </a:r>
            <a:r>
              <a:rPr lang="en-US" b="1" dirty="0">
                <a:latin typeface="Avenir Heavy" panose="02000503020000020003" pitchFamily="2" charset="0"/>
              </a:rPr>
              <a:t> CPD, GPD, LEED AP BD+C</a:t>
            </a:r>
            <a:r>
              <a:rPr lang="en-US" b="1" dirty="0">
                <a:solidFill>
                  <a:srgbClr val="1C6FA9"/>
                </a:solidFill>
                <a:latin typeface="Avenir Heavy" panose="02000503020000020003" pitchFamily="2" charset="0"/>
              </a:rPr>
              <a:t> </a:t>
            </a:r>
            <a:r>
              <a:rPr lang="en-US" dirty="0">
                <a:solidFill>
                  <a:srgbClr val="1C6FA9"/>
                </a:solidFill>
              </a:rPr>
              <a:t>// </a:t>
            </a:r>
            <a:r>
              <a:rPr lang="en-US" dirty="0"/>
              <a:t>Chicago Chapter</a:t>
            </a:r>
          </a:p>
          <a:p>
            <a:pPr marL="0" indent="0" algn="ctr">
              <a:buNone/>
            </a:pPr>
            <a:r>
              <a:rPr lang="en-US" b="1" dirty="0">
                <a:latin typeface="Avenir Heavy" panose="02000503020000020003" pitchFamily="2" charset="0"/>
              </a:rPr>
              <a:t>Everett </a:t>
            </a:r>
            <a:r>
              <a:rPr lang="en-US" b="1" dirty="0" err="1">
                <a:latin typeface="Avenir Heavy" panose="02000503020000020003" pitchFamily="2" charset="0"/>
              </a:rPr>
              <a:t>Crowdis</a:t>
            </a:r>
            <a:r>
              <a:rPr lang="en-US" b="1" dirty="0">
                <a:solidFill>
                  <a:srgbClr val="1C6FA9"/>
                </a:solidFill>
                <a:latin typeface="Avenir Heavy" panose="02000503020000020003" pitchFamily="2" charset="0"/>
              </a:rPr>
              <a:t> </a:t>
            </a:r>
            <a:r>
              <a:rPr lang="en-US" dirty="0">
                <a:solidFill>
                  <a:srgbClr val="1C6FA9"/>
                </a:solidFill>
              </a:rPr>
              <a:t>// </a:t>
            </a:r>
            <a:r>
              <a:rPr lang="en-US" dirty="0"/>
              <a:t>British Columbia Chapter</a:t>
            </a:r>
          </a:p>
          <a:p>
            <a:pPr marL="0" indent="0" algn="ctr">
              <a:buNone/>
            </a:pPr>
            <a:r>
              <a:rPr lang="en-US" b="1" dirty="0">
                <a:latin typeface="Avenir Heavy" panose="02000503020000020003" pitchFamily="2" charset="0"/>
              </a:rPr>
              <a:t>John Lee</a:t>
            </a:r>
            <a:r>
              <a:rPr lang="en-US" b="1" dirty="0">
                <a:solidFill>
                  <a:srgbClr val="1C6FA9"/>
                </a:solidFill>
                <a:latin typeface="Avenir Heavy" panose="02000503020000020003" pitchFamily="2" charset="0"/>
              </a:rPr>
              <a:t> </a:t>
            </a:r>
            <a:r>
              <a:rPr lang="en-US" dirty="0">
                <a:solidFill>
                  <a:srgbClr val="1C6FA9"/>
                </a:solidFill>
              </a:rPr>
              <a:t>// </a:t>
            </a:r>
            <a:r>
              <a:rPr lang="en-US" dirty="0"/>
              <a:t>Phoenix Chapter     </a:t>
            </a:r>
          </a:p>
          <a:p>
            <a:pPr marL="0" indent="0" algn="ctr">
              <a:buNone/>
            </a:pPr>
            <a:endParaRPr lang="en-US" dirty="0"/>
          </a:p>
        </p:txBody>
      </p:sp>
    </p:spTree>
    <p:extLst>
      <p:ext uri="{BB962C8B-B14F-4D97-AF65-F5344CB8AC3E}">
        <p14:creationId xmlns:p14="http://schemas.microsoft.com/office/powerpoint/2010/main" val="3301006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35524" y="2433489"/>
            <a:ext cx="9144000" cy="1572521"/>
          </a:xfrm>
        </p:spPr>
        <p:txBody>
          <a:bodyPr>
            <a:noAutofit/>
          </a:bodyPr>
          <a:lstStyle/>
          <a:p>
            <a:pPr algn="l"/>
            <a:r>
              <a:rPr lang="en-US" sz="5400" dirty="0"/>
              <a:t>2023 ASPE Chapter Leadership Summit Proposal</a:t>
            </a:r>
          </a:p>
        </p:txBody>
      </p:sp>
      <p:sp>
        <p:nvSpPr>
          <p:cNvPr id="3" name="Subtitle 2">
            <a:extLst>
              <a:ext uri="{FF2B5EF4-FFF2-40B4-BE49-F238E27FC236}">
                <a16:creationId xmlns:a16="http://schemas.microsoft.com/office/drawing/2014/main" id="{F1860478-7DF8-2548-BDB5-A89D0D2DEF64}"/>
              </a:ext>
            </a:extLst>
          </p:cNvPr>
          <p:cNvSpPr>
            <a:spLocks noGrp="1"/>
          </p:cNvSpPr>
          <p:nvPr>
            <p:ph type="subTitle" idx="1"/>
          </p:nvPr>
        </p:nvSpPr>
        <p:spPr>
          <a:xfrm>
            <a:off x="974381" y="4042222"/>
            <a:ext cx="10958088" cy="1655762"/>
          </a:xfrm>
        </p:spPr>
        <p:txBody>
          <a:bodyPr/>
          <a:lstStyle/>
          <a:p>
            <a:pPr algn="l"/>
            <a:r>
              <a:rPr lang="en-US" sz="1800" b="0" dirty="0">
                <a:solidFill>
                  <a:srgbClr val="D4D4D4"/>
                </a:solidFill>
                <a:latin typeface="Avenir Medium" panose="02000503020000020003" pitchFamily="2" charset="0"/>
              </a:rPr>
              <a:t>The Westin O’Hare Hotel &amp; Resort  | 6100 N. River Road, Rosemont, IL 60018</a:t>
            </a:r>
          </a:p>
          <a:p>
            <a:pPr algn="l"/>
            <a:r>
              <a:rPr lang="en-US" dirty="0">
                <a:solidFill>
                  <a:srgbClr val="009B16"/>
                </a:solidFill>
              </a:rPr>
              <a:t>June 23 – 25, 2023</a:t>
            </a:r>
          </a:p>
        </p:txBody>
      </p:sp>
    </p:spTree>
    <p:extLst>
      <p:ext uri="{BB962C8B-B14F-4D97-AF65-F5344CB8AC3E}">
        <p14:creationId xmlns:p14="http://schemas.microsoft.com/office/powerpoint/2010/main" val="3722006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A441-17A5-5B40-8B8A-C0353E7071CA}"/>
              </a:ext>
            </a:extLst>
          </p:cNvPr>
          <p:cNvSpPr>
            <a:spLocks noGrp="1"/>
          </p:cNvSpPr>
          <p:nvPr>
            <p:ph type="title"/>
          </p:nvPr>
        </p:nvSpPr>
        <p:spPr>
          <a:xfrm>
            <a:off x="838200" y="331672"/>
            <a:ext cx="10515600" cy="1325563"/>
          </a:xfrm>
        </p:spPr>
        <p:txBody>
          <a:bodyPr>
            <a:normAutofit/>
          </a:bodyPr>
          <a:lstStyle/>
          <a:p>
            <a:r>
              <a:rPr lang="en-US" sz="4000" dirty="0">
                <a:solidFill>
                  <a:srgbClr val="009B16"/>
                </a:solidFill>
              </a:rPr>
              <a:t>2023 ASPE Chapter Leadership Summit</a:t>
            </a:r>
          </a:p>
        </p:txBody>
      </p:sp>
      <p:sp>
        <p:nvSpPr>
          <p:cNvPr id="3" name="Content Placeholder 2">
            <a:extLst>
              <a:ext uri="{FF2B5EF4-FFF2-40B4-BE49-F238E27FC236}">
                <a16:creationId xmlns:a16="http://schemas.microsoft.com/office/drawing/2014/main" id="{EE250986-5C48-FB45-8FB2-9A8B3514572B}"/>
              </a:ext>
            </a:extLst>
          </p:cNvPr>
          <p:cNvSpPr>
            <a:spLocks noGrp="1"/>
          </p:cNvSpPr>
          <p:nvPr>
            <p:ph idx="1"/>
          </p:nvPr>
        </p:nvSpPr>
        <p:spPr>
          <a:xfrm>
            <a:off x="838200" y="1425731"/>
            <a:ext cx="10680700" cy="4321174"/>
          </a:xfrm>
        </p:spPr>
        <p:txBody>
          <a:bodyPr>
            <a:normAutofit/>
          </a:bodyPr>
          <a:lstStyle/>
          <a:p>
            <a:pPr defTabSz="57150">
              <a:lnSpc>
                <a:spcPct val="120000"/>
              </a:lnSpc>
              <a:spcBef>
                <a:spcPts val="0"/>
              </a:spcBef>
            </a:pPr>
            <a:r>
              <a:rPr lang="en-US" sz="2000" dirty="0">
                <a:latin typeface="Avenir Light" panose="020B0402020203020204" pitchFamily="34" charset="77"/>
              </a:rPr>
              <a:t>The American Society of Plumbing Engineers has 61 Chapters and 3 Satellites, each led by a volunteer leadership board. Over 600+ engineering professionals make up the volunteer Chapter leader community and are dedicated to the success of their Chapter.</a:t>
            </a:r>
          </a:p>
          <a:p>
            <a:pPr>
              <a:lnSpc>
                <a:spcPct val="120000"/>
              </a:lnSpc>
              <a:spcBef>
                <a:spcPts val="0"/>
              </a:spcBef>
            </a:pPr>
            <a:r>
              <a:rPr lang="en-US" sz="2000" dirty="0">
                <a:latin typeface="Avenir Light" panose="020B0402020203020204" pitchFamily="34" charset="77"/>
              </a:rPr>
              <a:t>For 2023, the meeting will be called the ASPE Chapter Leadership Summit.</a:t>
            </a:r>
          </a:p>
          <a:p>
            <a:pPr>
              <a:lnSpc>
                <a:spcPct val="120000"/>
              </a:lnSpc>
              <a:spcBef>
                <a:spcPts val="0"/>
              </a:spcBef>
            </a:pPr>
            <a:r>
              <a:rPr lang="en-US" sz="2000" dirty="0">
                <a:latin typeface="Avenir Light" panose="020B0402020203020204" pitchFamily="34" charset="77"/>
              </a:rPr>
              <a:t>Only one meeting will be held, in conjunction with the Society Board of Directors 3rd Quarter meeting in Chicago.</a:t>
            </a:r>
          </a:p>
          <a:p>
            <a:pPr>
              <a:lnSpc>
                <a:spcPct val="120000"/>
              </a:lnSpc>
              <a:spcBef>
                <a:spcPts val="0"/>
              </a:spcBef>
            </a:pPr>
            <a:r>
              <a:rPr lang="en-US" sz="2000" dirty="0">
                <a:latin typeface="Avenir Light" panose="020B0402020203020204" pitchFamily="34" charset="77"/>
              </a:rPr>
              <a:t>As typical, Chapter leaders will still be responsible for their air and hotel accommodations for the event.</a:t>
            </a:r>
          </a:p>
          <a:p>
            <a:pPr>
              <a:lnSpc>
                <a:spcPct val="120000"/>
              </a:lnSpc>
              <a:spcBef>
                <a:spcPts val="0"/>
              </a:spcBef>
            </a:pPr>
            <a:r>
              <a:rPr lang="en-US" sz="2000" dirty="0">
                <a:latin typeface="Avenir Light" panose="020B0402020203020204" pitchFamily="34" charset="77"/>
              </a:rPr>
              <a:t>Society will cover A/V expenses, food &amp; beverage, and any other expenses accrued.</a:t>
            </a:r>
          </a:p>
          <a:p>
            <a:pPr>
              <a:lnSpc>
                <a:spcPct val="120000"/>
              </a:lnSpc>
              <a:spcBef>
                <a:spcPts val="0"/>
              </a:spcBef>
            </a:pPr>
            <a:r>
              <a:rPr lang="en-US" sz="2000" dirty="0">
                <a:latin typeface="Avenir Light" panose="020B0402020203020204" pitchFamily="34" charset="77"/>
              </a:rPr>
              <a:t>For 2023, the Chapter will not receive the $1,000 stipend that is typically given to help each Region offset the costs of hosting the meeting.</a:t>
            </a:r>
          </a:p>
          <a:p>
            <a:endParaRPr lang="en-US" sz="2000" dirty="0">
              <a:latin typeface="Avenir Light" panose="020B0402020203020204" pitchFamily="34" charset="77"/>
            </a:endParaRPr>
          </a:p>
        </p:txBody>
      </p:sp>
    </p:spTree>
    <p:extLst>
      <p:ext uri="{BB962C8B-B14F-4D97-AF65-F5344CB8AC3E}">
        <p14:creationId xmlns:p14="http://schemas.microsoft.com/office/powerpoint/2010/main" val="1778077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16169-8453-6A46-BAFC-2F2E42705552}"/>
              </a:ext>
            </a:extLst>
          </p:cNvPr>
          <p:cNvSpPr>
            <a:spLocks noGrp="1"/>
          </p:cNvSpPr>
          <p:nvPr>
            <p:ph type="title"/>
          </p:nvPr>
        </p:nvSpPr>
        <p:spPr>
          <a:xfrm>
            <a:off x="1028700" y="2538004"/>
            <a:ext cx="10317009" cy="1325563"/>
          </a:xfrm>
        </p:spPr>
        <p:txBody>
          <a:bodyPr>
            <a:noAutofit/>
          </a:bodyPr>
          <a:lstStyle/>
          <a:p>
            <a:pPr algn="l"/>
            <a:r>
              <a:rPr lang="en-US" sz="5400" dirty="0"/>
              <a:t>ASPE Coronavirus (COVID-19) Preparedness Resources</a:t>
            </a:r>
          </a:p>
        </p:txBody>
      </p:sp>
    </p:spTree>
    <p:extLst>
      <p:ext uri="{BB962C8B-B14F-4D97-AF65-F5344CB8AC3E}">
        <p14:creationId xmlns:p14="http://schemas.microsoft.com/office/powerpoint/2010/main" val="3088599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0F58-B4D6-9944-AE6E-C8529352528E}"/>
              </a:ext>
            </a:extLst>
          </p:cNvPr>
          <p:cNvSpPr>
            <a:spLocks noGrp="1"/>
          </p:cNvSpPr>
          <p:nvPr>
            <p:ph type="title"/>
          </p:nvPr>
        </p:nvSpPr>
        <p:spPr/>
        <p:txBody>
          <a:bodyPr>
            <a:normAutofit/>
          </a:bodyPr>
          <a:lstStyle/>
          <a:p>
            <a:r>
              <a:rPr lang="en-US" sz="4000" dirty="0">
                <a:solidFill>
                  <a:srgbClr val="009B16"/>
                </a:solidFill>
              </a:rPr>
              <a:t>2023 ASPE Chapter Leadership Summit</a:t>
            </a:r>
          </a:p>
        </p:txBody>
      </p:sp>
      <p:sp>
        <p:nvSpPr>
          <p:cNvPr id="3" name="Content Placeholder 2">
            <a:extLst>
              <a:ext uri="{FF2B5EF4-FFF2-40B4-BE49-F238E27FC236}">
                <a16:creationId xmlns:a16="http://schemas.microsoft.com/office/drawing/2014/main" id="{A282B192-CF01-B443-9720-245633191CB7}"/>
              </a:ext>
            </a:extLst>
          </p:cNvPr>
          <p:cNvSpPr>
            <a:spLocks noGrp="1"/>
          </p:cNvSpPr>
          <p:nvPr>
            <p:ph idx="1"/>
          </p:nvPr>
        </p:nvSpPr>
        <p:spPr/>
        <p:txBody>
          <a:bodyPr>
            <a:normAutofit/>
          </a:bodyPr>
          <a:lstStyle/>
          <a:p>
            <a:pPr marL="0" indent="0">
              <a:buNone/>
            </a:pPr>
            <a:r>
              <a:rPr lang="en-US" b="1" dirty="0">
                <a:latin typeface="Avenir Heavy" panose="02000503020000020003" pitchFamily="2" charset="0"/>
              </a:rPr>
              <a:t>Advantages to the Society</a:t>
            </a:r>
          </a:p>
          <a:p>
            <a:pPr marL="457200" lvl="1" indent="0">
              <a:lnSpc>
                <a:spcPct val="120000"/>
              </a:lnSpc>
              <a:spcBef>
                <a:spcPts val="0"/>
              </a:spcBef>
              <a:buNone/>
            </a:pPr>
            <a:r>
              <a:rPr lang="en-US" sz="2000" dirty="0">
                <a:latin typeface="Avenir Light" panose="020B0402020203020204" pitchFamily="34" charset="77"/>
              </a:rPr>
              <a:t>Having one meeting will allow attendees to receive a uniformed and concise message surrounding national’s activities, allows for a better networking opportunity among Chapter leaders across all Regions, and provides the Society Board and staff the chance to interact with local leaders who are instrumental in carrying out the vision, goals, and objectives of the Society.</a:t>
            </a:r>
            <a:endParaRPr lang="en-US" dirty="0"/>
          </a:p>
          <a:p>
            <a:endParaRPr lang="en-US" dirty="0"/>
          </a:p>
        </p:txBody>
      </p:sp>
    </p:spTree>
    <p:extLst>
      <p:ext uri="{BB962C8B-B14F-4D97-AF65-F5344CB8AC3E}">
        <p14:creationId xmlns:p14="http://schemas.microsoft.com/office/powerpoint/2010/main" val="2113321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90F58-B4D6-9944-AE6E-C8529352528E}"/>
              </a:ext>
            </a:extLst>
          </p:cNvPr>
          <p:cNvSpPr>
            <a:spLocks noGrp="1"/>
          </p:cNvSpPr>
          <p:nvPr>
            <p:ph type="title"/>
          </p:nvPr>
        </p:nvSpPr>
        <p:spPr/>
        <p:txBody>
          <a:bodyPr>
            <a:normAutofit/>
          </a:bodyPr>
          <a:lstStyle/>
          <a:p>
            <a:r>
              <a:rPr lang="en-US" sz="4000" dirty="0">
                <a:solidFill>
                  <a:srgbClr val="009B16"/>
                </a:solidFill>
              </a:rPr>
              <a:t>2023 ASPE Chapter Leadership Summit</a:t>
            </a:r>
          </a:p>
        </p:txBody>
      </p:sp>
      <p:sp>
        <p:nvSpPr>
          <p:cNvPr id="3" name="Content Placeholder 2">
            <a:extLst>
              <a:ext uri="{FF2B5EF4-FFF2-40B4-BE49-F238E27FC236}">
                <a16:creationId xmlns:a16="http://schemas.microsoft.com/office/drawing/2014/main" id="{A282B192-CF01-B443-9720-245633191CB7}"/>
              </a:ext>
            </a:extLst>
          </p:cNvPr>
          <p:cNvSpPr>
            <a:spLocks noGrp="1"/>
          </p:cNvSpPr>
          <p:nvPr>
            <p:ph idx="1"/>
          </p:nvPr>
        </p:nvSpPr>
        <p:spPr>
          <a:xfrm>
            <a:off x="892518" y="1825625"/>
            <a:ext cx="10515600" cy="3144727"/>
          </a:xfrm>
        </p:spPr>
        <p:txBody>
          <a:bodyPr/>
          <a:lstStyle/>
          <a:p>
            <a:pPr marL="0" indent="0">
              <a:buNone/>
            </a:pPr>
            <a:r>
              <a:rPr lang="en-US" b="1" dirty="0">
                <a:latin typeface="Avenir Heavy" panose="02000503020000020003" pitchFamily="2" charset="0"/>
              </a:rPr>
              <a:t>Advantages to a prospective hosting Chapter: </a:t>
            </a:r>
          </a:p>
          <a:p>
            <a:pPr marL="457200" lvl="1">
              <a:spcBef>
                <a:spcPts val="1600"/>
              </a:spcBef>
            </a:pPr>
            <a:r>
              <a:rPr lang="en-US" sz="2000" dirty="0">
                <a:latin typeface="Avenir Light" panose="020B0402020203020204" pitchFamily="34" charset="77"/>
              </a:rPr>
              <a:t>Will not have to find a location to host the Region meeting.</a:t>
            </a:r>
          </a:p>
          <a:p>
            <a:pPr marL="457200" lvl="1">
              <a:spcBef>
                <a:spcPts val="1600"/>
              </a:spcBef>
            </a:pPr>
            <a:r>
              <a:rPr lang="en-US" sz="2000" dirty="0">
                <a:latin typeface="Avenir Light" panose="020B0402020203020204" pitchFamily="34" charset="77"/>
              </a:rPr>
              <a:t>Will not have to have a fundraiser to host the Region meeting.</a:t>
            </a:r>
          </a:p>
          <a:p>
            <a:pPr marL="457200" lvl="1">
              <a:spcBef>
                <a:spcPts val="1600"/>
              </a:spcBef>
            </a:pPr>
            <a:r>
              <a:rPr lang="en-US" sz="2000" dirty="0">
                <a:latin typeface="Avenir Light" panose="020B0402020203020204" pitchFamily="34" charset="77"/>
              </a:rPr>
              <a:t>Will not have to negotiate for food and beverage at host location.</a:t>
            </a:r>
          </a:p>
          <a:p>
            <a:pPr marL="457200" lvl="1">
              <a:spcBef>
                <a:spcPts val="1600"/>
              </a:spcBef>
            </a:pPr>
            <a:r>
              <a:rPr lang="en-US" sz="2000" dirty="0">
                <a:latin typeface="Avenir Light" panose="020B0402020203020204" pitchFamily="34" charset="77"/>
              </a:rPr>
              <a:t>Will not have to find a Saturday night dinner venue.</a:t>
            </a:r>
          </a:p>
          <a:p>
            <a:pPr lvl="1"/>
            <a:endParaRPr lang="en-US" dirty="0"/>
          </a:p>
        </p:txBody>
      </p:sp>
    </p:spTree>
    <p:extLst>
      <p:ext uri="{BB962C8B-B14F-4D97-AF65-F5344CB8AC3E}">
        <p14:creationId xmlns:p14="http://schemas.microsoft.com/office/powerpoint/2010/main" val="1686511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2AA0-3366-3D4D-8ED8-36F4C6F0FF62}"/>
              </a:ext>
            </a:extLst>
          </p:cNvPr>
          <p:cNvSpPr>
            <a:spLocks noGrp="1"/>
          </p:cNvSpPr>
          <p:nvPr>
            <p:ph type="title"/>
          </p:nvPr>
        </p:nvSpPr>
        <p:spPr/>
        <p:txBody>
          <a:bodyPr>
            <a:normAutofit/>
          </a:bodyPr>
          <a:lstStyle/>
          <a:p>
            <a:r>
              <a:rPr lang="en-US" sz="4000" dirty="0">
                <a:solidFill>
                  <a:srgbClr val="009B16"/>
                </a:solidFill>
              </a:rPr>
              <a:t>2023 ASPE Chapter Leadership Summit</a:t>
            </a:r>
          </a:p>
        </p:txBody>
      </p:sp>
      <p:sp>
        <p:nvSpPr>
          <p:cNvPr id="3" name="Content Placeholder 2">
            <a:extLst>
              <a:ext uri="{FF2B5EF4-FFF2-40B4-BE49-F238E27FC236}">
                <a16:creationId xmlns:a16="http://schemas.microsoft.com/office/drawing/2014/main" id="{9DBB07FB-EDB0-AA48-A486-D6F2F18F170B}"/>
              </a:ext>
            </a:extLst>
          </p:cNvPr>
          <p:cNvSpPr>
            <a:spLocks noGrp="1"/>
          </p:cNvSpPr>
          <p:nvPr>
            <p:ph idx="1"/>
          </p:nvPr>
        </p:nvSpPr>
        <p:spPr>
          <a:xfrm>
            <a:off x="889129" y="1726900"/>
            <a:ext cx="11136705" cy="4545190"/>
          </a:xfrm>
        </p:spPr>
        <p:txBody>
          <a:bodyPr>
            <a:noAutofit/>
          </a:bodyPr>
          <a:lstStyle/>
          <a:p>
            <a:pPr marL="0" indent="0">
              <a:lnSpc>
                <a:spcPct val="120000"/>
              </a:lnSpc>
              <a:spcBef>
                <a:spcPts val="0"/>
              </a:spcBef>
              <a:buNone/>
            </a:pPr>
            <a:r>
              <a:rPr lang="en-US" dirty="0">
                <a:latin typeface="Avenir Heavy" panose="02000503020000020003" pitchFamily="2" charset="0"/>
              </a:rPr>
              <a:t>Advantages of participation by attendees:</a:t>
            </a:r>
          </a:p>
          <a:p>
            <a:pPr marL="457200" lvl="1">
              <a:spcBef>
                <a:spcPts val="1600"/>
              </a:spcBef>
            </a:pPr>
            <a:r>
              <a:rPr lang="en-US" sz="2000" dirty="0">
                <a:latin typeface="Avenir Book" panose="02000503020000020003" pitchFamily="2" charset="0"/>
              </a:rPr>
              <a:t>Will have the benefit of the Society BOD and staff onsite to answer questions.</a:t>
            </a:r>
          </a:p>
          <a:p>
            <a:pPr marL="457200" lvl="1">
              <a:spcBef>
                <a:spcPts val="1600"/>
              </a:spcBef>
            </a:pPr>
            <a:r>
              <a:rPr lang="en-US" sz="2000" dirty="0">
                <a:latin typeface="Avenir Book" panose="02000503020000020003" pitchFamily="2" charset="0"/>
              </a:rPr>
              <a:t>Will have the opportunity to develop a better working relationship with the BOD and staff.</a:t>
            </a:r>
          </a:p>
          <a:p>
            <a:pPr marL="457200" lvl="1">
              <a:spcBef>
                <a:spcPts val="1600"/>
              </a:spcBef>
            </a:pPr>
            <a:r>
              <a:rPr lang="en-US" sz="2000" dirty="0">
                <a:latin typeface="Avenir Book" panose="02000503020000020003" pitchFamily="2" charset="0"/>
              </a:rPr>
              <a:t>May be an incentive for future Chapter Board Officers to volunteer.</a:t>
            </a:r>
          </a:p>
          <a:p>
            <a:pPr marL="457200" lvl="1">
              <a:spcBef>
                <a:spcPts val="1600"/>
              </a:spcBef>
            </a:pPr>
            <a:r>
              <a:rPr lang="en-US" sz="2000" dirty="0">
                <a:latin typeface="Avenir Book" panose="02000503020000020003" pitchFamily="2" charset="0"/>
              </a:rPr>
              <a:t>Will give attendees the opportunity to visit the Society office and learn more about staff responsibilities.</a:t>
            </a:r>
          </a:p>
          <a:p>
            <a:pPr marL="457200" lvl="1">
              <a:spcBef>
                <a:spcPts val="1600"/>
              </a:spcBef>
            </a:pPr>
            <a:r>
              <a:rPr lang="en-US" sz="2000" dirty="0">
                <a:latin typeface="Avenir Book" panose="02000503020000020003" pitchFamily="2" charset="0"/>
              </a:rPr>
              <a:t>Improved interaction of all attendees as you are captive in one location for the allotted time. </a:t>
            </a:r>
          </a:p>
        </p:txBody>
      </p:sp>
    </p:spTree>
    <p:extLst>
      <p:ext uri="{BB962C8B-B14F-4D97-AF65-F5344CB8AC3E}">
        <p14:creationId xmlns:p14="http://schemas.microsoft.com/office/powerpoint/2010/main" val="385844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B9808-F545-B648-B565-652640B8DB3B}"/>
              </a:ext>
            </a:extLst>
          </p:cNvPr>
          <p:cNvSpPr>
            <a:spLocks noGrp="1"/>
          </p:cNvSpPr>
          <p:nvPr>
            <p:ph type="title"/>
          </p:nvPr>
        </p:nvSpPr>
        <p:spPr>
          <a:xfrm>
            <a:off x="661404" y="71987"/>
            <a:ext cx="10515600" cy="1325563"/>
          </a:xfrm>
        </p:spPr>
        <p:txBody>
          <a:bodyPr>
            <a:normAutofit/>
          </a:bodyPr>
          <a:lstStyle/>
          <a:p>
            <a:pPr algn="ctr"/>
            <a:r>
              <a:rPr lang="en-US" sz="3600" dirty="0">
                <a:solidFill>
                  <a:srgbClr val="009B16"/>
                </a:solidFill>
              </a:rPr>
              <a:t>2023 ASPE Chapter Leadership Summit Schedule</a:t>
            </a:r>
          </a:p>
        </p:txBody>
      </p:sp>
      <p:sp>
        <p:nvSpPr>
          <p:cNvPr id="3" name="Content Placeholder 2">
            <a:extLst>
              <a:ext uri="{FF2B5EF4-FFF2-40B4-BE49-F238E27FC236}">
                <a16:creationId xmlns:a16="http://schemas.microsoft.com/office/drawing/2014/main" id="{FA4D5449-01BE-C449-8F2B-BC06CBE13AE6}"/>
              </a:ext>
            </a:extLst>
          </p:cNvPr>
          <p:cNvSpPr>
            <a:spLocks noGrp="1"/>
          </p:cNvSpPr>
          <p:nvPr>
            <p:ph idx="1"/>
          </p:nvPr>
        </p:nvSpPr>
        <p:spPr>
          <a:xfrm>
            <a:off x="1138237" y="1690688"/>
            <a:ext cx="10515600" cy="4089753"/>
          </a:xfrm>
        </p:spPr>
        <p:txBody>
          <a:bodyPr/>
          <a:lstStyle/>
          <a:p>
            <a:pPr marL="0" indent="0">
              <a:buNone/>
            </a:pPr>
            <a:endParaRPr lang="en-US" dirty="0"/>
          </a:p>
          <a:p>
            <a:pPr marL="0" indent="0">
              <a:buNone/>
            </a:pPr>
            <a:endParaRPr lang="en-US" dirty="0"/>
          </a:p>
        </p:txBody>
      </p:sp>
      <p:graphicFrame>
        <p:nvGraphicFramePr>
          <p:cNvPr id="6" name="Table 5">
            <a:extLst>
              <a:ext uri="{FF2B5EF4-FFF2-40B4-BE49-F238E27FC236}">
                <a16:creationId xmlns:a16="http://schemas.microsoft.com/office/drawing/2014/main" id="{CCCCD857-5632-E54F-AE14-1B480636FAEB}"/>
              </a:ext>
            </a:extLst>
          </p:cNvPr>
          <p:cNvGraphicFramePr>
            <a:graphicFrameLocks noGrp="1"/>
          </p:cNvGraphicFramePr>
          <p:nvPr/>
        </p:nvGraphicFramePr>
        <p:xfrm>
          <a:off x="661404" y="1255977"/>
          <a:ext cx="10831515" cy="4462029"/>
        </p:xfrm>
        <a:graphic>
          <a:graphicData uri="http://schemas.openxmlformats.org/drawingml/2006/table">
            <a:tbl>
              <a:tblPr firstRow="1">
                <a:tableStyleId>{C4B1156A-380E-4F78-BDF5-A606A8083BF9}</a:tableStyleId>
              </a:tblPr>
              <a:tblGrid>
                <a:gridCol w="3085406">
                  <a:extLst>
                    <a:ext uri="{9D8B030D-6E8A-4147-A177-3AD203B41FA5}">
                      <a16:colId xmlns:a16="http://schemas.microsoft.com/office/drawing/2014/main" val="1121958795"/>
                    </a:ext>
                  </a:extLst>
                </a:gridCol>
                <a:gridCol w="4427034">
                  <a:extLst>
                    <a:ext uri="{9D8B030D-6E8A-4147-A177-3AD203B41FA5}">
                      <a16:colId xmlns:a16="http://schemas.microsoft.com/office/drawing/2014/main" val="3151564886"/>
                    </a:ext>
                  </a:extLst>
                </a:gridCol>
                <a:gridCol w="3319075">
                  <a:extLst>
                    <a:ext uri="{9D8B030D-6E8A-4147-A177-3AD203B41FA5}">
                      <a16:colId xmlns:a16="http://schemas.microsoft.com/office/drawing/2014/main" val="196074765"/>
                    </a:ext>
                  </a:extLst>
                </a:gridCol>
              </a:tblGrid>
              <a:tr h="365760">
                <a:tc>
                  <a:txBody>
                    <a:bodyPr/>
                    <a:lstStyle/>
                    <a:p>
                      <a:pPr algn="ctr"/>
                      <a:r>
                        <a:rPr lang="en-US" sz="1800" b="1" i="0" dirty="0">
                          <a:solidFill>
                            <a:schemeClr val="bg1"/>
                          </a:solidFill>
                          <a:effectLst/>
                          <a:latin typeface="Avenir Light" panose="020B0402020203020204" pitchFamily="34" charset="77"/>
                        </a:rPr>
                        <a:t>DAY/TIME</a:t>
                      </a:r>
                    </a:p>
                  </a:txBody>
                  <a:tcPr marL="32271" marR="32271" marT="0" marB="0" anchor="ctr">
                    <a:solidFill>
                      <a:srgbClr val="1C6FA9"/>
                    </a:solidFill>
                  </a:tcPr>
                </a:tc>
                <a:tc>
                  <a:txBody>
                    <a:bodyPr/>
                    <a:lstStyle/>
                    <a:p>
                      <a:pPr algn="ctr"/>
                      <a:r>
                        <a:rPr lang="en-US" sz="1800" b="1" i="0" dirty="0">
                          <a:solidFill>
                            <a:schemeClr val="bg1"/>
                          </a:solidFill>
                          <a:effectLst/>
                          <a:latin typeface="Avenir Light" panose="020B0402020203020204" pitchFamily="34" charset="77"/>
                        </a:rPr>
                        <a:t>EVENT</a:t>
                      </a:r>
                    </a:p>
                  </a:txBody>
                  <a:tcPr marL="32271" marR="32271" marT="0" marB="0" anchor="ctr">
                    <a:solidFill>
                      <a:srgbClr val="1C6FA9"/>
                    </a:solidFill>
                  </a:tcPr>
                </a:tc>
                <a:tc>
                  <a:txBody>
                    <a:bodyPr/>
                    <a:lstStyle/>
                    <a:p>
                      <a:pPr algn="ctr"/>
                      <a:r>
                        <a:rPr lang="en-US" sz="1800" b="1" i="0" dirty="0">
                          <a:solidFill>
                            <a:schemeClr val="bg1"/>
                          </a:solidFill>
                          <a:effectLst/>
                          <a:latin typeface="Avenir Light" panose="020B0402020203020204" pitchFamily="34" charset="77"/>
                        </a:rPr>
                        <a:t>LOCATION</a:t>
                      </a:r>
                    </a:p>
                  </a:txBody>
                  <a:tcPr marL="32271" marR="32271" marT="0" marB="0" anchor="ctr">
                    <a:solidFill>
                      <a:srgbClr val="1C6FA9"/>
                    </a:solidFill>
                  </a:tcPr>
                </a:tc>
                <a:extLst>
                  <a:ext uri="{0D108BD9-81ED-4DB2-BD59-A6C34878D82A}">
                    <a16:rowId xmlns:a16="http://schemas.microsoft.com/office/drawing/2014/main" val="1858207947"/>
                  </a:ext>
                </a:extLst>
              </a:tr>
              <a:tr h="365760">
                <a:tc>
                  <a:txBody>
                    <a:bodyPr/>
                    <a:lstStyle/>
                    <a:p>
                      <a:pPr algn="ctr"/>
                      <a:r>
                        <a:rPr lang="en-US" sz="1400" b="1" i="0" dirty="0">
                          <a:effectLst/>
                          <a:latin typeface="Avenir Light" panose="020B0402020203020204" pitchFamily="34" charset="77"/>
                        </a:rPr>
                        <a:t>Thursday, June 22 </a:t>
                      </a:r>
                      <a:r>
                        <a:rPr lang="en-US" sz="1400" b="0" i="0" dirty="0">
                          <a:effectLst/>
                          <a:latin typeface="Avenir Light" panose="020B0402020203020204" pitchFamily="34" charset="77"/>
                        </a:rPr>
                        <a:t>| 12:00-5:00pm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Board of Directors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Division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722204488"/>
                  </a:ext>
                </a:extLst>
              </a:tr>
              <a:tr h="365760">
                <a:tc>
                  <a:txBody>
                    <a:bodyPr/>
                    <a:lstStyle/>
                    <a:p>
                      <a:pPr algn="ctr"/>
                      <a:r>
                        <a:rPr lang="en-US" sz="1400" b="1" i="0" dirty="0">
                          <a:effectLst/>
                          <a:latin typeface="Avenir Light" panose="020B0402020203020204" pitchFamily="34" charset="77"/>
                        </a:rPr>
                        <a:t>Friday, June 23 </a:t>
                      </a:r>
                      <a:r>
                        <a:rPr lang="en-US" sz="1400" b="0" i="0" dirty="0">
                          <a:effectLst/>
                          <a:latin typeface="Avenir Light" panose="020B0402020203020204" pitchFamily="34" charset="77"/>
                        </a:rPr>
                        <a:t>| 8:00am-5:00pm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Board of Directors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Division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1704339092"/>
                  </a:ext>
                </a:extLst>
              </a:tr>
              <a:tr h="733993">
                <a:tc>
                  <a:txBody>
                    <a:bodyPr/>
                    <a:lstStyle/>
                    <a:p>
                      <a:pPr algn="ctr"/>
                      <a:r>
                        <a:rPr lang="en-US" sz="1400" b="1" i="0" dirty="0">
                          <a:effectLst/>
                          <a:latin typeface="Avenir Light" panose="020B0402020203020204" pitchFamily="34" charset="77"/>
                        </a:rPr>
                        <a:t>Friday, June 23  </a:t>
                      </a:r>
                      <a:r>
                        <a:rPr lang="en-US" sz="1400" b="0" i="0" dirty="0">
                          <a:effectLst/>
                          <a:latin typeface="Avenir Light" panose="020B0402020203020204" pitchFamily="34" charset="77"/>
                        </a:rPr>
                        <a:t>| 8:00am-3:00pm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ASPE Office Tour </a:t>
                      </a:r>
                    </a:p>
                    <a:p>
                      <a:pPr algn="ctr"/>
                      <a:r>
                        <a:rPr lang="en-US" sz="1400" b="0" i="0" dirty="0">
                          <a:effectLst/>
                          <a:latin typeface="Avenir Light" panose="020B0402020203020204" pitchFamily="34" charset="77"/>
                        </a:rPr>
                        <a:t>(open to chapter leaders and hosted </a:t>
                      </a:r>
                      <a:br>
                        <a:rPr lang="en-US" sz="1400" b="0" i="0" dirty="0">
                          <a:effectLst/>
                          <a:latin typeface="Avenir Light" panose="020B0402020203020204" pitchFamily="34" charset="77"/>
                        </a:rPr>
                      </a:br>
                      <a:r>
                        <a:rPr lang="en-US" sz="1400" b="0" i="0" dirty="0">
                          <a:effectLst/>
                          <a:latin typeface="Avenir Light" panose="020B0402020203020204" pitchFamily="34" charset="77"/>
                        </a:rPr>
                        <a:t>by ASPE Staff- throughout the day)</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ASPE Office</a:t>
                      </a:r>
                      <a:br>
                        <a:rPr lang="en-US" sz="1400" b="0" i="0" dirty="0">
                          <a:effectLst/>
                          <a:latin typeface="Avenir Light" panose="020B0402020203020204" pitchFamily="34" charset="77"/>
                        </a:rPr>
                      </a:b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1203629461"/>
                  </a:ext>
                </a:extLst>
              </a:tr>
              <a:tr h="365760">
                <a:tc>
                  <a:txBody>
                    <a:bodyPr/>
                    <a:lstStyle/>
                    <a:p>
                      <a:pPr algn="ctr"/>
                      <a:r>
                        <a:rPr lang="en-US" sz="1400" b="1" i="0" dirty="0">
                          <a:effectLst/>
                          <a:latin typeface="Avenir Light" panose="020B0402020203020204" pitchFamily="34" charset="77"/>
                        </a:rPr>
                        <a:t>Friday, June 23 </a:t>
                      </a:r>
                      <a:r>
                        <a:rPr lang="en-US" sz="1400" b="0" i="0" dirty="0">
                          <a:effectLst/>
                          <a:latin typeface="Avenir Light" panose="020B0402020203020204" pitchFamily="34" charset="77"/>
                        </a:rPr>
                        <a:t>| 7:00-8:00pm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Leadership Conference Welcome Reception</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solidFill>
                            <a:schemeClr val="tx1"/>
                          </a:solidFill>
                          <a:effectLst/>
                          <a:latin typeface="Avenir Light" panose="020B0402020203020204" pitchFamily="34" charset="77"/>
                        </a:rPr>
                        <a:t>ASPE Office or TBD</a:t>
                      </a:r>
                    </a:p>
                  </a:txBody>
                  <a:tcPr marL="32271" marR="32271" marT="0" marB="0" anchor="ctr"/>
                </a:tc>
                <a:extLst>
                  <a:ext uri="{0D108BD9-81ED-4DB2-BD59-A6C34878D82A}">
                    <a16:rowId xmlns:a16="http://schemas.microsoft.com/office/drawing/2014/main" val="3046121770"/>
                  </a:ext>
                </a:extLst>
              </a:tr>
              <a:tr h="365760">
                <a:tc>
                  <a:txBody>
                    <a:bodyPr/>
                    <a:lstStyle/>
                    <a:p>
                      <a:pPr algn="ctr"/>
                      <a:r>
                        <a:rPr lang="en-US" sz="1400" b="1" i="0" dirty="0">
                          <a:effectLst/>
                          <a:latin typeface="Avenir Light" panose="020B0402020203020204" pitchFamily="34" charset="77"/>
                        </a:rPr>
                        <a:t>Saturday, June 24 </a:t>
                      </a:r>
                      <a:r>
                        <a:rPr lang="en-US" sz="1400" b="0" i="0" dirty="0">
                          <a:effectLst/>
                          <a:latin typeface="Avenir Light" panose="020B0402020203020204" pitchFamily="34" charset="77"/>
                        </a:rPr>
                        <a:t>| 8:00am-12:00pm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Society Board Presentation to Chapter Leaders</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Executive Forum Amphitheater</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3879491364"/>
                  </a:ext>
                </a:extLst>
              </a:tr>
              <a:tr h="1167716">
                <a:tc>
                  <a:txBody>
                    <a:bodyPr/>
                    <a:lstStyle/>
                    <a:p>
                      <a:pPr algn="ctr"/>
                      <a:r>
                        <a:rPr lang="en-US" sz="1400" b="1" i="0" dirty="0">
                          <a:effectLst/>
                          <a:latin typeface="Avenir Light" panose="020B0402020203020204" pitchFamily="34" charset="77"/>
                        </a:rPr>
                        <a:t>Saturday, June 24 </a:t>
                      </a:r>
                      <a:r>
                        <a:rPr lang="en-US" sz="1400" b="0" i="0" dirty="0">
                          <a:effectLst/>
                          <a:latin typeface="Avenir Light" panose="020B0402020203020204" pitchFamily="34" charset="77"/>
                        </a:rPr>
                        <a:t>| 1:00pm-5:00pm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Region 1 Meeting</a:t>
                      </a:r>
                    </a:p>
                    <a:p>
                      <a:pPr algn="ctr"/>
                      <a:r>
                        <a:rPr lang="en-US" sz="1400" b="0" i="0" dirty="0">
                          <a:effectLst/>
                          <a:latin typeface="Avenir Light" panose="020B0402020203020204" pitchFamily="34" charset="77"/>
                        </a:rPr>
                        <a:t>Region 2 Meeting</a:t>
                      </a:r>
                    </a:p>
                    <a:p>
                      <a:pPr algn="ctr"/>
                      <a:r>
                        <a:rPr lang="en-US" sz="1400" b="0" i="0" dirty="0">
                          <a:effectLst/>
                          <a:latin typeface="Avenir Light" panose="020B0402020203020204" pitchFamily="34" charset="77"/>
                        </a:rPr>
                        <a:t>Region 3 Meeting</a:t>
                      </a:r>
                    </a:p>
                    <a:p>
                      <a:pPr algn="ctr"/>
                      <a:r>
                        <a:rPr lang="en-US" sz="1400" b="0" i="0" dirty="0">
                          <a:effectLst/>
                          <a:latin typeface="Avenir Light" panose="020B0402020203020204" pitchFamily="34" charset="77"/>
                        </a:rPr>
                        <a:t>Region 4 Meeting</a:t>
                      </a:r>
                    </a:p>
                    <a:p>
                      <a:pPr algn="ctr"/>
                      <a:r>
                        <a:rPr lang="en-US" sz="1400" b="0" i="0" dirty="0">
                          <a:effectLst/>
                          <a:latin typeface="Avenir Light" panose="020B0402020203020204" pitchFamily="34" charset="77"/>
                        </a:rPr>
                        <a:t>Region 5 Meeting</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LaSalle A Meeting Room</a:t>
                      </a:r>
                    </a:p>
                    <a:p>
                      <a:pPr algn="ctr"/>
                      <a:r>
                        <a:rPr lang="en-US" sz="1400" b="0" i="0" dirty="0">
                          <a:effectLst/>
                          <a:latin typeface="Avenir Light" panose="020B0402020203020204" pitchFamily="34" charset="77"/>
                        </a:rPr>
                        <a:t>Madison Meeting Room</a:t>
                      </a:r>
                    </a:p>
                    <a:p>
                      <a:pPr algn="ctr"/>
                      <a:r>
                        <a:rPr lang="en-US" sz="1400" b="0" i="0" dirty="0">
                          <a:effectLst/>
                          <a:latin typeface="Avenir Light" panose="020B0402020203020204" pitchFamily="34" charset="77"/>
                        </a:rPr>
                        <a:t>Dearborn Meeting Room </a:t>
                      </a:r>
                    </a:p>
                    <a:p>
                      <a:pPr algn="ctr"/>
                      <a:r>
                        <a:rPr lang="en-US" sz="1400" b="0" i="0" dirty="0">
                          <a:effectLst/>
                          <a:latin typeface="Avenir Light" panose="020B0402020203020204" pitchFamily="34" charset="77"/>
                        </a:rPr>
                        <a:t>Division Meeting Room</a:t>
                      </a:r>
                    </a:p>
                    <a:p>
                      <a:pPr algn="ctr"/>
                      <a:r>
                        <a:rPr lang="en-US" sz="1400" b="0" i="0" dirty="0">
                          <a:effectLst/>
                          <a:latin typeface="Avenir Light" panose="020B0402020203020204" pitchFamily="34" charset="77"/>
                        </a:rPr>
                        <a:t>Higgins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3312556263"/>
                  </a:ext>
                </a:extLst>
              </a:tr>
              <a:tr h="365760">
                <a:tc>
                  <a:txBody>
                    <a:bodyPr/>
                    <a:lstStyle/>
                    <a:p>
                      <a:pPr algn="ctr"/>
                      <a:r>
                        <a:rPr lang="en-US" sz="1400" b="1" i="0" dirty="0">
                          <a:effectLst/>
                          <a:latin typeface="Avenir Light" panose="020B0402020203020204" pitchFamily="34" charset="77"/>
                        </a:rPr>
                        <a:t>Saturday, June 24 </a:t>
                      </a:r>
                      <a:r>
                        <a:rPr lang="en-US" sz="1400" b="0" i="0" dirty="0">
                          <a:effectLst/>
                          <a:latin typeface="Avenir Light" panose="020B0402020203020204" pitchFamily="34" charset="77"/>
                        </a:rPr>
                        <a:t>| 6:00-8:00pm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 Dinner</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LaSalle B/C Meeting Room</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874120585"/>
                  </a:ext>
                </a:extLst>
              </a:tr>
              <a:tr h="365760">
                <a:tc>
                  <a:txBody>
                    <a:bodyPr/>
                    <a:lstStyle/>
                    <a:p>
                      <a:pPr algn="ctr"/>
                      <a:r>
                        <a:rPr lang="en-US" sz="1400" b="1" i="0" dirty="0">
                          <a:effectLst/>
                          <a:latin typeface="Avenir Light" panose="020B0402020203020204" pitchFamily="34" charset="77"/>
                        </a:rPr>
                        <a:t>Sunday, June 25 </a:t>
                      </a:r>
                      <a:r>
                        <a:rPr lang="en-US" sz="1400" b="0" i="0" dirty="0">
                          <a:effectLst/>
                          <a:latin typeface="Avenir Light" panose="020B0402020203020204" pitchFamily="34" charset="77"/>
                        </a:rPr>
                        <a:t>| 8:00am-12:00pm</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Chapter Leadership Closing Event</a:t>
                      </a:r>
                      <a:endParaRPr lang="en-US" sz="1400" b="0" i="0" dirty="0">
                        <a:solidFill>
                          <a:schemeClr val="bg1"/>
                        </a:solidFill>
                        <a:effectLst/>
                        <a:latin typeface="Avenir Light" panose="020B0402020203020204" pitchFamily="34" charset="77"/>
                      </a:endParaRPr>
                    </a:p>
                  </a:txBody>
                  <a:tcPr marL="32271" marR="32271" marT="0" marB="0" anchor="ctr"/>
                </a:tc>
                <a:tc>
                  <a:txBody>
                    <a:bodyPr/>
                    <a:lstStyle/>
                    <a:p>
                      <a:pPr algn="ctr"/>
                      <a:r>
                        <a:rPr lang="en-US" sz="1400" b="0" i="0" dirty="0">
                          <a:effectLst/>
                          <a:latin typeface="Avenir Light" panose="020B0402020203020204" pitchFamily="34" charset="77"/>
                        </a:rPr>
                        <a:t>Executive Forum Amphitheater</a:t>
                      </a:r>
                      <a:endParaRPr lang="en-US" sz="1400" b="0" i="0" dirty="0">
                        <a:solidFill>
                          <a:schemeClr val="bg1"/>
                        </a:solidFill>
                        <a:effectLst/>
                        <a:latin typeface="Avenir Light" panose="020B0402020203020204" pitchFamily="34" charset="77"/>
                      </a:endParaRPr>
                    </a:p>
                  </a:txBody>
                  <a:tcPr marL="32271" marR="32271" marT="0" marB="0" anchor="ctr"/>
                </a:tc>
                <a:extLst>
                  <a:ext uri="{0D108BD9-81ED-4DB2-BD59-A6C34878D82A}">
                    <a16:rowId xmlns:a16="http://schemas.microsoft.com/office/drawing/2014/main" val="2220035260"/>
                  </a:ext>
                </a:extLst>
              </a:tr>
            </a:tbl>
          </a:graphicData>
        </a:graphic>
      </p:graphicFrame>
      <p:sp>
        <p:nvSpPr>
          <p:cNvPr id="7" name="Rectangle 2">
            <a:extLst>
              <a:ext uri="{FF2B5EF4-FFF2-40B4-BE49-F238E27FC236}">
                <a16:creationId xmlns:a16="http://schemas.microsoft.com/office/drawing/2014/main" id="{357B3623-C138-D04B-BCBC-3DD28DBF356B}"/>
              </a:ext>
            </a:extLst>
          </p:cNvPr>
          <p:cNvSpPr>
            <a:spLocks noChangeArrowheads="1"/>
          </p:cNvSpPr>
          <p:nvPr/>
        </p:nvSpPr>
        <p:spPr bwMode="auto">
          <a:xfrm>
            <a:off x="2533650" y="1825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400" b="0" i="0" u="none" strike="noStrike" cap="none" normalizeH="0" baseline="0" dirty="0">
                <a:ln>
                  <a:noFill/>
                </a:ln>
                <a:solidFill>
                  <a:schemeClr val="tx1"/>
                </a:solidFill>
                <a:effectLst/>
                <a:latin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6442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37176" y="2405960"/>
            <a:ext cx="10317648" cy="914400"/>
          </a:xfrm>
        </p:spPr>
        <p:txBody>
          <a:bodyPr>
            <a:normAutofit/>
          </a:bodyPr>
          <a:lstStyle/>
          <a:p>
            <a:pPr algn="l"/>
            <a:r>
              <a:rPr lang="en-US" sz="5400" dirty="0"/>
              <a:t>Chapter Liability Concerns</a:t>
            </a:r>
          </a:p>
        </p:txBody>
      </p:sp>
    </p:spTree>
    <p:extLst>
      <p:ext uri="{BB962C8B-B14F-4D97-AF65-F5344CB8AC3E}">
        <p14:creationId xmlns:p14="http://schemas.microsoft.com/office/powerpoint/2010/main" val="1195982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344769"/>
            <a:ext cx="10515600" cy="1325563"/>
          </a:xfrm>
        </p:spPr>
        <p:txBody>
          <a:bodyPr>
            <a:normAutofit/>
          </a:bodyPr>
          <a:lstStyle/>
          <a:p>
            <a:pPr algn="ctr"/>
            <a:r>
              <a:rPr lang="en-US" sz="4000" dirty="0">
                <a:solidFill>
                  <a:srgbClr val="009B16"/>
                </a:solidFill>
                <a:latin typeface="Avenir Book" panose="02000503020000020003" pitchFamily="2" charset="0"/>
              </a:rPr>
              <a:t>Fraudulent Emails</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22291" y="1617045"/>
            <a:ext cx="10744067" cy="4126030"/>
          </a:xfrm>
        </p:spPr>
        <p:txBody>
          <a:bodyPr>
            <a:noAutofit/>
          </a:bodyPr>
          <a:lstStyle/>
          <a:p>
            <a:pPr>
              <a:spcBef>
                <a:spcPts val="1600"/>
              </a:spcBef>
              <a:spcAft>
                <a:spcPts val="1000"/>
              </a:spcAft>
              <a:buSzPct val="105000"/>
            </a:pPr>
            <a:r>
              <a:rPr lang="en-US" sz="2000" dirty="0">
                <a:latin typeface="Avenir Light" panose="020B0402020203020204" pitchFamily="34" charset="77"/>
                <a:cs typeface="Calibri" charset="0"/>
              </a:rPr>
              <a:t>The Society has provided a letter for all Chapters about fraudulent email issues and how to ensure that each Chapter can avoid these types of issues in the future, which you can find on the Region Meetings webpage.</a:t>
            </a:r>
          </a:p>
          <a:p>
            <a:pPr>
              <a:spcBef>
                <a:spcPts val="1600"/>
              </a:spcBef>
              <a:spcAft>
                <a:spcPts val="1000"/>
              </a:spcAft>
              <a:buSzPct val="105000"/>
            </a:pPr>
            <a:r>
              <a:rPr lang="en-US" sz="2000" dirty="0">
                <a:latin typeface="Avenir Light" panose="020B0402020203020204" pitchFamily="34" charset="77"/>
                <a:cs typeface="Calibri" charset="0"/>
              </a:rPr>
              <a:t>Take special precaution as to being diligent in verbally discussing and focusing on all emails requesting any amount of funds to be forwarded at any time or reason.</a:t>
            </a:r>
          </a:p>
        </p:txBody>
      </p:sp>
    </p:spTree>
    <p:extLst>
      <p:ext uri="{BB962C8B-B14F-4D97-AF65-F5344CB8AC3E}">
        <p14:creationId xmlns:p14="http://schemas.microsoft.com/office/powerpoint/2010/main" val="2298451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9E673-EAA7-4349-981F-7E3CF1B5FCB6}"/>
              </a:ext>
            </a:extLst>
          </p:cNvPr>
          <p:cNvSpPr>
            <a:spLocks noGrp="1"/>
          </p:cNvSpPr>
          <p:nvPr>
            <p:ph type="title"/>
          </p:nvPr>
        </p:nvSpPr>
        <p:spPr>
          <a:xfrm>
            <a:off x="838200" y="363531"/>
            <a:ext cx="10515600" cy="1325563"/>
          </a:xfrm>
        </p:spPr>
        <p:txBody>
          <a:bodyPr>
            <a:normAutofit/>
          </a:bodyPr>
          <a:lstStyle/>
          <a:p>
            <a:pPr algn="ctr"/>
            <a:r>
              <a:rPr lang="en-US" sz="4000" dirty="0">
                <a:solidFill>
                  <a:srgbClr val="009B16"/>
                </a:solidFill>
                <a:latin typeface="Avenir Book" panose="02000503020000020003" pitchFamily="2" charset="0"/>
              </a:rPr>
              <a:t>Copyright Infringement </a:t>
            </a:r>
          </a:p>
        </p:txBody>
      </p:sp>
      <p:sp>
        <p:nvSpPr>
          <p:cNvPr id="3" name="Content Placeholder 2">
            <a:extLst>
              <a:ext uri="{FF2B5EF4-FFF2-40B4-BE49-F238E27FC236}">
                <a16:creationId xmlns:a16="http://schemas.microsoft.com/office/drawing/2014/main" id="{69A9E39F-BCFE-A947-9DAB-D87AFDBDFACD}"/>
              </a:ext>
            </a:extLst>
          </p:cNvPr>
          <p:cNvSpPr>
            <a:spLocks noGrp="1"/>
          </p:cNvSpPr>
          <p:nvPr>
            <p:ph idx="1"/>
          </p:nvPr>
        </p:nvSpPr>
        <p:spPr>
          <a:xfrm>
            <a:off x="838200" y="1708080"/>
            <a:ext cx="10728158" cy="4089753"/>
          </a:xfrm>
        </p:spPr>
        <p:txBody>
          <a:bodyPr>
            <a:noAutofit/>
          </a:bodyPr>
          <a:lstStyle/>
          <a:p>
            <a:pPr>
              <a:spcBef>
                <a:spcPts val="1600"/>
              </a:spcBef>
              <a:spcAft>
                <a:spcPts val="1000"/>
              </a:spcAft>
              <a:buSzPct val="105000"/>
            </a:pPr>
            <a:r>
              <a:rPr lang="en-US" sz="2000" dirty="0">
                <a:latin typeface="Avenir Light" panose="020B0402020203020204" pitchFamily="34" charset="77"/>
                <a:cs typeface="Calibri" charset="0"/>
              </a:rPr>
              <a:t>The Society has provided a letter for all Chapters about copyright infringement issues and how to ensure that each Chapter can avoid these types of issues in the future, which you can find on the Region Meetings webpage.</a:t>
            </a:r>
          </a:p>
          <a:p>
            <a:pPr>
              <a:spcBef>
                <a:spcPts val="1600"/>
              </a:spcBef>
              <a:spcAft>
                <a:spcPts val="1000"/>
              </a:spcAft>
              <a:buSzPct val="105000"/>
            </a:pPr>
            <a:r>
              <a:rPr lang="en-US" sz="2000" dirty="0">
                <a:latin typeface="Avenir Light" panose="020B0402020203020204" pitchFamily="34" charset="77"/>
                <a:cs typeface="Calibri" charset="0"/>
              </a:rPr>
              <a:t>Take special precaution and be diligent in discussing and distributing any emails, documents, and photographs that are the property of others. </a:t>
            </a:r>
          </a:p>
          <a:p>
            <a:pPr>
              <a:spcBef>
                <a:spcPts val="1600"/>
              </a:spcBef>
              <a:spcAft>
                <a:spcPts val="1000"/>
              </a:spcAft>
              <a:buSzPct val="105000"/>
            </a:pPr>
            <a:r>
              <a:rPr lang="en-US" altLang="ja-JP" sz="2000" dirty="0">
                <a:latin typeface="Avenir Light" panose="020B0402020203020204" pitchFamily="34" charset="77"/>
                <a:cs typeface="Calibri" charset="0"/>
              </a:rPr>
              <a:t>This can turn out to be a very expensive lapse in judgement.</a:t>
            </a:r>
          </a:p>
        </p:txBody>
      </p:sp>
    </p:spTree>
    <p:extLst>
      <p:ext uri="{BB962C8B-B14F-4D97-AF65-F5344CB8AC3E}">
        <p14:creationId xmlns:p14="http://schemas.microsoft.com/office/powerpoint/2010/main" val="1789712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E8DB3-558A-394C-A08F-33A2F65B2667}"/>
              </a:ext>
            </a:extLst>
          </p:cNvPr>
          <p:cNvSpPr>
            <a:spLocks noGrp="1"/>
          </p:cNvSpPr>
          <p:nvPr>
            <p:ph type="title"/>
          </p:nvPr>
        </p:nvSpPr>
        <p:spPr/>
        <p:txBody>
          <a:bodyPr>
            <a:normAutofit/>
          </a:bodyPr>
          <a:lstStyle/>
          <a:p>
            <a:pPr algn="ctr"/>
            <a:r>
              <a:rPr lang="en-US" sz="4000" dirty="0">
                <a:solidFill>
                  <a:srgbClr val="009B16"/>
                </a:solidFill>
                <a:latin typeface="Avenir Book" panose="02000503020000020003" pitchFamily="2" charset="0"/>
              </a:rPr>
              <a:t>Website Security and Maintenance</a:t>
            </a:r>
          </a:p>
        </p:txBody>
      </p:sp>
      <p:sp>
        <p:nvSpPr>
          <p:cNvPr id="3" name="Content Placeholder 2">
            <a:extLst>
              <a:ext uri="{FF2B5EF4-FFF2-40B4-BE49-F238E27FC236}">
                <a16:creationId xmlns:a16="http://schemas.microsoft.com/office/drawing/2014/main" id="{30E78DEA-8612-D043-94B7-3C36107F57AA}"/>
              </a:ext>
            </a:extLst>
          </p:cNvPr>
          <p:cNvSpPr>
            <a:spLocks noGrp="1"/>
          </p:cNvSpPr>
          <p:nvPr>
            <p:ph idx="1"/>
          </p:nvPr>
        </p:nvSpPr>
        <p:spPr>
          <a:xfrm>
            <a:off x="838200" y="1726769"/>
            <a:ext cx="10515600" cy="4089753"/>
          </a:xfrm>
        </p:spPr>
        <p:txBody>
          <a:bodyPr>
            <a:normAutofit/>
          </a:bodyPr>
          <a:lstStyle/>
          <a:p>
            <a:pPr>
              <a:spcBef>
                <a:spcPts val="1600"/>
              </a:spcBef>
              <a:spcAft>
                <a:spcPts val="1000"/>
              </a:spcAft>
              <a:buSzPct val="105000"/>
            </a:pPr>
            <a:r>
              <a:rPr lang="en-US" sz="2000" dirty="0">
                <a:latin typeface="Avenir Light" panose="020B0402020203020204" pitchFamily="34" charset="77"/>
                <a:cs typeface="Calibri" charset="0"/>
              </a:rPr>
              <a:t>One of the largest concerns today is the hacking of websites to gain valuable information, both professional and personal. </a:t>
            </a:r>
          </a:p>
          <a:p>
            <a:pPr>
              <a:spcBef>
                <a:spcPts val="1600"/>
              </a:spcBef>
              <a:spcAft>
                <a:spcPts val="1000"/>
              </a:spcAft>
              <a:buSzPct val="105000"/>
            </a:pPr>
            <a:r>
              <a:rPr lang="en-US" sz="2000" dirty="0">
                <a:latin typeface="Avenir Light" panose="020B0402020203020204" pitchFamily="34" charset="77"/>
                <a:cs typeface="Calibri" charset="0"/>
              </a:rPr>
              <a:t>Each of our Chapters should take necessary precautions to ensure protection, with the understanding that nothing is absolute as to protection. </a:t>
            </a:r>
          </a:p>
          <a:p>
            <a:pPr>
              <a:spcBef>
                <a:spcPts val="1600"/>
              </a:spcBef>
              <a:spcAft>
                <a:spcPts val="1000"/>
              </a:spcAft>
              <a:buSzPct val="105000"/>
            </a:pPr>
            <a:r>
              <a:rPr lang="en-US" sz="2000" dirty="0">
                <a:latin typeface="Avenir Light" panose="020B0402020203020204" pitchFamily="34" charset="77"/>
                <a:cs typeface="Calibri" charset="0"/>
              </a:rPr>
              <a:t>Following is a list of steps each respective Chapter and Officer could consider for proper protective measures. Some may be cost prohibitive, but all are worth review.</a:t>
            </a:r>
          </a:p>
        </p:txBody>
      </p:sp>
    </p:spTree>
    <p:extLst>
      <p:ext uri="{BB962C8B-B14F-4D97-AF65-F5344CB8AC3E}">
        <p14:creationId xmlns:p14="http://schemas.microsoft.com/office/powerpoint/2010/main" val="1531234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0B30-BD90-5D43-8754-BC7131FB3BD5}"/>
              </a:ext>
            </a:extLst>
          </p:cNvPr>
          <p:cNvSpPr>
            <a:spLocks noGrp="1"/>
          </p:cNvSpPr>
          <p:nvPr>
            <p:ph type="title"/>
          </p:nvPr>
        </p:nvSpPr>
        <p:spPr/>
        <p:txBody>
          <a:bodyPr>
            <a:normAutofit/>
          </a:bodyPr>
          <a:lstStyle/>
          <a:p>
            <a:r>
              <a:rPr lang="en-US" sz="4000" dirty="0">
                <a:solidFill>
                  <a:srgbClr val="009B16"/>
                </a:solidFill>
              </a:rPr>
              <a:t>Website Security and Maintenance</a:t>
            </a:r>
          </a:p>
        </p:txBody>
      </p:sp>
      <p:sp>
        <p:nvSpPr>
          <p:cNvPr id="3" name="Content Placeholder 2">
            <a:extLst>
              <a:ext uri="{FF2B5EF4-FFF2-40B4-BE49-F238E27FC236}">
                <a16:creationId xmlns:a16="http://schemas.microsoft.com/office/drawing/2014/main" id="{E59D620C-1AED-3A4B-94BC-14CF217E5F4B}"/>
              </a:ext>
            </a:extLst>
          </p:cNvPr>
          <p:cNvSpPr>
            <a:spLocks noGrp="1"/>
          </p:cNvSpPr>
          <p:nvPr>
            <p:ph idx="1"/>
          </p:nvPr>
        </p:nvSpPr>
        <p:spPr>
          <a:xfrm>
            <a:off x="838200" y="1584995"/>
            <a:ext cx="10515600" cy="792445"/>
          </a:xfrm>
        </p:spPr>
        <p:txBody>
          <a:bodyPr>
            <a:noAutofit/>
          </a:bodyPr>
          <a:lstStyle/>
          <a:p>
            <a:pPr marL="0" indent="0">
              <a:buNone/>
            </a:pPr>
            <a:r>
              <a:rPr lang="en-US" sz="2400" dirty="0">
                <a:latin typeface="Avenir Light" panose="020B0402020203020204" pitchFamily="34" charset="77"/>
              </a:rPr>
              <a:t>More information on the following tips can be found on the Region Meetings webpage under Chapter Liability Concerns. </a:t>
            </a:r>
          </a:p>
          <a:p>
            <a:endParaRPr lang="en-US" sz="2400" dirty="0">
              <a:latin typeface="Avenir Light" panose="020B0402020203020204" pitchFamily="34" charset="77"/>
            </a:endParaRPr>
          </a:p>
        </p:txBody>
      </p:sp>
      <p:sp>
        <p:nvSpPr>
          <p:cNvPr id="4" name="TextBox 3">
            <a:extLst>
              <a:ext uri="{FF2B5EF4-FFF2-40B4-BE49-F238E27FC236}">
                <a16:creationId xmlns:a16="http://schemas.microsoft.com/office/drawing/2014/main" id="{89B12A23-C3F2-1246-9AF2-D54685BA76F6}"/>
              </a:ext>
            </a:extLst>
          </p:cNvPr>
          <p:cNvSpPr txBox="1"/>
          <p:nvPr/>
        </p:nvSpPr>
        <p:spPr>
          <a:xfrm>
            <a:off x="838200" y="2467970"/>
            <a:ext cx="5663106" cy="2645404"/>
          </a:xfrm>
          <a:prstGeom prst="rect">
            <a:avLst/>
          </a:prstGeom>
          <a:noFill/>
        </p:spPr>
        <p:txBody>
          <a:bodyPr wrap="square" numCol="1" spcCol="182880" rtlCol="0">
            <a:spAutoFit/>
          </a:bodyPr>
          <a:lstStyle/>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Use strong passwords – both for </a:t>
            </a:r>
            <a:br>
              <a:rPr lang="en-US" sz="2000" dirty="0">
                <a:solidFill>
                  <a:schemeClr val="bg1"/>
                </a:solidFill>
                <a:latin typeface="Avenir Light" panose="020B0402020203020204" pitchFamily="34" charset="77"/>
              </a:rPr>
            </a:br>
            <a:r>
              <a:rPr lang="en-US" sz="2000" dirty="0">
                <a:solidFill>
                  <a:schemeClr val="bg1"/>
                </a:solidFill>
                <a:latin typeface="Avenir Light" panose="020B0402020203020204" pitchFamily="34" charset="77"/>
              </a:rPr>
              <a:t>the Chapter and personally.</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Install an SSL certificate.</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Use a secure host.</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Install a web application firewall.</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Regularly scan your site for malware.</a:t>
            </a:r>
          </a:p>
        </p:txBody>
      </p:sp>
      <p:sp>
        <p:nvSpPr>
          <p:cNvPr id="5" name="TextBox 4">
            <a:extLst>
              <a:ext uri="{FF2B5EF4-FFF2-40B4-BE49-F238E27FC236}">
                <a16:creationId xmlns:a16="http://schemas.microsoft.com/office/drawing/2014/main" id="{4B4E66F8-8BB5-B440-8579-445C922310A9}"/>
              </a:ext>
            </a:extLst>
          </p:cNvPr>
          <p:cNvSpPr txBox="1"/>
          <p:nvPr/>
        </p:nvSpPr>
        <p:spPr>
          <a:xfrm>
            <a:off x="6112012" y="2467970"/>
            <a:ext cx="5162550" cy="2643544"/>
          </a:xfrm>
          <a:prstGeom prst="rect">
            <a:avLst/>
          </a:prstGeom>
          <a:noFill/>
        </p:spPr>
        <p:txBody>
          <a:bodyPr wrap="square" numCol="1" spcCol="182880" rtlCol="0">
            <a:spAutoFit/>
          </a:bodyPr>
          <a:lstStyle/>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Back up your site.</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Set up a login lockdown feature.</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If possible, enable 2FA.</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Disable directory indexing and browsing.</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Protect the admin directory.</a:t>
            </a:r>
          </a:p>
          <a:p>
            <a:pPr marL="342900" indent="-342900">
              <a:lnSpc>
                <a:spcPct val="140000"/>
              </a:lnSpc>
              <a:buFont typeface="Arial" panose="020B0604020202020204" pitchFamily="34" charset="0"/>
              <a:buChar char="•"/>
            </a:pPr>
            <a:r>
              <a:rPr lang="en-US" sz="2000" dirty="0">
                <a:solidFill>
                  <a:schemeClr val="bg1"/>
                </a:solidFill>
                <a:latin typeface="Avenir Light" panose="020B0402020203020204" pitchFamily="34" charset="77"/>
              </a:rPr>
              <a:t>Continuously monitor and test your site.</a:t>
            </a:r>
            <a:endParaRPr lang="en-US" sz="2000" dirty="0">
              <a:solidFill>
                <a:schemeClr val="bg1"/>
              </a:solidFill>
            </a:endParaRPr>
          </a:p>
        </p:txBody>
      </p:sp>
    </p:spTree>
    <p:extLst>
      <p:ext uri="{BB962C8B-B14F-4D97-AF65-F5344CB8AC3E}">
        <p14:creationId xmlns:p14="http://schemas.microsoft.com/office/powerpoint/2010/main" val="915288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02FF-1CD2-3C4B-B9BA-59F61B0CDE1D}"/>
              </a:ext>
            </a:extLst>
          </p:cNvPr>
          <p:cNvSpPr>
            <a:spLocks noGrp="1"/>
          </p:cNvSpPr>
          <p:nvPr>
            <p:ph type="title"/>
          </p:nvPr>
        </p:nvSpPr>
        <p:spPr/>
        <p:txBody>
          <a:bodyPr>
            <a:normAutofit/>
          </a:bodyPr>
          <a:lstStyle/>
          <a:p>
            <a:pPr algn="ctr"/>
            <a:r>
              <a:rPr lang="en-US" sz="4000" dirty="0">
                <a:solidFill>
                  <a:srgbClr val="009B16"/>
                </a:solidFill>
                <a:latin typeface="Avenir Book" panose="02000503020000020003" pitchFamily="2" charset="0"/>
              </a:rPr>
              <a:t>Chapter Officer Personal Protection</a:t>
            </a:r>
          </a:p>
        </p:txBody>
      </p:sp>
      <p:sp>
        <p:nvSpPr>
          <p:cNvPr id="3" name="Content Placeholder 2">
            <a:extLst>
              <a:ext uri="{FF2B5EF4-FFF2-40B4-BE49-F238E27FC236}">
                <a16:creationId xmlns:a16="http://schemas.microsoft.com/office/drawing/2014/main" id="{3C118BD1-8BB7-8343-9906-E8B49B6EBE52}"/>
              </a:ext>
            </a:extLst>
          </p:cNvPr>
          <p:cNvSpPr>
            <a:spLocks noGrp="1"/>
          </p:cNvSpPr>
          <p:nvPr>
            <p:ph idx="1"/>
          </p:nvPr>
        </p:nvSpPr>
        <p:spPr>
          <a:xfrm>
            <a:off x="838200" y="1689698"/>
            <a:ext cx="10515600" cy="4089753"/>
          </a:xfrm>
        </p:spPr>
        <p:txBody>
          <a:bodyPr>
            <a:noAutofit/>
          </a:bodyPr>
          <a:lstStyle/>
          <a:p>
            <a:pPr>
              <a:spcBef>
                <a:spcPts val="1600"/>
              </a:spcBef>
              <a:spcAft>
                <a:spcPts val="1000"/>
              </a:spcAft>
              <a:buSzPct val="105000"/>
            </a:pPr>
            <a:r>
              <a:rPr lang="en-US" sz="2000" dirty="0">
                <a:latin typeface="Avenir Light" panose="020B0402020203020204" pitchFamily="34" charset="77"/>
                <a:cs typeface="Calibri" charset="0"/>
              </a:rPr>
              <a:t>For each ASPE member who volunteers to serve as a Chapter Officer, the Chapter needs to provide a way to contact them on the Chapter website.</a:t>
            </a:r>
          </a:p>
          <a:p>
            <a:pPr>
              <a:spcBef>
                <a:spcPts val="1600"/>
              </a:spcBef>
              <a:spcAft>
                <a:spcPts val="1000"/>
              </a:spcAft>
              <a:buSzPct val="105000"/>
            </a:pPr>
            <a:r>
              <a:rPr lang="en-US" sz="2000" dirty="0">
                <a:latin typeface="Avenir Light" panose="020B0402020203020204" pitchFamily="34" charset="77"/>
                <a:cs typeface="Calibri" charset="0"/>
              </a:rPr>
              <a:t>One of the most proven methods of being proactive in personal information protection is to establish a contact email that is not in any way connected to your personal files or contact information.</a:t>
            </a:r>
          </a:p>
          <a:p>
            <a:pPr>
              <a:spcBef>
                <a:spcPts val="1600"/>
              </a:spcBef>
              <a:spcAft>
                <a:spcPts val="1000"/>
              </a:spcAft>
              <a:buSzPct val="105000"/>
            </a:pPr>
            <a:r>
              <a:rPr lang="en-US" sz="2000" dirty="0">
                <a:latin typeface="Avenir Light" panose="020B0402020203020204" pitchFamily="34" charset="77"/>
                <a:cs typeface="Calibri" charset="0"/>
              </a:rPr>
              <a:t>A suggestion to be strongly considered is to establish something like a specific Gmail account for your volunteer contacts. </a:t>
            </a:r>
          </a:p>
        </p:txBody>
      </p:sp>
    </p:spTree>
    <p:extLst>
      <p:ext uri="{BB962C8B-B14F-4D97-AF65-F5344CB8AC3E}">
        <p14:creationId xmlns:p14="http://schemas.microsoft.com/office/powerpoint/2010/main" val="120477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297648"/>
            <a:ext cx="10515600" cy="585607"/>
          </a:xfrm>
        </p:spPr>
        <p:txBody>
          <a:bodyPr>
            <a:normAutofit fontScale="90000"/>
          </a:bodyPr>
          <a:lstStyle/>
          <a:p>
            <a:pPr algn="ctr"/>
            <a:r>
              <a:rPr lang="en-US" dirty="0">
                <a:solidFill>
                  <a:srgbClr val="009B16"/>
                </a:solidFill>
              </a:rPr>
              <a:t>ASPE’s Response to COVID-19</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247136" y="883255"/>
            <a:ext cx="11314140" cy="5196269"/>
          </a:xfrm>
        </p:spPr>
        <p:txBody>
          <a:bodyPr>
            <a:noAutofit/>
          </a:bodyPr>
          <a:lstStyle/>
          <a:p>
            <a:pPr>
              <a:lnSpc>
                <a:spcPct val="140000"/>
              </a:lnSpc>
              <a:spcBef>
                <a:spcPts val="1600"/>
              </a:spcBef>
            </a:pPr>
            <a:r>
              <a:rPr lang="en-US" sz="1600" dirty="0">
                <a:latin typeface="Avenir Light" panose="020B0402020203020204" pitchFamily="34" charset="77"/>
              </a:rPr>
              <a:t>On March 19, ASPE President Carol Johnson and Executive Director/CEO Billy Smith sent a letter to Chapter Officers about not holding face-to-face meetings. Additionally, the Society recommends our Chapters should follow the recommendations and guidelines set forth by the CDC, local municipalities, and local Health Departments. </a:t>
            </a:r>
          </a:p>
          <a:p>
            <a:pPr>
              <a:lnSpc>
                <a:spcPct val="140000"/>
              </a:lnSpc>
              <a:spcBef>
                <a:spcPts val="1600"/>
              </a:spcBef>
            </a:pPr>
            <a:r>
              <a:rPr lang="en-US" sz="1600" dirty="0">
                <a:latin typeface="Avenir Light" panose="020B0402020203020204" pitchFamily="34" charset="77"/>
              </a:rPr>
              <a:t>On March 20, ASPE Executive Director/CEO advised our Membership of Society operations to address the health and safety of our staff. In addition, ASPE launched a proactive COVID-19 Preparedness Resource page to help our members stay safe and productive wherever and however they were conducting business during this time. It can be found via this link:  </a:t>
            </a:r>
            <a:r>
              <a:rPr lang="en-US" sz="1600" dirty="0">
                <a:solidFill>
                  <a:srgbClr val="00B0F0"/>
                </a:solidFill>
                <a:latin typeface="Avenir Light" panose="020B0402020203020204" pitchFamily="34" charset="77"/>
                <a:hlinkClick r:id="rId3">
                  <a:extLst>
                    <a:ext uri="{A12FA001-AC4F-418D-AE19-62706E023703}">
                      <ahyp:hlinkClr xmlns:ahyp="http://schemas.microsoft.com/office/drawing/2018/hyperlinkcolor" val="tx"/>
                    </a:ext>
                  </a:extLst>
                </a:hlinkClick>
              </a:rPr>
              <a:t>https://www.aspe.org/coronavirus-covid-19-preparedness-resources/</a:t>
            </a:r>
            <a:r>
              <a:rPr lang="en-US" sz="1600" dirty="0">
                <a:solidFill>
                  <a:srgbClr val="00B0F0"/>
                </a:solidFill>
                <a:latin typeface="Avenir Light" panose="020B0402020203020204" pitchFamily="34" charset="77"/>
              </a:rPr>
              <a:t>.</a:t>
            </a:r>
          </a:p>
          <a:p>
            <a:pPr>
              <a:lnSpc>
                <a:spcPct val="140000"/>
              </a:lnSpc>
              <a:spcBef>
                <a:spcPts val="1600"/>
              </a:spcBef>
            </a:pPr>
            <a:r>
              <a:rPr lang="en-US" sz="1600" dirty="0">
                <a:latin typeface="Avenir Light" panose="020B0402020203020204" pitchFamily="34" charset="77"/>
              </a:rPr>
              <a:t>On March 20, ASPE announced a new service to help Chapters conduct virtual meetings to maintain operations and help members obtain CEUs. </a:t>
            </a:r>
          </a:p>
          <a:p>
            <a:pPr>
              <a:lnSpc>
                <a:spcPct val="140000"/>
              </a:lnSpc>
              <a:spcBef>
                <a:spcPts val="1600"/>
              </a:spcBef>
            </a:pPr>
            <a:r>
              <a:rPr lang="en-US" sz="1600" dirty="0">
                <a:latin typeface="Avenir Light" panose="020B0402020203020204" pitchFamily="34" charset="77"/>
              </a:rPr>
              <a:t>On April 7, ASPE sent a letter to Chapter Officers offering assistance if needed to address Chapter Elections for 2020.</a:t>
            </a:r>
          </a:p>
          <a:p>
            <a:pPr>
              <a:lnSpc>
                <a:spcPct val="140000"/>
              </a:lnSpc>
              <a:spcBef>
                <a:spcPts val="1600"/>
              </a:spcBef>
            </a:pPr>
            <a:r>
              <a:rPr lang="en-US" sz="1600" dirty="0">
                <a:latin typeface="Avenir Light" panose="020B0402020203020204" pitchFamily="34" charset="77"/>
              </a:rPr>
              <a:t>On April 10, ASPE sent a letter to our Chapters informing them that all Region Meetings would be hosted by the respective Region Director in a virtual format.</a:t>
            </a:r>
          </a:p>
          <a:p>
            <a:pPr>
              <a:lnSpc>
                <a:spcPct val="140000"/>
              </a:lnSpc>
              <a:spcBef>
                <a:spcPts val="1600"/>
              </a:spcBef>
            </a:pPr>
            <a:endParaRPr lang="en-US" sz="2000" dirty="0">
              <a:latin typeface="Avenir Light" panose="020B0402020203020204" pitchFamily="34" charset="77"/>
            </a:endParaRPr>
          </a:p>
        </p:txBody>
      </p:sp>
    </p:spTree>
    <p:extLst>
      <p:ext uri="{BB962C8B-B14F-4D97-AF65-F5344CB8AC3E}">
        <p14:creationId xmlns:p14="http://schemas.microsoft.com/office/powerpoint/2010/main" val="2240024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56276" y="2442176"/>
            <a:ext cx="11150745" cy="826129"/>
          </a:xfrm>
        </p:spPr>
        <p:txBody>
          <a:bodyPr numCol="1" anchor="ctr">
            <a:noAutofit/>
          </a:bodyPr>
          <a:lstStyle/>
          <a:p>
            <a:pPr algn="l"/>
            <a:r>
              <a:rPr lang="en-US" sz="5400" dirty="0"/>
              <a:t>ASPE Connect</a:t>
            </a:r>
          </a:p>
        </p:txBody>
      </p:sp>
    </p:spTree>
    <p:extLst>
      <p:ext uri="{BB962C8B-B14F-4D97-AF65-F5344CB8AC3E}">
        <p14:creationId xmlns:p14="http://schemas.microsoft.com/office/powerpoint/2010/main" val="3714810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284"/>
            <a:ext cx="10515600" cy="1325563"/>
          </a:xfrm>
        </p:spPr>
        <p:txBody>
          <a:bodyPr>
            <a:normAutofit/>
          </a:bodyPr>
          <a:lstStyle/>
          <a:p>
            <a:r>
              <a:rPr lang="en-US" sz="4000" dirty="0">
                <a:solidFill>
                  <a:srgbClr val="009B16"/>
                </a:solidFill>
              </a:rPr>
              <a:t>ASPE Connect</a:t>
            </a:r>
          </a:p>
        </p:txBody>
      </p:sp>
      <p:sp>
        <p:nvSpPr>
          <p:cNvPr id="5" name="Text Placeholder 4"/>
          <p:cNvSpPr>
            <a:spLocks noGrp="1"/>
          </p:cNvSpPr>
          <p:nvPr>
            <p:ph type="body" idx="4294967295"/>
          </p:nvPr>
        </p:nvSpPr>
        <p:spPr>
          <a:xfrm>
            <a:off x="698715" y="1229924"/>
            <a:ext cx="11197538" cy="4745361"/>
          </a:xfrm>
        </p:spPr>
        <p:txBody>
          <a:bodyPr>
            <a:noAutofit/>
          </a:bodyPr>
          <a:lstStyle/>
          <a:p>
            <a:r>
              <a:rPr lang="en-US" sz="2000" b="0" dirty="0">
                <a:latin typeface="Avenir Light" panose="020B0402020203020204" pitchFamily="34" charset="77"/>
              </a:rPr>
              <a:t>Make sure you have found this link: </a:t>
            </a:r>
            <a:r>
              <a:rPr lang="en-US" sz="2000" b="0" dirty="0" err="1">
                <a:solidFill>
                  <a:srgbClr val="00B0F0"/>
                </a:solidFill>
                <a:latin typeface="Avenir Light" panose="020B0402020203020204" pitchFamily="34" charset="77"/>
              </a:rPr>
              <a:t>connect.aspe.org</a:t>
            </a:r>
            <a:endParaRPr lang="en-US" sz="2000" b="0" dirty="0">
              <a:solidFill>
                <a:srgbClr val="00B0F0"/>
              </a:solidFill>
              <a:latin typeface="Avenir Light" panose="020B0402020203020204" pitchFamily="34" charset="77"/>
            </a:endParaRPr>
          </a:p>
          <a:p>
            <a:r>
              <a:rPr lang="en-US" sz="2000" b="0" dirty="0">
                <a:latin typeface="Avenir Light" panose="020B0402020203020204" pitchFamily="34" charset="77"/>
              </a:rPr>
              <a:t>ASPE’s newest member benefit launched March 2019.</a:t>
            </a:r>
          </a:p>
          <a:p>
            <a:r>
              <a:rPr lang="en-US" sz="2000" b="0" dirty="0">
                <a:latin typeface="Avenir Light" panose="020B0402020203020204" pitchFamily="34" charset="77"/>
              </a:rPr>
              <a:t>It is an online community to connect, engage, and learn.</a:t>
            </a:r>
          </a:p>
          <a:p>
            <a:pPr>
              <a:lnSpc>
                <a:spcPct val="120000"/>
              </a:lnSpc>
            </a:pPr>
            <a:r>
              <a:rPr lang="en-US" sz="2000" b="0" dirty="0">
                <a:latin typeface="Avenir Light" panose="020B0402020203020204" pitchFamily="34" charset="77"/>
              </a:rPr>
              <a:t>Members can network, share insights and experiences, and gain knowledge from professionals around the world.</a:t>
            </a:r>
          </a:p>
          <a:p>
            <a:r>
              <a:rPr lang="en-US" sz="2000" b="0" dirty="0">
                <a:latin typeface="Avenir Light" panose="020B0402020203020204" pitchFamily="34" charset="77"/>
              </a:rPr>
              <a:t>Who here has logged in and started discussing?</a:t>
            </a:r>
          </a:p>
          <a:p>
            <a:pPr>
              <a:lnSpc>
                <a:spcPct val="120000"/>
              </a:lnSpc>
            </a:pPr>
            <a:r>
              <a:rPr lang="en-US" sz="2000" b="0" dirty="0">
                <a:latin typeface="Avenir Light" panose="020B0402020203020204" pitchFamily="34" charset="77"/>
              </a:rPr>
              <a:t>There is availability for more Chapter and committee communities as requested to fulfill a need.</a:t>
            </a:r>
          </a:p>
          <a:p>
            <a:pPr>
              <a:lnSpc>
                <a:spcPct val="120000"/>
              </a:lnSpc>
            </a:pPr>
            <a:r>
              <a:rPr lang="en-US" sz="2000" b="0" dirty="0">
                <a:latin typeface="Avenir Light" panose="020B0402020203020204" pitchFamily="34" charset="77"/>
              </a:rPr>
              <a:t>Review the “All Communities” tab to find the established communities for committees and Chapters. </a:t>
            </a:r>
          </a:p>
          <a:p>
            <a:r>
              <a:rPr lang="en-US" sz="2000" b="0" dirty="0">
                <a:latin typeface="Avenir Light" panose="020B0402020203020204" pitchFamily="34" charset="77"/>
              </a:rPr>
              <a:t>These communities are a tremendous benefit and resource for our members. </a:t>
            </a:r>
          </a:p>
          <a:p>
            <a:r>
              <a:rPr lang="en-US" sz="2000" b="0" dirty="0">
                <a:latin typeface="Avenir Light" panose="020B0402020203020204" pitchFamily="34" charset="77"/>
              </a:rPr>
              <a:t>We now are offering a free 30-day trial of Connect to nonmembers.</a:t>
            </a:r>
          </a:p>
        </p:txBody>
      </p:sp>
    </p:spTree>
    <p:extLst>
      <p:ext uri="{BB962C8B-B14F-4D97-AF65-F5344CB8AC3E}">
        <p14:creationId xmlns:p14="http://schemas.microsoft.com/office/powerpoint/2010/main" val="2644844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F74D-4332-5C46-8ED2-496D62AA38DD}"/>
              </a:ext>
            </a:extLst>
          </p:cNvPr>
          <p:cNvSpPr>
            <a:spLocks noGrp="1"/>
          </p:cNvSpPr>
          <p:nvPr>
            <p:ph type="title"/>
          </p:nvPr>
        </p:nvSpPr>
        <p:spPr/>
        <p:txBody>
          <a:bodyPr>
            <a:normAutofit/>
          </a:bodyPr>
          <a:lstStyle/>
          <a:p>
            <a:r>
              <a:rPr lang="en-US" sz="4000" dirty="0">
                <a:solidFill>
                  <a:srgbClr val="009B16"/>
                </a:solidFill>
              </a:rPr>
              <a:t>ASPE Connect Stats and Usage</a:t>
            </a:r>
          </a:p>
        </p:txBody>
      </p:sp>
      <p:sp>
        <p:nvSpPr>
          <p:cNvPr id="3" name="Content Placeholder 2">
            <a:extLst>
              <a:ext uri="{FF2B5EF4-FFF2-40B4-BE49-F238E27FC236}">
                <a16:creationId xmlns:a16="http://schemas.microsoft.com/office/drawing/2014/main" id="{E34A2290-985D-7D45-84D9-55BA5605E7EC}"/>
              </a:ext>
            </a:extLst>
          </p:cNvPr>
          <p:cNvSpPr>
            <a:spLocks noGrp="1"/>
          </p:cNvSpPr>
          <p:nvPr>
            <p:ph idx="1"/>
          </p:nvPr>
        </p:nvSpPr>
        <p:spPr>
          <a:xfrm>
            <a:off x="838199" y="1825625"/>
            <a:ext cx="10515601" cy="4089753"/>
          </a:xfrm>
        </p:spPr>
        <p:txBody>
          <a:bodyPr>
            <a:noAutofit/>
          </a:bodyPr>
          <a:lstStyle/>
          <a:p>
            <a:r>
              <a:rPr lang="en-US" sz="2000" dirty="0">
                <a:latin typeface="Avenir Light" panose="020B0402020203020204" pitchFamily="34" charset="77"/>
              </a:rPr>
              <a:t>54% of ASPE Members have logged into ASPE Connect at least once since its inception.</a:t>
            </a:r>
          </a:p>
          <a:p>
            <a:pPr marL="228600" lvl="1">
              <a:spcBef>
                <a:spcPts val="1000"/>
              </a:spcBef>
            </a:pPr>
            <a:r>
              <a:rPr lang="en-US" sz="2000" dirty="0">
                <a:latin typeface="Avenir Light" panose="020B0402020203020204" pitchFamily="34" charset="77"/>
              </a:rPr>
              <a:t>Benchmark is 20% in the first 90 days and 5% year-over-year growth. ASPE Connect is well above this industry benchmark.</a:t>
            </a:r>
          </a:p>
          <a:p>
            <a:r>
              <a:rPr lang="en-US" sz="2000" dirty="0">
                <a:latin typeface="Avenir Light" panose="020B0402020203020204" pitchFamily="34" charset="77"/>
              </a:rPr>
              <a:t>Average reply per thread is 4.8.</a:t>
            </a:r>
          </a:p>
          <a:p>
            <a:pPr marL="228600" lvl="1">
              <a:spcBef>
                <a:spcPts val="1000"/>
              </a:spcBef>
            </a:pPr>
            <a:r>
              <a:rPr lang="en-US" sz="2000" dirty="0">
                <a:latin typeface="Avenir Light" panose="020B0402020203020204" pitchFamily="34" charset="77"/>
              </a:rPr>
              <a:t>Industry standard is an average of 2 replies per thread.</a:t>
            </a:r>
          </a:p>
        </p:txBody>
      </p:sp>
    </p:spTree>
    <p:extLst>
      <p:ext uri="{BB962C8B-B14F-4D97-AF65-F5344CB8AC3E}">
        <p14:creationId xmlns:p14="http://schemas.microsoft.com/office/powerpoint/2010/main" val="454321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340D1-2A9C-0840-8B4B-5A8920CA7FD5}"/>
              </a:ext>
            </a:extLst>
          </p:cNvPr>
          <p:cNvSpPr>
            <a:spLocks noGrp="1"/>
          </p:cNvSpPr>
          <p:nvPr>
            <p:ph type="title"/>
          </p:nvPr>
        </p:nvSpPr>
        <p:spPr/>
        <p:txBody>
          <a:bodyPr>
            <a:normAutofit/>
          </a:bodyPr>
          <a:lstStyle/>
          <a:p>
            <a:r>
              <a:rPr lang="en-US" sz="4000" dirty="0">
                <a:solidFill>
                  <a:srgbClr val="009B16"/>
                </a:solidFill>
              </a:rPr>
              <a:t>ASPE Connect Stats and Usage</a:t>
            </a:r>
          </a:p>
        </p:txBody>
      </p:sp>
      <p:sp>
        <p:nvSpPr>
          <p:cNvPr id="3" name="Content Placeholder 2">
            <a:extLst>
              <a:ext uri="{FF2B5EF4-FFF2-40B4-BE49-F238E27FC236}">
                <a16:creationId xmlns:a16="http://schemas.microsoft.com/office/drawing/2014/main" id="{75CD3649-3F1F-E04B-AD17-8F409FB3D1B6}"/>
              </a:ext>
            </a:extLst>
          </p:cNvPr>
          <p:cNvSpPr>
            <a:spLocks noGrp="1"/>
          </p:cNvSpPr>
          <p:nvPr>
            <p:ph idx="1"/>
          </p:nvPr>
        </p:nvSpPr>
        <p:spPr>
          <a:xfrm>
            <a:off x="838200" y="1554021"/>
            <a:ext cx="10515600" cy="4089753"/>
          </a:xfrm>
        </p:spPr>
        <p:txBody>
          <a:bodyPr>
            <a:noAutofit/>
          </a:bodyPr>
          <a:lstStyle/>
          <a:p>
            <a:pPr rtl="0" eaLnBrk="1" latinLnBrk="0" hangingPunct="1">
              <a:lnSpc>
                <a:spcPct val="120000"/>
              </a:lnSpc>
            </a:pPr>
            <a:r>
              <a:rPr lang="en-US" sz="2000" kern="1200" dirty="0">
                <a:solidFill>
                  <a:schemeClr val="bg1"/>
                </a:solidFill>
                <a:effectLst/>
                <a:latin typeface="Avenir Light" panose="020B0402020203020204" pitchFamily="34" charset="77"/>
              </a:rPr>
              <a:t>We have 577 unique contributors to ASPE Connect, which is 8.5% of members who have posted at least once.</a:t>
            </a:r>
            <a:endParaRPr lang="en-US" sz="2000" dirty="0">
              <a:effectLst/>
              <a:latin typeface="Avenir Light" panose="020B0402020203020204" pitchFamily="34" charset="77"/>
            </a:endParaRPr>
          </a:p>
          <a:p>
            <a:pPr lvl="1" rtl="0" eaLnBrk="1" latinLnBrk="0" hangingPunct="1">
              <a:lnSpc>
                <a:spcPct val="120000"/>
              </a:lnSpc>
              <a:buFont typeface="Courier New" panose="02070309020205020404" pitchFamily="49" charset="0"/>
              <a:buChar char="o"/>
            </a:pPr>
            <a:r>
              <a:rPr lang="en-US" sz="2000" kern="1200" dirty="0">
                <a:solidFill>
                  <a:schemeClr val="bg1"/>
                </a:solidFill>
                <a:effectLst/>
                <a:latin typeface="Avenir Light" panose="020B0402020203020204" pitchFamily="34" charset="77"/>
              </a:rPr>
              <a:t>When we look at the 90 – 9 – 1 rule, 90% are lurkers, 10% are passively engaged, and 1% are creators. ASPE has a very healthy number of members who are posting.</a:t>
            </a:r>
            <a:endParaRPr lang="en-US" sz="2000" dirty="0">
              <a:effectLst/>
              <a:latin typeface="Avenir Light" panose="020B0402020203020204" pitchFamily="34" charset="77"/>
            </a:endParaRPr>
          </a:p>
          <a:p>
            <a:pPr lvl="1" rtl="0" eaLnBrk="1" latinLnBrk="0" hangingPunct="1">
              <a:lnSpc>
                <a:spcPct val="120000"/>
              </a:lnSpc>
              <a:buFont typeface="Courier New" panose="02070309020205020404" pitchFamily="49" charset="0"/>
              <a:buChar char="o"/>
            </a:pPr>
            <a:r>
              <a:rPr lang="en-US" sz="2000" kern="1200" dirty="0">
                <a:solidFill>
                  <a:schemeClr val="bg1"/>
                </a:solidFill>
                <a:effectLst/>
                <a:latin typeface="Avenir Light" panose="020B0402020203020204" pitchFamily="34" charset="77"/>
              </a:rPr>
              <a:t>Remember, just because a member does not actively post does not mean they are not receiving value out of consuming the community content.</a:t>
            </a:r>
            <a:endParaRPr lang="en-US" sz="2000" dirty="0">
              <a:effectLst/>
              <a:latin typeface="Avenir Light" panose="020B0402020203020204" pitchFamily="34" charset="77"/>
            </a:endParaRPr>
          </a:p>
          <a:p>
            <a:pPr rtl="0" eaLnBrk="1" latinLnBrk="0" hangingPunct="1"/>
            <a:r>
              <a:rPr lang="en-US" sz="2000" kern="1200" dirty="0">
                <a:solidFill>
                  <a:schemeClr val="bg1"/>
                </a:solidFill>
                <a:effectLst/>
                <a:latin typeface="Avenir Light" panose="020B0402020203020204" pitchFamily="34" charset="77"/>
              </a:rPr>
              <a:t>Average digest </a:t>
            </a:r>
            <a:r>
              <a:rPr lang="en-US" sz="2000" dirty="0">
                <a:latin typeface="Avenir Light" panose="020B0402020203020204" pitchFamily="34" charset="77"/>
              </a:rPr>
              <a:t>o</a:t>
            </a:r>
            <a:r>
              <a:rPr lang="en-US" sz="2000" kern="1200" dirty="0">
                <a:solidFill>
                  <a:schemeClr val="bg1"/>
                </a:solidFill>
                <a:effectLst/>
                <a:latin typeface="Avenir Light" panose="020B0402020203020204" pitchFamily="34" charset="77"/>
              </a:rPr>
              <a:t>pen </a:t>
            </a:r>
            <a:r>
              <a:rPr lang="en-US" sz="2000" dirty="0">
                <a:latin typeface="Avenir Light" panose="020B0402020203020204" pitchFamily="34" charset="77"/>
              </a:rPr>
              <a:t>r</a:t>
            </a:r>
            <a:r>
              <a:rPr lang="en-US" sz="2000" kern="1200" dirty="0">
                <a:solidFill>
                  <a:schemeClr val="bg1"/>
                </a:solidFill>
                <a:effectLst/>
                <a:latin typeface="Avenir Light" panose="020B0402020203020204" pitchFamily="34" charset="77"/>
              </a:rPr>
              <a:t>ate is 20.8%.</a:t>
            </a:r>
            <a:endParaRPr lang="en-US" sz="2000" dirty="0">
              <a:effectLst/>
              <a:latin typeface="Avenir Light" panose="020B0402020203020204" pitchFamily="34" charset="77"/>
            </a:endParaRPr>
          </a:p>
          <a:p>
            <a:pPr lvl="1" rtl="0" eaLnBrk="1" latinLnBrk="0" hangingPunct="1">
              <a:buFont typeface="Courier New" panose="02070309020205020404" pitchFamily="49" charset="0"/>
              <a:buChar char="o"/>
            </a:pPr>
            <a:r>
              <a:rPr lang="en-US" sz="2000" kern="1200" dirty="0">
                <a:solidFill>
                  <a:schemeClr val="bg1"/>
                </a:solidFill>
                <a:effectLst/>
                <a:latin typeface="Avenir Light" panose="020B0402020203020204" pitchFamily="34" charset="77"/>
              </a:rPr>
              <a:t>Benchmark is 18-20%. ASPE is on the high end of the healthy range.</a:t>
            </a:r>
            <a:endParaRPr lang="en-US" sz="2000" dirty="0">
              <a:effectLst/>
              <a:latin typeface="Avenir Light" panose="020B0402020203020204" pitchFamily="34" charset="77"/>
            </a:endParaRPr>
          </a:p>
          <a:p>
            <a:pPr rtl="0" eaLnBrk="1" latinLnBrk="0" hangingPunct="1"/>
            <a:r>
              <a:rPr lang="en-US" sz="2000" kern="1200" dirty="0">
                <a:solidFill>
                  <a:schemeClr val="bg1"/>
                </a:solidFill>
                <a:effectLst/>
                <a:latin typeface="Avenir Light" panose="020B0402020203020204" pitchFamily="34" charset="77"/>
              </a:rPr>
              <a:t>Unsubscribe percentage is 10.1%.</a:t>
            </a:r>
            <a:endParaRPr lang="en-US" sz="2000" dirty="0">
              <a:effectLst/>
              <a:latin typeface="Avenir Light" panose="020B0402020203020204" pitchFamily="34" charset="77"/>
            </a:endParaRPr>
          </a:p>
          <a:p>
            <a:pPr lvl="1">
              <a:buFont typeface="Courier New" panose="02070309020205020404" pitchFamily="49" charset="0"/>
              <a:buChar char="o"/>
            </a:pPr>
            <a:r>
              <a:rPr lang="en-US" sz="2000" kern="1200" dirty="0">
                <a:solidFill>
                  <a:schemeClr val="bg1"/>
                </a:solidFill>
                <a:effectLst/>
                <a:latin typeface="Avenir Light" panose="020B0402020203020204" pitchFamily="34" charset="77"/>
              </a:rPr>
              <a:t>Benchmark is to remain below 15%.</a:t>
            </a:r>
            <a:endParaRPr lang="en-US" sz="2000" dirty="0">
              <a:effectLst/>
              <a:latin typeface="Avenir Light" panose="020B0402020203020204" pitchFamily="34" charset="77"/>
            </a:endParaRPr>
          </a:p>
          <a:p>
            <a:endParaRPr lang="en-US" sz="2000" dirty="0"/>
          </a:p>
        </p:txBody>
      </p:sp>
    </p:spTree>
    <p:extLst>
      <p:ext uri="{BB962C8B-B14F-4D97-AF65-F5344CB8AC3E}">
        <p14:creationId xmlns:p14="http://schemas.microsoft.com/office/powerpoint/2010/main" val="2040825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6B390-44B9-C84E-82BE-73C963A5DC16}"/>
              </a:ext>
            </a:extLst>
          </p:cNvPr>
          <p:cNvSpPr>
            <a:spLocks noGrp="1"/>
          </p:cNvSpPr>
          <p:nvPr>
            <p:ph type="title"/>
          </p:nvPr>
        </p:nvSpPr>
        <p:spPr>
          <a:xfrm>
            <a:off x="0" y="347011"/>
            <a:ext cx="12192000" cy="1325563"/>
          </a:xfrm>
        </p:spPr>
        <p:txBody>
          <a:bodyPr>
            <a:normAutofit/>
          </a:bodyPr>
          <a:lstStyle/>
          <a:p>
            <a:r>
              <a:rPr lang="en-US" sz="4000" dirty="0">
                <a:solidFill>
                  <a:srgbClr val="009B16"/>
                </a:solidFill>
              </a:rPr>
              <a:t>ASPE Connect Promotional Video + Anniversary</a:t>
            </a:r>
            <a:r>
              <a:rPr lang="en-US" sz="4000" baseline="0" dirty="0">
                <a:solidFill>
                  <a:srgbClr val="009B16"/>
                </a:solidFill>
              </a:rPr>
              <a:t> </a:t>
            </a:r>
            <a:endParaRPr lang="en-US" sz="4000" dirty="0">
              <a:solidFill>
                <a:srgbClr val="009B16"/>
              </a:solidFill>
            </a:endParaRPr>
          </a:p>
        </p:txBody>
      </p:sp>
      <p:sp>
        <p:nvSpPr>
          <p:cNvPr id="3" name="Content Placeholder 2">
            <a:extLst>
              <a:ext uri="{FF2B5EF4-FFF2-40B4-BE49-F238E27FC236}">
                <a16:creationId xmlns:a16="http://schemas.microsoft.com/office/drawing/2014/main" id="{8DF44BCB-060C-C643-B051-FBB4700659BD}"/>
              </a:ext>
            </a:extLst>
          </p:cNvPr>
          <p:cNvSpPr>
            <a:spLocks noGrp="1"/>
          </p:cNvSpPr>
          <p:nvPr>
            <p:ph idx="1"/>
          </p:nvPr>
        </p:nvSpPr>
        <p:spPr>
          <a:xfrm>
            <a:off x="838200" y="1801267"/>
            <a:ext cx="10515600" cy="645971"/>
          </a:xfrm>
        </p:spPr>
        <p:txBody>
          <a:bodyPr>
            <a:normAutofit/>
          </a:bodyPr>
          <a:lstStyle/>
          <a:p>
            <a:pPr marL="0" indent="0" algn="ctr">
              <a:buNone/>
            </a:pPr>
            <a:r>
              <a:rPr lang="en-US" sz="2000" kern="1200" dirty="0">
                <a:solidFill>
                  <a:schemeClr val="bg1"/>
                </a:solidFill>
                <a:effectLst/>
                <a:latin typeface="Avenir Light" panose="020B0402020203020204" pitchFamily="34" charset="77"/>
              </a:rPr>
              <a:t>youtu.be/9Y76txSdFqk</a:t>
            </a:r>
            <a:endParaRPr lang="en-US" sz="2000" dirty="0">
              <a:latin typeface="Avenir Light" panose="020B0402020203020204" pitchFamily="34" charset="77"/>
            </a:endParaRPr>
          </a:p>
        </p:txBody>
      </p:sp>
      <p:pic>
        <p:nvPicPr>
          <p:cNvPr id="5" name="Picture 4" descr="A screenshot of a computer&#10;&#10;Description automatically generated">
            <a:extLst>
              <a:ext uri="{FF2B5EF4-FFF2-40B4-BE49-F238E27FC236}">
                <a16:creationId xmlns:a16="http://schemas.microsoft.com/office/drawing/2014/main" id="{8D77754E-FA2E-9444-8513-CA4F5BB6096B}"/>
              </a:ext>
            </a:extLst>
          </p:cNvPr>
          <p:cNvPicPr>
            <a:picLocks noChangeAspect="1"/>
          </p:cNvPicPr>
          <p:nvPr/>
        </p:nvPicPr>
        <p:blipFill>
          <a:blip r:embed="rId3"/>
          <a:stretch>
            <a:fillRect/>
          </a:stretch>
        </p:blipFill>
        <p:spPr>
          <a:xfrm>
            <a:off x="3083201" y="2250010"/>
            <a:ext cx="6025598" cy="3429000"/>
          </a:xfrm>
          <a:prstGeom prst="rect">
            <a:avLst/>
          </a:prstGeom>
        </p:spPr>
      </p:pic>
    </p:spTree>
    <p:extLst>
      <p:ext uri="{BB962C8B-B14F-4D97-AF65-F5344CB8AC3E}">
        <p14:creationId xmlns:p14="http://schemas.microsoft.com/office/powerpoint/2010/main" val="24142844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65328" y="2396907"/>
            <a:ext cx="9848619" cy="914400"/>
          </a:xfrm>
        </p:spPr>
        <p:txBody>
          <a:bodyPr anchor="ctr">
            <a:normAutofit/>
          </a:bodyPr>
          <a:lstStyle/>
          <a:p>
            <a:pPr algn="l"/>
            <a:r>
              <a:rPr lang="en-US" sz="5400" dirty="0"/>
              <a:t>ASPE Education</a:t>
            </a:r>
          </a:p>
        </p:txBody>
      </p:sp>
    </p:spTree>
    <p:extLst>
      <p:ext uri="{BB962C8B-B14F-4D97-AF65-F5344CB8AC3E}">
        <p14:creationId xmlns:p14="http://schemas.microsoft.com/office/powerpoint/2010/main" val="419162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Education</a:t>
            </a:r>
            <a:r>
              <a:rPr lang="en-US" sz="4000" baseline="0" dirty="0">
                <a:solidFill>
                  <a:srgbClr val="009B16"/>
                </a:solidFill>
              </a:rPr>
              <a:t> </a:t>
            </a:r>
            <a:r>
              <a:rPr lang="mr-IN" sz="4000" baseline="0" dirty="0">
                <a:solidFill>
                  <a:srgbClr val="009B16"/>
                </a:solidFill>
              </a:rPr>
              <a:t>–</a:t>
            </a:r>
            <a:r>
              <a:rPr lang="en-US" sz="4000" baseline="0" dirty="0">
                <a:solidFill>
                  <a:srgbClr val="009B16"/>
                </a:solidFill>
              </a:rPr>
              <a:t> Webinars</a:t>
            </a:r>
            <a:endParaRPr lang="en-US" sz="4000" dirty="0">
              <a:solidFill>
                <a:srgbClr val="009B16"/>
              </a:solidFill>
            </a:endParaRPr>
          </a:p>
        </p:txBody>
      </p:sp>
      <p:sp>
        <p:nvSpPr>
          <p:cNvPr id="3" name="Content Placeholder 2"/>
          <p:cNvSpPr>
            <a:spLocks noGrp="1"/>
          </p:cNvSpPr>
          <p:nvPr>
            <p:ph idx="1"/>
          </p:nvPr>
        </p:nvSpPr>
        <p:spPr>
          <a:xfrm>
            <a:off x="838200" y="1866899"/>
            <a:ext cx="11353800" cy="4773817"/>
          </a:xfrm>
        </p:spPr>
        <p:txBody>
          <a:bodyPr>
            <a:noAutofit/>
          </a:bodyPr>
          <a:lstStyle/>
          <a:p>
            <a:pPr>
              <a:lnSpc>
                <a:spcPct val="100000"/>
              </a:lnSpc>
              <a:spcBef>
                <a:spcPts val="1600"/>
              </a:spcBef>
            </a:pPr>
            <a:r>
              <a:rPr lang="en-US" sz="2000" dirty="0"/>
              <a:t>10 Webinars were offered to ASPE members and non-members in ‘20 &amp; ‘21</a:t>
            </a:r>
          </a:p>
          <a:p>
            <a:pPr>
              <a:lnSpc>
                <a:spcPct val="100000"/>
              </a:lnSpc>
              <a:spcBef>
                <a:spcPts val="1600"/>
              </a:spcBef>
            </a:pPr>
            <a:r>
              <a:rPr lang="en-US" sz="2000" dirty="0"/>
              <a:t>Majority of webinars have been offered free to ASPE members</a:t>
            </a:r>
          </a:p>
          <a:p>
            <a:pPr>
              <a:lnSpc>
                <a:spcPct val="100000"/>
              </a:lnSpc>
              <a:spcBef>
                <a:spcPts val="1600"/>
              </a:spcBef>
            </a:pPr>
            <a:r>
              <a:rPr lang="en-US" sz="2000" dirty="0"/>
              <a:t>All webinars can be found by ASPE members in the ASPE Education webpage</a:t>
            </a:r>
          </a:p>
          <a:p>
            <a:pPr marL="0" indent="0">
              <a:lnSpc>
                <a:spcPct val="100000"/>
              </a:lnSpc>
              <a:spcBef>
                <a:spcPts val="1600"/>
              </a:spcBef>
              <a:buNone/>
            </a:pPr>
            <a:r>
              <a:rPr lang="en-US" sz="2000" dirty="0"/>
              <a:t>   at the following link: </a:t>
            </a:r>
            <a:r>
              <a:rPr lang="en-US" sz="2000" b="1" dirty="0">
                <a:solidFill>
                  <a:srgbClr val="00B0F0"/>
                </a:solidFill>
                <a:latin typeface="Avenir Heavy" panose="02000503020000020003" pitchFamily="2" charset="0"/>
                <a:hlinkClick r:id="rId3">
                  <a:extLst>
                    <a:ext uri="{A12FA001-AC4F-418D-AE19-62706E023703}">
                      <ahyp:hlinkClr xmlns:ahyp="http://schemas.microsoft.com/office/drawing/2018/hyperlinkcolor" val="tx"/>
                    </a:ext>
                  </a:extLst>
                </a:hlinkClick>
              </a:rPr>
              <a:t>https://education.aspe.org/</a:t>
            </a:r>
            <a:endParaRPr lang="en-US" sz="2000" b="1" dirty="0">
              <a:solidFill>
                <a:srgbClr val="00B0F0"/>
              </a:solidFill>
              <a:latin typeface="Avenir Heavy" panose="02000503020000020003" pitchFamily="2" charset="0"/>
            </a:endParaRPr>
          </a:p>
          <a:p>
            <a:pPr>
              <a:lnSpc>
                <a:spcPct val="100000"/>
              </a:lnSpc>
              <a:spcBef>
                <a:spcPts val="1600"/>
              </a:spcBef>
            </a:pPr>
            <a:endParaRPr lang="en-US" sz="2000" b="1" dirty="0">
              <a:solidFill>
                <a:schemeClr val="accent3"/>
              </a:solidFill>
              <a:latin typeface="Avenir Heavy" panose="02000503020000020003" pitchFamily="2" charset="0"/>
            </a:endParaRPr>
          </a:p>
          <a:p>
            <a:pPr marL="0" indent="0">
              <a:lnSpc>
                <a:spcPct val="100000"/>
              </a:lnSpc>
              <a:spcBef>
                <a:spcPts val="1600"/>
              </a:spcBef>
              <a:buNone/>
            </a:pPr>
            <a:endParaRPr lang="en-US" sz="2000" b="1" dirty="0">
              <a:solidFill>
                <a:schemeClr val="accent3"/>
              </a:solidFill>
              <a:latin typeface="Avenir Heavy" panose="02000503020000020003" pitchFamily="2" charset="0"/>
            </a:endParaRPr>
          </a:p>
        </p:txBody>
      </p:sp>
    </p:spTree>
    <p:extLst>
      <p:ext uri="{BB962C8B-B14F-4D97-AF65-F5344CB8AC3E}">
        <p14:creationId xmlns:p14="http://schemas.microsoft.com/office/powerpoint/2010/main" val="2502620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35255"/>
            <a:ext cx="10515600" cy="1325563"/>
          </a:xfrm>
        </p:spPr>
        <p:txBody>
          <a:bodyPr>
            <a:normAutofit/>
          </a:bodyPr>
          <a:lstStyle/>
          <a:p>
            <a:r>
              <a:rPr lang="en-US" sz="4000" dirty="0">
                <a:solidFill>
                  <a:srgbClr val="009B16"/>
                </a:solidFill>
              </a:rPr>
              <a:t>Chapter Meeting CEU</a:t>
            </a:r>
            <a:r>
              <a:rPr lang="en-US" sz="4000" baseline="0" dirty="0">
                <a:solidFill>
                  <a:srgbClr val="009B16"/>
                </a:solidFill>
              </a:rPr>
              <a:t> Integration with </a:t>
            </a:r>
            <a:br>
              <a:rPr lang="en-US" sz="4000" baseline="0" dirty="0">
                <a:solidFill>
                  <a:srgbClr val="009B16"/>
                </a:solidFill>
              </a:rPr>
            </a:br>
            <a:r>
              <a:rPr lang="en-US" sz="4000" baseline="0" dirty="0">
                <a:solidFill>
                  <a:srgbClr val="009B16"/>
                </a:solidFill>
              </a:rPr>
              <a:t>ASPE Education</a:t>
            </a:r>
            <a:endParaRPr lang="en-US" sz="4000" dirty="0">
              <a:solidFill>
                <a:srgbClr val="009B16"/>
              </a:solidFill>
            </a:endParaRPr>
          </a:p>
        </p:txBody>
      </p:sp>
      <p:sp>
        <p:nvSpPr>
          <p:cNvPr id="3" name="Content Placeholder 2"/>
          <p:cNvSpPr>
            <a:spLocks noGrp="1"/>
          </p:cNvSpPr>
          <p:nvPr>
            <p:ph idx="1"/>
          </p:nvPr>
        </p:nvSpPr>
        <p:spPr>
          <a:xfrm>
            <a:off x="838200" y="2372008"/>
            <a:ext cx="10515600" cy="3543370"/>
          </a:xfrm>
        </p:spPr>
        <p:txBody>
          <a:bodyPr>
            <a:normAutofit/>
          </a:bodyPr>
          <a:lstStyle/>
          <a:p>
            <a:pPr>
              <a:lnSpc>
                <a:spcPct val="140000"/>
              </a:lnSpc>
            </a:pPr>
            <a:r>
              <a:rPr lang="en-US" sz="2000" dirty="0">
                <a:latin typeface="Avenir Light" panose="020B0402020203020204" pitchFamily="34" charset="77"/>
              </a:rPr>
              <a:t>44 Chapters have submitted</a:t>
            </a:r>
            <a:r>
              <a:rPr lang="en-US" sz="2000" baseline="0" dirty="0">
                <a:latin typeface="Avenir Light" panose="020B0402020203020204" pitchFamily="34" charset="77"/>
              </a:rPr>
              <a:t> meetings to have attendance CEUs integrated with ASPE Education.</a:t>
            </a:r>
          </a:p>
          <a:p>
            <a:pPr>
              <a:lnSpc>
                <a:spcPct val="140000"/>
              </a:lnSpc>
            </a:pPr>
            <a:r>
              <a:rPr lang="en-US" sz="2000" baseline="0" dirty="0">
                <a:latin typeface="Avenir Light" panose="020B0402020203020204" pitchFamily="34" charset="77"/>
              </a:rPr>
              <a:t>Allows meeting attendees to retrieve CEU certificate automatically in education.aspe.org.</a:t>
            </a:r>
          </a:p>
          <a:p>
            <a:pPr>
              <a:lnSpc>
                <a:spcPct val="140000"/>
              </a:lnSpc>
            </a:pPr>
            <a:r>
              <a:rPr lang="en-US" sz="2000" baseline="0" dirty="0">
                <a:latin typeface="Avenir Light" panose="020B0402020203020204" pitchFamily="34" charset="77"/>
              </a:rPr>
              <a:t>We strongly encourage Chapters to use this tool.</a:t>
            </a:r>
          </a:p>
          <a:p>
            <a:pPr>
              <a:lnSpc>
                <a:spcPct val="140000"/>
              </a:lnSpc>
            </a:pPr>
            <a:r>
              <a:rPr lang="en-US" sz="2000" baseline="0" dirty="0">
                <a:latin typeface="Avenir Light" panose="020B0402020203020204" pitchFamily="34" charset="77"/>
              </a:rPr>
              <a:t>CEUs stay with the person even if they switch jobs or email addresses.</a:t>
            </a:r>
          </a:p>
        </p:txBody>
      </p:sp>
    </p:spTree>
    <p:extLst>
      <p:ext uri="{BB962C8B-B14F-4D97-AF65-F5344CB8AC3E}">
        <p14:creationId xmlns:p14="http://schemas.microsoft.com/office/powerpoint/2010/main" val="1211402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4B8A556-90D7-C64A-8166-D3E071488796}"/>
              </a:ext>
            </a:extLst>
          </p:cNvPr>
          <p:cNvSpPr>
            <a:spLocks noGrp="1"/>
          </p:cNvSpPr>
          <p:nvPr>
            <p:ph type="title" idx="4294967295"/>
          </p:nvPr>
        </p:nvSpPr>
        <p:spPr>
          <a:xfrm>
            <a:off x="1921396" y="671332"/>
            <a:ext cx="8380071" cy="1019356"/>
          </a:xfrm>
        </p:spPr>
        <p:txBody>
          <a:bodyPr/>
          <a:lstStyle/>
          <a:p>
            <a:endParaRPr lang="en-US" dirty="0"/>
          </a:p>
        </p:txBody>
      </p:sp>
      <p:pic>
        <p:nvPicPr>
          <p:cNvPr id="5" name="Picture 4">
            <a:extLst>
              <a:ext uri="{FF2B5EF4-FFF2-40B4-BE49-F238E27FC236}">
                <a16:creationId xmlns:a16="http://schemas.microsoft.com/office/drawing/2014/main" id="{EAB55446-0E6A-C14E-A6C1-F162D7A9363B}"/>
              </a:ext>
            </a:extLst>
          </p:cNvPr>
          <p:cNvPicPr>
            <a:picLocks noChangeAspect="1"/>
          </p:cNvPicPr>
          <p:nvPr/>
        </p:nvPicPr>
        <p:blipFill>
          <a:blip r:embed="rId3"/>
          <a:stretch>
            <a:fillRect/>
          </a:stretch>
        </p:blipFill>
        <p:spPr>
          <a:xfrm>
            <a:off x="1664493" y="365126"/>
            <a:ext cx="8863013" cy="5514814"/>
          </a:xfrm>
          <a:prstGeom prst="rect">
            <a:avLst/>
          </a:prstGeom>
        </p:spPr>
      </p:pic>
      <p:cxnSp>
        <p:nvCxnSpPr>
          <p:cNvPr id="3" name="Straight Arrow Connector 2"/>
          <p:cNvCxnSpPr/>
          <p:nvPr/>
        </p:nvCxnSpPr>
        <p:spPr>
          <a:xfrm flipH="1">
            <a:off x="4602479" y="3167063"/>
            <a:ext cx="1493520" cy="12192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9119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84A0D-3A78-734F-9430-183274247BD5}"/>
              </a:ext>
            </a:extLst>
          </p:cNvPr>
          <p:cNvSpPr>
            <a:spLocks noGrp="1"/>
          </p:cNvSpPr>
          <p:nvPr>
            <p:ph type="title" idx="4294967295"/>
          </p:nvPr>
        </p:nvSpPr>
        <p:spPr>
          <a:xfrm>
            <a:off x="838200" y="636729"/>
            <a:ext cx="10515600" cy="1325563"/>
          </a:xfrm>
        </p:spPr>
        <p:txBody>
          <a:bodyPr>
            <a:normAutofit/>
          </a:bodyPr>
          <a:lstStyle/>
          <a:p>
            <a:r>
              <a:rPr lang="en-US" sz="4000" dirty="0">
                <a:solidFill>
                  <a:srgbClr val="009B16"/>
                </a:solidFill>
              </a:rPr>
              <a:t>Chapter Meeting Integration During </a:t>
            </a:r>
            <a:br>
              <a:rPr lang="en-US" sz="4000" dirty="0">
                <a:solidFill>
                  <a:srgbClr val="009B16"/>
                </a:solidFill>
              </a:rPr>
            </a:br>
            <a:r>
              <a:rPr lang="en-US" sz="4000" dirty="0">
                <a:solidFill>
                  <a:srgbClr val="009B16"/>
                </a:solidFill>
              </a:rPr>
              <a:t>COVID-19</a:t>
            </a:r>
            <a:r>
              <a:rPr lang="en-US" sz="4000" baseline="0" dirty="0">
                <a:solidFill>
                  <a:srgbClr val="009B16"/>
                </a:solidFill>
              </a:rPr>
              <a:t> Pandemic</a:t>
            </a:r>
            <a:endParaRPr lang="en-US" sz="4000" dirty="0">
              <a:solidFill>
                <a:srgbClr val="009B16"/>
              </a:solidFill>
            </a:endParaRPr>
          </a:p>
        </p:txBody>
      </p:sp>
      <p:sp>
        <p:nvSpPr>
          <p:cNvPr id="3" name="Text Placeholder 2">
            <a:extLst>
              <a:ext uri="{FF2B5EF4-FFF2-40B4-BE49-F238E27FC236}">
                <a16:creationId xmlns:a16="http://schemas.microsoft.com/office/drawing/2014/main" id="{17551A33-54B4-BD41-A302-53255486725C}"/>
              </a:ext>
            </a:extLst>
          </p:cNvPr>
          <p:cNvSpPr>
            <a:spLocks noGrp="1"/>
          </p:cNvSpPr>
          <p:nvPr>
            <p:ph type="body" idx="4294967295"/>
          </p:nvPr>
        </p:nvSpPr>
        <p:spPr>
          <a:xfrm>
            <a:off x="838200" y="2051962"/>
            <a:ext cx="10515600" cy="4089753"/>
          </a:xfrm>
        </p:spPr>
        <p:txBody>
          <a:bodyPr>
            <a:normAutofit/>
          </a:bodyPr>
          <a:lstStyle/>
          <a:p>
            <a:pPr>
              <a:lnSpc>
                <a:spcPct val="140000"/>
              </a:lnSpc>
            </a:pPr>
            <a:r>
              <a:rPr lang="en-US" sz="2000" b="0" dirty="0">
                <a:latin typeface="Avenir Light" panose="020B0402020203020204" pitchFamily="34" charset="77"/>
              </a:rPr>
              <a:t>Chapters have/had the ability to work with staff to integrate</a:t>
            </a:r>
            <a:r>
              <a:rPr lang="en-US" sz="2000" b="0" baseline="0" dirty="0">
                <a:latin typeface="Avenir Light" panose="020B0402020203020204" pitchFamily="34" charset="77"/>
              </a:rPr>
              <a:t> their monthly meetings with ASPE Education.</a:t>
            </a:r>
          </a:p>
          <a:p>
            <a:pPr>
              <a:lnSpc>
                <a:spcPct val="140000"/>
              </a:lnSpc>
            </a:pPr>
            <a:r>
              <a:rPr lang="en-US" sz="2000" b="0" baseline="0" dirty="0">
                <a:latin typeface="Avenir Light" panose="020B0402020203020204" pitchFamily="34" charset="77"/>
              </a:rPr>
              <a:t>Allows for virtual participation and automatic application into attendee's education dashboard.</a:t>
            </a:r>
          </a:p>
          <a:p>
            <a:pPr lvl="1">
              <a:lnSpc>
                <a:spcPct val="140000"/>
              </a:lnSpc>
              <a:buFont typeface="Courier New" panose="02070309020205020404" pitchFamily="49" charset="0"/>
              <a:buChar char="o"/>
            </a:pPr>
            <a:r>
              <a:rPr lang="en-US" sz="2000" dirty="0">
                <a:latin typeface="Avenir Light" panose="020B0402020203020204" pitchFamily="34" charset="77"/>
              </a:rPr>
              <a:t>No extra work for CEU reporting to have certificates issued.</a:t>
            </a:r>
          </a:p>
        </p:txBody>
      </p:sp>
    </p:spTree>
    <p:extLst>
      <p:ext uri="{BB962C8B-B14F-4D97-AF65-F5344CB8AC3E}">
        <p14:creationId xmlns:p14="http://schemas.microsoft.com/office/powerpoint/2010/main" val="189387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713902"/>
            <a:ext cx="10515600" cy="585607"/>
          </a:xfrm>
        </p:spPr>
        <p:txBody>
          <a:bodyPr>
            <a:normAutofit fontScale="90000"/>
          </a:bodyPr>
          <a:lstStyle/>
          <a:p>
            <a:pPr algn="ctr"/>
            <a:r>
              <a:rPr lang="en-US" dirty="0">
                <a:solidFill>
                  <a:srgbClr val="009B16"/>
                </a:solidFill>
              </a:rPr>
              <a:t>ASPE’s Response to COVID-19</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615636" y="1379280"/>
            <a:ext cx="11331920" cy="4523579"/>
          </a:xfrm>
        </p:spPr>
        <p:txBody>
          <a:bodyPr>
            <a:noAutofit/>
          </a:bodyPr>
          <a:lstStyle/>
          <a:p>
            <a:pPr marL="0" indent="0">
              <a:spcBef>
                <a:spcPts val="1600"/>
              </a:spcBef>
              <a:buNone/>
            </a:pPr>
            <a:r>
              <a:rPr lang="en-US" dirty="0">
                <a:latin typeface="Avenir Book" panose="02000503020000020003" pitchFamily="2" charset="0"/>
              </a:rPr>
              <a:t>“CDC Resources:</a:t>
            </a:r>
          </a:p>
          <a:p>
            <a:pPr marL="0">
              <a:lnSpc>
                <a:spcPct val="100000"/>
              </a:lnSpc>
              <a:spcBef>
                <a:spcPts val="1600"/>
              </a:spcBef>
            </a:pPr>
            <a:r>
              <a:rPr lang="en-US" sz="2000" dirty="0">
                <a:solidFill>
                  <a:srgbClr val="00B0F0"/>
                </a:solidFill>
                <a:latin typeface="Avenir Light" panose="020B0402020203020204" pitchFamily="34" charset="77"/>
                <a:hlinkClick r:id="rId3">
                  <a:extLst>
                    <a:ext uri="{A12FA001-AC4F-418D-AE19-62706E023703}">
                      <ahyp:hlinkClr xmlns:ahyp="http://schemas.microsoft.com/office/drawing/2018/hyperlinkcolor" val="tx"/>
                    </a:ext>
                  </a:extLst>
                </a:hlinkClick>
              </a:rPr>
              <a:t>https://www.cdc.gov/coronavirus/2019-ncov/index.html</a:t>
            </a:r>
            <a:endParaRPr lang="en-US" sz="2000" dirty="0">
              <a:solidFill>
                <a:srgbClr val="00B0F0"/>
              </a:solidFill>
              <a:latin typeface="Avenir Light" panose="020B0402020203020204" pitchFamily="34" charset="77"/>
            </a:endParaRPr>
          </a:p>
          <a:p>
            <a:pPr marL="0">
              <a:lnSpc>
                <a:spcPct val="100000"/>
              </a:lnSpc>
              <a:spcBef>
                <a:spcPts val="1600"/>
              </a:spcBef>
            </a:pPr>
            <a:r>
              <a:rPr lang="en-US" sz="2000" dirty="0">
                <a:solidFill>
                  <a:srgbClr val="00B0F0"/>
                </a:solidFill>
                <a:latin typeface="Avenir Light" panose="020B0402020203020204" pitchFamily="34" charset="77"/>
                <a:hlinkClick r:id="rId4">
                  <a:extLst>
                    <a:ext uri="{A12FA001-AC4F-418D-AE19-62706E023703}">
                      <ahyp:hlinkClr xmlns:ahyp="http://schemas.microsoft.com/office/drawing/2018/hyperlinkcolor" val="tx"/>
                    </a:ext>
                  </a:extLst>
                </a:hlinkClick>
              </a:rPr>
              <a:t>https://www.cdc.gov/coronavirus/2019-ncov/community/organizations/businessesemployers.html</a:t>
            </a:r>
            <a:endParaRPr lang="en-US" sz="2000" dirty="0">
              <a:solidFill>
                <a:srgbClr val="00B0F0"/>
              </a:solidFill>
              <a:latin typeface="Avenir Light" panose="020B0402020203020204" pitchFamily="34" charset="77"/>
            </a:endParaRPr>
          </a:p>
          <a:p>
            <a:pPr marL="0" indent="0">
              <a:spcBef>
                <a:spcPts val="1600"/>
              </a:spcBef>
              <a:buNone/>
            </a:pPr>
            <a:r>
              <a:rPr lang="en-US" dirty="0">
                <a:latin typeface="Avenir Book" panose="02000503020000020003" pitchFamily="2" charset="0"/>
              </a:rPr>
              <a:t>“Guidance from WHO (World Health Organization):</a:t>
            </a:r>
          </a:p>
          <a:p>
            <a:pPr>
              <a:lnSpc>
                <a:spcPct val="100000"/>
              </a:lnSpc>
              <a:spcBef>
                <a:spcPts val="1600"/>
              </a:spcBef>
            </a:pPr>
            <a:r>
              <a:rPr lang="en-US" sz="2000" u="sng" dirty="0">
                <a:solidFill>
                  <a:srgbClr val="00B0F0"/>
                </a:solidFill>
                <a:latin typeface="Avenir Light" panose="020B0402020203020204" pitchFamily="34" charset="77"/>
                <a:hlinkClick r:id="rId5">
                  <a:extLst>
                    <a:ext uri="{A12FA001-AC4F-418D-AE19-62706E023703}">
                      <ahyp:hlinkClr xmlns:ahyp="http://schemas.microsoft.com/office/drawing/2018/hyperlinkcolor" val="tx"/>
                    </a:ext>
                  </a:extLst>
                </a:hlinkClick>
              </a:rPr>
              <a:t>https://www.who.int/emergencies/diseases/novel-coronavirus-2019</a:t>
            </a:r>
            <a:endParaRPr lang="en-US" sz="2000" u="sng" dirty="0">
              <a:solidFill>
                <a:srgbClr val="00B0F0"/>
              </a:solidFill>
              <a:latin typeface="Avenir Light" panose="020B0402020203020204" pitchFamily="34" charset="77"/>
            </a:endParaRPr>
          </a:p>
          <a:p>
            <a:pPr marL="0" indent="0" algn="ctr">
              <a:lnSpc>
                <a:spcPct val="140000"/>
              </a:lnSpc>
              <a:spcBef>
                <a:spcPts val="1600"/>
              </a:spcBef>
              <a:buNone/>
            </a:pPr>
            <a:endParaRPr lang="en-US" sz="1000" dirty="0">
              <a:latin typeface="Avenir Light" panose="020B0402020203020204" pitchFamily="34" charset="77"/>
            </a:endParaRPr>
          </a:p>
          <a:p>
            <a:pPr marL="0" indent="0" algn="ctr">
              <a:lnSpc>
                <a:spcPct val="140000"/>
              </a:lnSpc>
              <a:spcBef>
                <a:spcPts val="1600"/>
              </a:spcBef>
              <a:buNone/>
            </a:pPr>
            <a:r>
              <a:rPr lang="en-US" sz="2000" dirty="0">
                <a:latin typeface="Avenir Light" panose="020B0402020203020204" pitchFamily="34" charset="77"/>
              </a:rPr>
              <a:t>“Thanks to each of you for your willingness to serve and steward our Society onward </a:t>
            </a:r>
            <a:br>
              <a:rPr lang="en-US" sz="2000" dirty="0">
                <a:latin typeface="Avenir Light" panose="020B0402020203020204" pitchFamily="34" charset="77"/>
              </a:rPr>
            </a:br>
            <a:r>
              <a:rPr lang="en-US" sz="2000" dirty="0">
                <a:latin typeface="Avenir Light" panose="020B0402020203020204" pitchFamily="34" charset="77"/>
              </a:rPr>
              <a:t>and upward. Please know that we will continue to monitor the situation and work for </a:t>
            </a:r>
            <a:br>
              <a:rPr lang="en-US" sz="2000" dirty="0">
                <a:latin typeface="Avenir Light" panose="020B0402020203020204" pitchFamily="34" charset="77"/>
              </a:rPr>
            </a:br>
            <a:r>
              <a:rPr lang="en-US" sz="2000" dirty="0">
                <a:latin typeface="Avenir Light" panose="020B0402020203020204" pitchFamily="34" charset="77"/>
              </a:rPr>
              <a:t>and with you during this time.”</a:t>
            </a:r>
          </a:p>
        </p:txBody>
      </p:sp>
    </p:spTree>
    <p:extLst>
      <p:ext uri="{BB962C8B-B14F-4D97-AF65-F5344CB8AC3E}">
        <p14:creationId xmlns:p14="http://schemas.microsoft.com/office/powerpoint/2010/main" val="3037815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D581-A2DF-BF4E-9D91-8C92A2F4D6B1}"/>
              </a:ext>
            </a:extLst>
          </p:cNvPr>
          <p:cNvSpPr>
            <a:spLocks noGrp="1"/>
          </p:cNvSpPr>
          <p:nvPr>
            <p:ph type="title"/>
          </p:nvPr>
        </p:nvSpPr>
        <p:spPr/>
        <p:txBody>
          <a:bodyPr/>
          <a:lstStyle/>
          <a:p>
            <a:r>
              <a:rPr lang="en-US" dirty="0">
                <a:solidFill>
                  <a:srgbClr val="009B16"/>
                </a:solidFill>
              </a:rPr>
              <a:t>Education </a:t>
            </a:r>
            <a:r>
              <a:rPr lang="mr-IN" dirty="0">
                <a:solidFill>
                  <a:srgbClr val="009B16"/>
                </a:solidFill>
              </a:rPr>
              <a:t>–</a:t>
            </a:r>
            <a:r>
              <a:rPr lang="en-US" dirty="0">
                <a:solidFill>
                  <a:srgbClr val="009B16"/>
                </a:solidFill>
              </a:rPr>
              <a:t> 2020 Digital Experience</a:t>
            </a:r>
            <a:endParaRPr lang="en-US" dirty="0"/>
          </a:p>
        </p:txBody>
      </p:sp>
      <p:sp>
        <p:nvSpPr>
          <p:cNvPr id="3" name="Content Placeholder 2">
            <a:extLst>
              <a:ext uri="{FF2B5EF4-FFF2-40B4-BE49-F238E27FC236}">
                <a16:creationId xmlns:a16="http://schemas.microsoft.com/office/drawing/2014/main" id="{854D2275-74D7-484C-A927-BF3D8FA42131}"/>
              </a:ext>
            </a:extLst>
          </p:cNvPr>
          <p:cNvSpPr>
            <a:spLocks noGrp="1"/>
          </p:cNvSpPr>
          <p:nvPr>
            <p:ph idx="1"/>
          </p:nvPr>
        </p:nvSpPr>
        <p:spPr/>
        <p:txBody>
          <a:bodyPr/>
          <a:lstStyle/>
          <a:p>
            <a:pPr lvl="1"/>
            <a:r>
              <a:rPr lang="en-US" sz="2000" dirty="0">
                <a:latin typeface="Avenir Light" panose="020B0402020203020204" pitchFamily="34" charset="77"/>
              </a:rPr>
              <a:t>11 Total Sessions</a:t>
            </a:r>
          </a:p>
          <a:p>
            <a:pPr lvl="1"/>
            <a:r>
              <a:rPr lang="en-US" sz="2000" dirty="0">
                <a:latin typeface="Avenir Light" panose="020B0402020203020204" pitchFamily="34" charset="77"/>
              </a:rPr>
              <a:t>4 Networking Sessions</a:t>
            </a:r>
          </a:p>
          <a:p>
            <a:pPr lvl="1"/>
            <a:r>
              <a:rPr lang="en-US" sz="2000" dirty="0">
                <a:latin typeface="Avenir Light" panose="020B0402020203020204" pitchFamily="34" charset="77"/>
              </a:rPr>
              <a:t>Sessions to be re-released May 2021</a:t>
            </a:r>
          </a:p>
          <a:p>
            <a:pPr lvl="2"/>
            <a:r>
              <a:rPr lang="en-US" dirty="0">
                <a:latin typeface="Avenir Light" panose="020B0402020203020204" pitchFamily="34" charset="77"/>
              </a:rPr>
              <a:t>Member Cost - $70 per session</a:t>
            </a:r>
          </a:p>
          <a:p>
            <a:pPr lvl="2"/>
            <a:r>
              <a:rPr lang="en-US" dirty="0">
                <a:latin typeface="Avenir Light" panose="020B0402020203020204" pitchFamily="34" charset="77"/>
              </a:rPr>
              <a:t>Non-Member Cost - $100</a:t>
            </a:r>
          </a:p>
          <a:p>
            <a:pPr lvl="2"/>
            <a:r>
              <a:rPr lang="en-US" dirty="0">
                <a:latin typeface="Avenir Light" panose="020B0402020203020204" pitchFamily="34" charset="77"/>
              </a:rPr>
              <a:t>All Sessions can be used for CEU’s</a:t>
            </a:r>
          </a:p>
          <a:p>
            <a:pPr lvl="1"/>
            <a:r>
              <a:rPr lang="en-US" sz="2000" dirty="0">
                <a:latin typeface="Avenir Light" panose="020B0402020203020204" pitchFamily="34" charset="77"/>
              </a:rPr>
              <a:t>Free to ASPE Members Timeframe</a:t>
            </a:r>
          </a:p>
          <a:p>
            <a:pPr lvl="2"/>
            <a:r>
              <a:rPr lang="en-US" dirty="0">
                <a:latin typeface="Avenir Light" panose="020B0402020203020204" pitchFamily="34" charset="77"/>
              </a:rPr>
              <a:t>Sessions were available through January 31, 2021</a:t>
            </a:r>
          </a:p>
          <a:p>
            <a:pPr lvl="2"/>
            <a:r>
              <a:rPr lang="en-US" dirty="0">
                <a:latin typeface="Avenir Light" panose="020B0402020203020204" pitchFamily="34" charset="77"/>
              </a:rPr>
              <a:t>Total of 684 Members Registered</a:t>
            </a:r>
          </a:p>
          <a:p>
            <a:endParaRPr lang="en-US" dirty="0"/>
          </a:p>
        </p:txBody>
      </p:sp>
    </p:spTree>
    <p:extLst>
      <p:ext uri="{BB962C8B-B14F-4D97-AF65-F5344CB8AC3E}">
        <p14:creationId xmlns:p14="http://schemas.microsoft.com/office/powerpoint/2010/main" val="1427454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sz="4000" dirty="0">
                <a:solidFill>
                  <a:srgbClr val="009B16"/>
                </a:solidFill>
              </a:rPr>
              <a:t>Outreach</a:t>
            </a:r>
            <a:r>
              <a:rPr lang="en-US" baseline="0" dirty="0">
                <a:solidFill>
                  <a:srgbClr val="009B16"/>
                </a:solidFill>
              </a:rPr>
              <a:t> to the Younger Generation</a:t>
            </a:r>
            <a:endParaRPr lang="en-US" dirty="0">
              <a:solidFill>
                <a:srgbClr val="009B16"/>
              </a:solidFill>
            </a:endParaRPr>
          </a:p>
        </p:txBody>
      </p:sp>
      <p:sp>
        <p:nvSpPr>
          <p:cNvPr id="3" name="Text Placeholder 2"/>
          <p:cNvSpPr>
            <a:spLocks noGrp="1"/>
          </p:cNvSpPr>
          <p:nvPr>
            <p:ph type="body" idx="4294967295"/>
          </p:nvPr>
        </p:nvSpPr>
        <p:spPr>
          <a:xfrm>
            <a:off x="838200" y="1825625"/>
            <a:ext cx="7405688" cy="4089753"/>
          </a:xfrm>
        </p:spPr>
        <p:txBody>
          <a:bodyPr>
            <a:normAutofit/>
          </a:bodyPr>
          <a:lstStyle/>
          <a:p>
            <a:pPr>
              <a:lnSpc>
                <a:spcPct val="140000"/>
              </a:lnSpc>
            </a:pPr>
            <a:r>
              <a:rPr lang="en-US" sz="2000" b="0" dirty="0">
                <a:latin typeface="Avenir Light" panose="020B0402020203020204" pitchFamily="34" charset="77"/>
              </a:rPr>
              <a:t>In 2017 the Education Committee compiled a packet of information for</a:t>
            </a:r>
            <a:r>
              <a:rPr lang="en-US" sz="2000" b="0" baseline="0" dirty="0">
                <a:latin typeface="Avenir Light" panose="020B0402020203020204" pitchFamily="34" charset="77"/>
              </a:rPr>
              <a:t> Chapters to use for school or youth </a:t>
            </a:r>
            <a:br>
              <a:rPr lang="en-US" sz="2000" b="0" baseline="0" dirty="0">
                <a:latin typeface="Avenir Light" panose="020B0402020203020204" pitchFamily="34" charset="77"/>
              </a:rPr>
            </a:br>
            <a:r>
              <a:rPr lang="en-US" sz="2000" b="0" baseline="0" dirty="0">
                <a:latin typeface="Avenir Light" panose="020B0402020203020204" pitchFamily="34" charset="77"/>
              </a:rPr>
              <a:t>outreach events (STEM or STEAM, scouts).</a:t>
            </a:r>
          </a:p>
          <a:p>
            <a:pPr lvl="1">
              <a:lnSpc>
                <a:spcPct val="140000"/>
              </a:lnSpc>
              <a:buFont typeface="Courier New" panose="02070309020205020404" pitchFamily="49" charset="0"/>
              <a:buChar char="o"/>
            </a:pPr>
            <a:r>
              <a:rPr lang="en-US" sz="2000" baseline="0" dirty="0">
                <a:latin typeface="Avenir Light" panose="020B0402020203020204" pitchFamily="34" charset="77"/>
              </a:rPr>
              <a:t>One packet for K-5, another for grades 6-12</a:t>
            </a:r>
          </a:p>
          <a:p>
            <a:pPr>
              <a:lnSpc>
                <a:spcPct val="140000"/>
              </a:lnSpc>
            </a:pPr>
            <a:r>
              <a:rPr lang="en-US" sz="2000" b="0" baseline="0" dirty="0">
                <a:latin typeface="Avenir Light" panose="020B0402020203020204" pitchFamily="34" charset="77"/>
              </a:rPr>
              <a:t>More projects are forthcoming.</a:t>
            </a:r>
            <a:endParaRPr lang="en-US" sz="2000" b="0" dirty="0">
              <a:latin typeface="Avenir Light" panose="020B0402020203020204" pitchFamily="34" charset="77"/>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3962" y="1825625"/>
            <a:ext cx="3036451" cy="4012453"/>
          </a:xfrm>
          <a:prstGeom prst="rect">
            <a:avLst/>
          </a:prstGeom>
        </p:spPr>
      </p:pic>
    </p:spTree>
    <p:extLst>
      <p:ext uri="{BB962C8B-B14F-4D97-AF65-F5344CB8AC3E}">
        <p14:creationId xmlns:p14="http://schemas.microsoft.com/office/powerpoint/2010/main" val="21553483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165" y="2413132"/>
            <a:ext cx="9975646" cy="880231"/>
          </a:xfrm>
        </p:spPr>
        <p:txBody>
          <a:bodyPr>
            <a:normAutofit/>
          </a:bodyPr>
          <a:lstStyle/>
          <a:p>
            <a:pPr algn="l"/>
            <a:r>
              <a:rPr lang="en-US" sz="5400" dirty="0"/>
              <a:t>Credentialing &amp; Certification</a:t>
            </a:r>
          </a:p>
        </p:txBody>
      </p:sp>
    </p:spTree>
    <p:extLst>
      <p:ext uri="{BB962C8B-B14F-4D97-AF65-F5344CB8AC3E}">
        <p14:creationId xmlns:p14="http://schemas.microsoft.com/office/powerpoint/2010/main" val="18990632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Certified in Plumbing</a:t>
            </a:r>
            <a:r>
              <a:rPr lang="en-US" sz="4000" baseline="0" dirty="0">
                <a:solidFill>
                  <a:srgbClr val="009B16"/>
                </a:solidFill>
              </a:rPr>
              <a:t> Design (CPD)</a:t>
            </a:r>
            <a:endParaRPr lang="en-US" sz="4000" dirty="0">
              <a:solidFill>
                <a:srgbClr val="009B16"/>
              </a:solidFill>
            </a:endParaRPr>
          </a:p>
        </p:txBody>
      </p:sp>
      <p:sp>
        <p:nvSpPr>
          <p:cNvPr id="3" name="Content Placeholder 2"/>
          <p:cNvSpPr>
            <a:spLocks noGrp="1"/>
          </p:cNvSpPr>
          <p:nvPr>
            <p:ph idx="1"/>
          </p:nvPr>
        </p:nvSpPr>
        <p:spPr>
          <a:xfrm>
            <a:off x="6096000" y="1825625"/>
            <a:ext cx="5257800" cy="4089753"/>
          </a:xfrm>
        </p:spPr>
        <p:txBody>
          <a:bodyPr>
            <a:normAutofit fontScale="77500" lnSpcReduction="20000"/>
          </a:bodyPr>
          <a:lstStyle/>
          <a:p>
            <a:pPr>
              <a:lnSpc>
                <a:spcPct val="140000"/>
              </a:lnSpc>
            </a:pPr>
            <a:r>
              <a:rPr lang="en-US" sz="2000" dirty="0">
                <a:latin typeface="Avenir Book" panose="02000503020000020003" pitchFamily="2" charset="0"/>
              </a:rPr>
              <a:t>Currently there are 1,174 CPDs.</a:t>
            </a:r>
          </a:p>
          <a:p>
            <a:pPr>
              <a:lnSpc>
                <a:spcPct val="140000"/>
              </a:lnSpc>
            </a:pPr>
            <a:r>
              <a:rPr lang="en-US" sz="2000" dirty="0">
                <a:latin typeface="Avenir Book" panose="02000503020000020003" pitchFamily="2" charset="0"/>
              </a:rPr>
              <a:t>2021 CPD Revies Class 1 held February 13, 14 &amp; 20</a:t>
            </a:r>
          </a:p>
          <a:p>
            <a:pPr>
              <a:lnSpc>
                <a:spcPct val="140000"/>
              </a:lnSpc>
            </a:pPr>
            <a:r>
              <a:rPr lang="en-US" sz="2000" dirty="0">
                <a:latin typeface="Avenir Book" panose="02000503020000020003" pitchFamily="2" charset="0"/>
              </a:rPr>
              <a:t>2021 CPD Review Class 2 held February 27, 28 &amp; March 6</a:t>
            </a:r>
          </a:p>
          <a:p>
            <a:pPr>
              <a:lnSpc>
                <a:spcPct val="140000"/>
              </a:lnSpc>
            </a:pPr>
            <a:r>
              <a:rPr lang="en-US" sz="2000" dirty="0">
                <a:latin typeface="Avenir Book" panose="02000503020000020003" pitchFamily="2" charset="0"/>
              </a:rPr>
              <a:t>2021 CPD Exam was held April 5 through 18 – 112 candidates took the April exam</a:t>
            </a:r>
          </a:p>
          <a:p>
            <a:pPr>
              <a:lnSpc>
                <a:spcPct val="140000"/>
              </a:lnSpc>
            </a:pPr>
            <a:r>
              <a:rPr lang="en-US" sz="2000" dirty="0">
                <a:latin typeface="Avenir Book" panose="02000503020000020003" pitchFamily="2" charset="0"/>
              </a:rPr>
              <a:t>ASPE is considering the possibility of a second delivery of the exam in Q3/Q4 2021</a:t>
            </a:r>
          </a:p>
          <a:p>
            <a:pPr>
              <a:lnSpc>
                <a:spcPct val="140000"/>
              </a:lnSpc>
            </a:pPr>
            <a:r>
              <a:rPr lang="en-US" sz="2000" b="0" i="0" kern="1200" dirty="0">
                <a:solidFill>
                  <a:schemeClr val="bg1"/>
                </a:solidFill>
                <a:effectLst/>
                <a:latin typeface="Avenir Book" panose="02000503020000020003" pitchFamily="2" charset="0"/>
              </a:rPr>
              <a:t>CPD Review</a:t>
            </a:r>
            <a:r>
              <a:rPr lang="en-US" sz="2000" b="0" i="0" kern="1200" baseline="0" dirty="0">
                <a:solidFill>
                  <a:schemeClr val="bg1"/>
                </a:solidFill>
                <a:effectLst/>
                <a:latin typeface="Avenir Book" panose="02000503020000020003" pitchFamily="2" charset="0"/>
              </a:rPr>
              <a:t> </a:t>
            </a:r>
            <a:r>
              <a:rPr lang="en-US" sz="2000" dirty="0">
                <a:latin typeface="Avenir Book" panose="02000503020000020003" pitchFamily="2" charset="0"/>
              </a:rPr>
              <a:t>W</a:t>
            </a:r>
            <a:r>
              <a:rPr lang="en-US" sz="2000" b="0" i="0" kern="1200" baseline="0" dirty="0">
                <a:solidFill>
                  <a:schemeClr val="bg1"/>
                </a:solidFill>
                <a:effectLst/>
                <a:latin typeface="Avenir Book" panose="02000503020000020003" pitchFamily="2" charset="0"/>
              </a:rPr>
              <a:t>ebinar Series is on </a:t>
            </a:r>
            <a:r>
              <a:rPr lang="en-US" sz="2000" b="0" i="0" kern="1200" baseline="0" dirty="0" err="1">
                <a:solidFill>
                  <a:schemeClr val="bg1"/>
                </a:solidFill>
                <a:effectLst/>
                <a:latin typeface="Avenir Book" panose="02000503020000020003" pitchFamily="2" charset="0"/>
              </a:rPr>
              <a:t>education.aspe.org</a:t>
            </a:r>
            <a:r>
              <a:rPr lang="en-US" sz="2000" b="0" i="0" kern="1200" baseline="0" dirty="0">
                <a:solidFill>
                  <a:schemeClr val="bg1"/>
                </a:solidFill>
                <a:effectLst/>
                <a:latin typeface="Avenir Book" panose="02000503020000020003" pitchFamily="2" charset="0"/>
              </a:rPr>
              <a:t>.</a:t>
            </a:r>
            <a:endParaRPr lang="en-US" sz="2000" dirty="0">
              <a:latin typeface="Avenir Book" panose="02000503020000020003" pitchFamily="2" charset="0"/>
            </a:endParaRPr>
          </a:p>
        </p:txBody>
      </p:sp>
      <p:pic>
        <p:nvPicPr>
          <p:cNvPr id="7" name="Picture 6" descr="A picture containing food, plate&#10;&#10;Description automatically generated">
            <a:extLst>
              <a:ext uri="{FF2B5EF4-FFF2-40B4-BE49-F238E27FC236}">
                <a16:creationId xmlns:a16="http://schemas.microsoft.com/office/drawing/2014/main" id="{7A94A5BC-C99C-A646-BC66-72D07C8CE194}"/>
              </a:ext>
            </a:extLst>
          </p:cNvPr>
          <p:cNvPicPr>
            <a:picLocks noChangeAspect="1"/>
          </p:cNvPicPr>
          <p:nvPr/>
        </p:nvPicPr>
        <p:blipFill>
          <a:blip r:embed="rId3"/>
          <a:stretch>
            <a:fillRect/>
          </a:stretch>
        </p:blipFill>
        <p:spPr>
          <a:xfrm>
            <a:off x="952500" y="1996069"/>
            <a:ext cx="4519777" cy="1862512"/>
          </a:xfrm>
          <a:prstGeom prst="rect">
            <a:avLst/>
          </a:prstGeom>
        </p:spPr>
      </p:pic>
    </p:spTree>
    <p:extLst>
      <p:ext uri="{BB962C8B-B14F-4D97-AF65-F5344CB8AC3E}">
        <p14:creationId xmlns:p14="http://schemas.microsoft.com/office/powerpoint/2010/main" val="12100352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Certified Plumbing Design Technician (CPDT)</a:t>
            </a:r>
          </a:p>
        </p:txBody>
      </p:sp>
      <p:sp>
        <p:nvSpPr>
          <p:cNvPr id="3" name="Content Placeholder 2"/>
          <p:cNvSpPr>
            <a:spLocks noGrp="1"/>
          </p:cNvSpPr>
          <p:nvPr>
            <p:ph idx="1"/>
          </p:nvPr>
        </p:nvSpPr>
        <p:spPr>
          <a:xfrm>
            <a:off x="5564459" y="1825625"/>
            <a:ext cx="6177775" cy="4089753"/>
          </a:xfrm>
        </p:spPr>
        <p:txBody>
          <a:bodyPr>
            <a:normAutofit/>
          </a:bodyPr>
          <a:lstStyle/>
          <a:p>
            <a:pPr>
              <a:lnSpc>
                <a:spcPct val="140000"/>
              </a:lnSpc>
            </a:pPr>
            <a:r>
              <a:rPr lang="en-US" sz="2000" dirty="0">
                <a:latin typeface="Avenir Book" panose="02000503020000020003" pitchFamily="2" charset="0"/>
              </a:rPr>
              <a:t>Currently there are 122 CPDTs.</a:t>
            </a:r>
          </a:p>
          <a:p>
            <a:pPr>
              <a:lnSpc>
                <a:spcPct val="140000"/>
              </a:lnSpc>
            </a:pPr>
            <a:r>
              <a:rPr lang="en-US" sz="2000" dirty="0">
                <a:latin typeface="Avenir Book" panose="02000503020000020003" pitchFamily="2" charset="0"/>
              </a:rPr>
              <a:t>2021 Exam</a:t>
            </a:r>
          </a:p>
          <a:p>
            <a:pPr lvl="1">
              <a:lnSpc>
                <a:spcPct val="140000"/>
              </a:lnSpc>
              <a:buFont typeface="Courier New" panose="02070309020205020404" pitchFamily="49" charset="0"/>
              <a:buChar char="o"/>
            </a:pPr>
            <a:r>
              <a:rPr lang="en-US" sz="2000" dirty="0">
                <a:latin typeface="Avenir Book" panose="02000503020000020003" pitchFamily="2" charset="0"/>
              </a:rPr>
              <a:t>Exam dates are October 11 -22, 2021.</a:t>
            </a:r>
          </a:p>
          <a:p>
            <a:pPr lvl="1">
              <a:lnSpc>
                <a:spcPct val="140000"/>
              </a:lnSpc>
              <a:buFont typeface="Courier New" panose="02070309020205020404" pitchFamily="49" charset="0"/>
              <a:buChar char="o"/>
            </a:pPr>
            <a:r>
              <a:rPr lang="en-US" sz="2000" dirty="0">
                <a:latin typeface="Avenir Book" panose="02000503020000020003" pitchFamily="2" charset="0"/>
              </a:rPr>
              <a:t>Exam registration opens June, 2021.</a:t>
            </a:r>
          </a:p>
          <a:p>
            <a:pPr lvl="1">
              <a:lnSpc>
                <a:spcPct val="140000"/>
              </a:lnSpc>
              <a:buFont typeface="Courier New" panose="02070309020205020404" pitchFamily="49" charset="0"/>
              <a:buChar char="o"/>
            </a:pPr>
            <a:endParaRPr lang="en-US" sz="2000" dirty="0">
              <a:latin typeface="Avenir Book" panose="02000503020000020003" pitchFamily="2" charset="0"/>
            </a:endParaRPr>
          </a:p>
        </p:txBody>
      </p:sp>
      <p:pic>
        <p:nvPicPr>
          <p:cNvPr id="7" name="Picture 6" descr="A picture containing clock, drawing&#10;&#10;Description automatically generated">
            <a:extLst>
              <a:ext uri="{FF2B5EF4-FFF2-40B4-BE49-F238E27FC236}">
                <a16:creationId xmlns:a16="http://schemas.microsoft.com/office/drawing/2014/main" id="{964BFEBE-D22B-E54D-B969-63CA9DB999A8}"/>
              </a:ext>
            </a:extLst>
          </p:cNvPr>
          <p:cNvPicPr>
            <a:picLocks noChangeAspect="1"/>
          </p:cNvPicPr>
          <p:nvPr/>
        </p:nvPicPr>
        <p:blipFill>
          <a:blip r:embed="rId3"/>
          <a:stretch>
            <a:fillRect/>
          </a:stretch>
        </p:blipFill>
        <p:spPr>
          <a:xfrm>
            <a:off x="1733085" y="1976786"/>
            <a:ext cx="3066363" cy="1325563"/>
          </a:xfrm>
          <a:prstGeom prst="rect">
            <a:avLst/>
          </a:prstGeom>
        </p:spPr>
      </p:pic>
    </p:spTree>
    <p:extLst>
      <p:ext uri="{BB962C8B-B14F-4D97-AF65-F5344CB8AC3E}">
        <p14:creationId xmlns:p14="http://schemas.microsoft.com/office/powerpoint/2010/main" val="2688879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0297-FC4B-E341-BCE7-0FF92949AD51}"/>
              </a:ext>
            </a:extLst>
          </p:cNvPr>
          <p:cNvSpPr>
            <a:spLocks noGrp="1"/>
          </p:cNvSpPr>
          <p:nvPr>
            <p:ph type="title"/>
          </p:nvPr>
        </p:nvSpPr>
        <p:spPr/>
        <p:txBody>
          <a:bodyPr>
            <a:normAutofit/>
          </a:bodyPr>
          <a:lstStyle/>
          <a:p>
            <a:r>
              <a:rPr lang="en-US" sz="4000" dirty="0">
                <a:solidFill>
                  <a:srgbClr val="009B16"/>
                </a:solidFill>
              </a:rPr>
              <a:t>CPD and CPDT Recertification</a:t>
            </a:r>
          </a:p>
        </p:txBody>
      </p:sp>
      <p:sp>
        <p:nvSpPr>
          <p:cNvPr id="3" name="Content Placeholder 2">
            <a:extLst>
              <a:ext uri="{FF2B5EF4-FFF2-40B4-BE49-F238E27FC236}">
                <a16:creationId xmlns:a16="http://schemas.microsoft.com/office/drawing/2014/main" id="{08BF8D69-AAA0-7044-A3CC-6B000B182C06}"/>
              </a:ext>
            </a:extLst>
          </p:cNvPr>
          <p:cNvSpPr>
            <a:spLocks noGrp="1"/>
          </p:cNvSpPr>
          <p:nvPr>
            <p:ph idx="1"/>
          </p:nvPr>
        </p:nvSpPr>
        <p:spPr>
          <a:xfrm>
            <a:off x="6252862" y="2018371"/>
            <a:ext cx="5100938" cy="3897007"/>
          </a:xfrm>
        </p:spPr>
        <p:txBody>
          <a:bodyPr>
            <a:normAutofit/>
          </a:bodyPr>
          <a:lstStyle/>
          <a:p>
            <a:r>
              <a:rPr lang="en-US" sz="2000" dirty="0">
                <a:latin typeface="Avenir Light" panose="020B0402020203020204" pitchFamily="34" charset="77"/>
              </a:rPr>
              <a:t>Recertification is now fulfilled on education.aspe.org.</a:t>
            </a:r>
          </a:p>
        </p:txBody>
      </p:sp>
      <p:pic>
        <p:nvPicPr>
          <p:cNvPr id="4" name="Picture 3" descr="A picture containing clock, drawing&#10;&#10;Description automatically generated">
            <a:extLst>
              <a:ext uri="{FF2B5EF4-FFF2-40B4-BE49-F238E27FC236}">
                <a16:creationId xmlns:a16="http://schemas.microsoft.com/office/drawing/2014/main" id="{509C71AB-8D93-EE41-987A-156128EB46ED}"/>
              </a:ext>
            </a:extLst>
          </p:cNvPr>
          <p:cNvPicPr>
            <a:picLocks noChangeAspect="1"/>
          </p:cNvPicPr>
          <p:nvPr/>
        </p:nvPicPr>
        <p:blipFill>
          <a:blip r:embed="rId3"/>
          <a:stretch>
            <a:fillRect/>
          </a:stretch>
        </p:blipFill>
        <p:spPr>
          <a:xfrm>
            <a:off x="1679206" y="3699960"/>
            <a:ext cx="3066363" cy="1325563"/>
          </a:xfrm>
          <a:prstGeom prst="rect">
            <a:avLst/>
          </a:prstGeom>
        </p:spPr>
      </p:pic>
      <p:pic>
        <p:nvPicPr>
          <p:cNvPr id="5" name="Picture 4" descr="A picture containing food, plate&#10;&#10;Description automatically generated">
            <a:extLst>
              <a:ext uri="{FF2B5EF4-FFF2-40B4-BE49-F238E27FC236}">
                <a16:creationId xmlns:a16="http://schemas.microsoft.com/office/drawing/2014/main" id="{BF02B1EC-362E-BA4D-ADD8-01F7A15E4760}"/>
              </a:ext>
            </a:extLst>
          </p:cNvPr>
          <p:cNvPicPr>
            <a:picLocks noChangeAspect="1"/>
          </p:cNvPicPr>
          <p:nvPr/>
        </p:nvPicPr>
        <p:blipFill>
          <a:blip r:embed="rId4"/>
          <a:stretch>
            <a:fillRect/>
          </a:stretch>
        </p:blipFill>
        <p:spPr>
          <a:xfrm>
            <a:off x="952500" y="1798264"/>
            <a:ext cx="4519777" cy="1862512"/>
          </a:xfrm>
          <a:prstGeom prst="rect">
            <a:avLst/>
          </a:prstGeom>
        </p:spPr>
      </p:pic>
    </p:spTree>
    <p:extLst>
      <p:ext uri="{BB962C8B-B14F-4D97-AF65-F5344CB8AC3E}">
        <p14:creationId xmlns:p14="http://schemas.microsoft.com/office/powerpoint/2010/main" val="30105259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9B16"/>
                </a:solidFill>
              </a:rPr>
              <a:t>Green Plumbing Design (GPD)</a:t>
            </a:r>
          </a:p>
        </p:txBody>
      </p:sp>
      <p:sp>
        <p:nvSpPr>
          <p:cNvPr id="3" name="Content Placeholder 2"/>
          <p:cNvSpPr>
            <a:spLocks noGrp="1"/>
          </p:cNvSpPr>
          <p:nvPr>
            <p:ph idx="1"/>
          </p:nvPr>
        </p:nvSpPr>
        <p:spPr>
          <a:xfrm>
            <a:off x="6096000" y="1825625"/>
            <a:ext cx="5257800" cy="4089753"/>
          </a:xfrm>
        </p:spPr>
        <p:txBody>
          <a:bodyPr>
            <a:normAutofit fontScale="92500" lnSpcReduction="20000"/>
          </a:bodyPr>
          <a:lstStyle/>
          <a:p>
            <a:pPr>
              <a:lnSpc>
                <a:spcPct val="140000"/>
              </a:lnSpc>
            </a:pPr>
            <a:r>
              <a:rPr lang="en-US" sz="2000" dirty="0">
                <a:latin typeface="Avenir Light" panose="020B0402020203020204" pitchFamily="34" charset="77"/>
              </a:rPr>
              <a:t>There are 172 current GPD certificate holders.</a:t>
            </a:r>
          </a:p>
          <a:p>
            <a:pPr>
              <a:lnSpc>
                <a:spcPct val="140000"/>
              </a:lnSpc>
            </a:pPr>
            <a:r>
              <a:rPr lang="en-US" sz="2000" dirty="0">
                <a:latin typeface="Avenir Light" panose="020B0402020203020204" pitchFamily="34" charset="77"/>
              </a:rPr>
              <a:t>The current instructor, Mr. Doug Nelson, is working to transition the program entirely online. </a:t>
            </a:r>
          </a:p>
          <a:p>
            <a:pPr>
              <a:lnSpc>
                <a:spcPct val="140000"/>
              </a:lnSpc>
            </a:pPr>
            <a:r>
              <a:rPr lang="en-US" sz="2000" dirty="0">
                <a:latin typeface="Avenir Light" panose="020B0402020203020204" pitchFamily="34" charset="77"/>
              </a:rPr>
              <a:t>This will allow candidates from al lover the world to participate and earn the GPD.</a:t>
            </a:r>
          </a:p>
          <a:p>
            <a:pPr>
              <a:lnSpc>
                <a:spcPct val="140000"/>
              </a:lnSpc>
            </a:pPr>
            <a:r>
              <a:rPr lang="en-US" sz="2000" dirty="0">
                <a:latin typeface="Avenir Light" panose="020B0402020203020204" pitchFamily="34" charset="77"/>
              </a:rPr>
              <a:t>It is estimated that the course will be available and marketed to members prior to the 2021 Tech Symposium. </a:t>
            </a:r>
          </a:p>
        </p:txBody>
      </p:sp>
      <p:pic>
        <p:nvPicPr>
          <p:cNvPr id="5" name="Picture 4">
            <a:extLst>
              <a:ext uri="{FF2B5EF4-FFF2-40B4-BE49-F238E27FC236}">
                <a16:creationId xmlns:a16="http://schemas.microsoft.com/office/drawing/2014/main" id="{3BAA6E42-2F1D-CC44-AD96-61C92817217C}"/>
              </a:ext>
            </a:extLst>
          </p:cNvPr>
          <p:cNvPicPr>
            <a:picLocks noChangeAspect="1"/>
          </p:cNvPicPr>
          <p:nvPr/>
        </p:nvPicPr>
        <p:blipFill>
          <a:blip r:embed="rId3"/>
          <a:stretch>
            <a:fillRect/>
          </a:stretch>
        </p:blipFill>
        <p:spPr>
          <a:xfrm>
            <a:off x="1019735" y="2002264"/>
            <a:ext cx="4079573" cy="1426736"/>
          </a:xfrm>
          <a:prstGeom prst="rect">
            <a:avLst/>
          </a:prstGeom>
        </p:spPr>
      </p:pic>
    </p:spTree>
    <p:extLst>
      <p:ext uri="{BB962C8B-B14F-4D97-AF65-F5344CB8AC3E}">
        <p14:creationId xmlns:p14="http://schemas.microsoft.com/office/powerpoint/2010/main" val="8096086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E11A-0535-CC45-AC54-06E745AA7B98}"/>
              </a:ext>
            </a:extLst>
          </p:cNvPr>
          <p:cNvSpPr>
            <a:spLocks noGrp="1"/>
          </p:cNvSpPr>
          <p:nvPr>
            <p:ph type="title"/>
          </p:nvPr>
        </p:nvSpPr>
        <p:spPr>
          <a:xfrm>
            <a:off x="933450" y="2399167"/>
            <a:ext cx="10325100" cy="1683946"/>
          </a:xfrm>
        </p:spPr>
        <p:txBody>
          <a:bodyPr>
            <a:noAutofit/>
          </a:bodyPr>
          <a:lstStyle/>
          <a:p>
            <a:pPr algn="l"/>
            <a:r>
              <a:rPr lang="en-US" sz="5400" dirty="0"/>
              <a:t>PE Working Group Update (PEWG)</a:t>
            </a:r>
          </a:p>
        </p:txBody>
      </p:sp>
    </p:spTree>
    <p:extLst>
      <p:ext uri="{BB962C8B-B14F-4D97-AF65-F5344CB8AC3E}">
        <p14:creationId xmlns:p14="http://schemas.microsoft.com/office/powerpoint/2010/main" val="17702693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414AF-F8FE-6945-82E4-ABC8C88D59EF}"/>
              </a:ext>
            </a:extLst>
          </p:cNvPr>
          <p:cNvSpPr>
            <a:spLocks noGrp="1"/>
          </p:cNvSpPr>
          <p:nvPr>
            <p:ph type="title"/>
          </p:nvPr>
        </p:nvSpPr>
        <p:spPr>
          <a:xfrm>
            <a:off x="992675" y="268683"/>
            <a:ext cx="10206650" cy="1065999"/>
          </a:xfrm>
        </p:spPr>
        <p:txBody>
          <a:bodyPr>
            <a:normAutofit/>
          </a:bodyPr>
          <a:lstStyle/>
          <a:p>
            <a:r>
              <a:rPr lang="en-US" sz="4000" dirty="0">
                <a:solidFill>
                  <a:srgbClr val="009B16"/>
                </a:solidFill>
              </a:rPr>
              <a:t>PE Working Group Update (PEWG)</a:t>
            </a:r>
          </a:p>
        </p:txBody>
      </p:sp>
      <p:sp>
        <p:nvSpPr>
          <p:cNvPr id="3" name="Content Placeholder 2">
            <a:extLst>
              <a:ext uri="{FF2B5EF4-FFF2-40B4-BE49-F238E27FC236}">
                <a16:creationId xmlns:a16="http://schemas.microsoft.com/office/drawing/2014/main" id="{5BCAD526-D00B-9142-A697-7B1098CBBE66}"/>
              </a:ext>
            </a:extLst>
          </p:cNvPr>
          <p:cNvSpPr>
            <a:spLocks noGrp="1"/>
          </p:cNvSpPr>
          <p:nvPr>
            <p:ph idx="1"/>
          </p:nvPr>
        </p:nvSpPr>
        <p:spPr>
          <a:xfrm>
            <a:off x="779919" y="1384123"/>
            <a:ext cx="10419406" cy="4089753"/>
          </a:xfrm>
        </p:spPr>
        <p:txBody>
          <a:bodyPr>
            <a:noAutofit/>
          </a:bodyPr>
          <a:lstStyle/>
          <a:p>
            <a:pPr>
              <a:spcBef>
                <a:spcPts val="1600"/>
              </a:spcBef>
            </a:pPr>
            <a:r>
              <a:rPr lang="en-US" sz="2000" dirty="0">
                <a:latin typeface="Avenir Light" panose="020B0402020203020204" pitchFamily="34" charset="77"/>
              </a:rPr>
              <a:t>The WG has been extremely successful as it continues pursuing State PE Board approvals of ASPE’s initiative of working to develop a plumbing option within the framework of the Mechanical Engineering Principals and Practice of Engineering Examination. </a:t>
            </a:r>
          </a:p>
          <a:p>
            <a:pPr>
              <a:spcBef>
                <a:spcPts val="1600"/>
              </a:spcBef>
            </a:pPr>
            <a:r>
              <a:rPr lang="en-US" sz="2000" dirty="0">
                <a:latin typeface="Avenir Light" panose="020B0402020203020204" pitchFamily="34" charset="77"/>
              </a:rPr>
              <a:t>The NCEES requirement is to gain the acceptance and support from (10) State PE Boards to move forward with the process.</a:t>
            </a:r>
          </a:p>
          <a:p>
            <a:pPr>
              <a:spcBef>
                <a:spcPts val="1600"/>
              </a:spcBef>
            </a:pPr>
            <a:r>
              <a:rPr lang="en-US" sz="2000" dirty="0">
                <a:latin typeface="Avenir Light" panose="020B0402020203020204" pitchFamily="34" charset="77"/>
              </a:rPr>
              <a:t>Currently, the WG has gained approvals from the following (11) states. Georgia, Florida, Ohio, Arizona, Iowa, Idaho, New Mexico, Colorado, Nevada, Utah, Minnesota.</a:t>
            </a:r>
          </a:p>
          <a:p>
            <a:pPr>
              <a:spcBef>
                <a:spcPts val="1600"/>
              </a:spcBef>
            </a:pPr>
            <a:r>
              <a:rPr lang="en-US" sz="2000" dirty="0">
                <a:latin typeface="Avenir Light" panose="020B0402020203020204" pitchFamily="34" charset="77"/>
              </a:rPr>
              <a:t>Our work follows the guidelines as administered by NCEES (National Council of Examiners for Engineering and Surveying). </a:t>
            </a:r>
          </a:p>
          <a:p>
            <a:pPr>
              <a:spcBef>
                <a:spcPts val="1600"/>
              </a:spcBef>
            </a:pPr>
            <a:r>
              <a:rPr lang="en-US" sz="2000" dirty="0">
                <a:latin typeface="Avenir Light" panose="020B0402020203020204" pitchFamily="34" charset="77"/>
              </a:rPr>
              <a:t>Goals remain the same: ONLY for the inclusion of a plumbing option within the mechanical exam and NOT pursuing the development of a stand-alone discipline of Plumbing Engineering, like Civil, Electrical, Fire Protection, or Mechanical Engineering.</a:t>
            </a:r>
          </a:p>
        </p:txBody>
      </p:sp>
    </p:spTree>
    <p:extLst>
      <p:ext uri="{BB962C8B-B14F-4D97-AF65-F5344CB8AC3E}">
        <p14:creationId xmlns:p14="http://schemas.microsoft.com/office/powerpoint/2010/main" val="2827092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B4BB749-6DD6-494B-AAB9-141E44FB906D}"/>
              </a:ext>
            </a:extLst>
          </p:cNvPr>
          <p:cNvSpPr>
            <a:spLocks noGrp="1"/>
          </p:cNvSpPr>
          <p:nvPr>
            <p:ph type="title"/>
          </p:nvPr>
        </p:nvSpPr>
        <p:spPr>
          <a:xfrm>
            <a:off x="1559858" y="239620"/>
            <a:ext cx="10515600" cy="1325563"/>
          </a:xfrm>
        </p:spPr>
        <p:txBody>
          <a:bodyPr/>
          <a:lstStyle/>
          <a:p>
            <a:r>
              <a:rPr lang="en-US" dirty="0"/>
              <a:t>Plumbing Engineering Option Within </a:t>
            </a:r>
            <a:br>
              <a:rPr lang="en-US" dirty="0"/>
            </a:br>
            <a:r>
              <a:rPr lang="en-US" dirty="0"/>
              <a:t>the Mechanical Engineering Exam</a:t>
            </a:r>
          </a:p>
        </p:txBody>
      </p:sp>
      <p:pic>
        <p:nvPicPr>
          <p:cNvPr id="13" name="Content Placeholder 12">
            <a:extLst>
              <a:ext uri="{FF2B5EF4-FFF2-40B4-BE49-F238E27FC236}">
                <a16:creationId xmlns:a16="http://schemas.microsoft.com/office/drawing/2014/main" id="{6E463C0B-41DE-DA4A-A36F-4DEBAFB276FB}"/>
              </a:ext>
            </a:extLst>
          </p:cNvPr>
          <p:cNvPicPr>
            <a:picLocks noGrp="1" noChangeAspect="1"/>
          </p:cNvPicPr>
          <p:nvPr>
            <p:ph sz="half" idx="2"/>
          </p:nvPr>
        </p:nvPicPr>
        <p:blipFill>
          <a:blip r:embed="rId3"/>
          <a:srcRect/>
          <a:stretch/>
        </p:blipFill>
        <p:spPr>
          <a:xfrm>
            <a:off x="-264520" y="148750"/>
            <a:ext cx="8185648" cy="6067221"/>
          </a:xfrm>
        </p:spPr>
      </p:pic>
      <p:sp>
        <p:nvSpPr>
          <p:cNvPr id="15" name="TextBox 14">
            <a:extLst>
              <a:ext uri="{FF2B5EF4-FFF2-40B4-BE49-F238E27FC236}">
                <a16:creationId xmlns:a16="http://schemas.microsoft.com/office/drawing/2014/main" id="{A7527D89-97F9-1C4F-BED3-8760231924F7}"/>
              </a:ext>
            </a:extLst>
          </p:cNvPr>
          <p:cNvSpPr txBox="1"/>
          <p:nvPr/>
        </p:nvSpPr>
        <p:spPr>
          <a:xfrm>
            <a:off x="7405356" y="4245233"/>
            <a:ext cx="4878820" cy="1453347"/>
          </a:xfrm>
          <a:prstGeom prst="rect">
            <a:avLst/>
          </a:prstGeom>
          <a:noFill/>
        </p:spPr>
        <p:txBody>
          <a:bodyPr wrap="square" rtlCol="0">
            <a:spAutoFit/>
          </a:bodyPr>
          <a:lstStyle/>
          <a:p>
            <a:pPr>
              <a:lnSpc>
                <a:spcPct val="150000"/>
              </a:lnSpc>
            </a:pPr>
            <a:r>
              <a:rPr lang="en-US" sz="1200" dirty="0">
                <a:solidFill>
                  <a:schemeClr val="bg1"/>
                </a:solidFill>
                <a:latin typeface="Avenir Book" panose="02000503020000020003" pitchFamily="2" charset="0"/>
              </a:rPr>
              <a:t>State License Board contacted – need additional letters of support.</a:t>
            </a:r>
          </a:p>
          <a:p>
            <a:pPr>
              <a:lnSpc>
                <a:spcPct val="150000"/>
              </a:lnSpc>
            </a:pPr>
            <a:r>
              <a:rPr lang="en-US" sz="1200" dirty="0">
                <a:solidFill>
                  <a:schemeClr val="bg1"/>
                </a:solidFill>
                <a:latin typeface="Avenir Book" panose="02000503020000020003" pitchFamily="2" charset="0"/>
              </a:rPr>
              <a:t>Initiative approved by State License Board.</a:t>
            </a:r>
          </a:p>
          <a:p>
            <a:pPr>
              <a:lnSpc>
                <a:spcPct val="150000"/>
              </a:lnSpc>
            </a:pPr>
            <a:r>
              <a:rPr lang="en-US" sz="1200" dirty="0">
                <a:solidFill>
                  <a:schemeClr val="bg1"/>
                </a:solidFill>
                <a:latin typeface="Avenir Book" panose="02000503020000020003" pitchFamily="2" charset="0"/>
              </a:rPr>
              <a:t>Letters of support need to be sent to State License Board.</a:t>
            </a:r>
          </a:p>
          <a:p>
            <a:pPr>
              <a:lnSpc>
                <a:spcPct val="150000"/>
              </a:lnSpc>
            </a:pPr>
            <a:r>
              <a:rPr lang="en-US" sz="1200" dirty="0">
                <a:solidFill>
                  <a:schemeClr val="bg1"/>
                </a:solidFill>
                <a:latin typeface="Avenir Book" panose="02000503020000020003" pitchFamily="2" charset="0"/>
              </a:rPr>
              <a:t>Face to face meeting – decision pending.</a:t>
            </a:r>
          </a:p>
          <a:p>
            <a:pPr>
              <a:lnSpc>
                <a:spcPct val="150000"/>
              </a:lnSpc>
            </a:pPr>
            <a:r>
              <a:rPr lang="en-US" sz="1200" dirty="0">
                <a:solidFill>
                  <a:schemeClr val="bg1"/>
                </a:solidFill>
                <a:latin typeface="Avenir Book" panose="02000503020000020003" pitchFamily="2" charset="0"/>
              </a:rPr>
              <a:t>Face to face scheduled – pending rescheduled date.</a:t>
            </a:r>
          </a:p>
        </p:txBody>
      </p:sp>
      <p:sp>
        <p:nvSpPr>
          <p:cNvPr id="16" name="Rectangle 15">
            <a:extLst>
              <a:ext uri="{FF2B5EF4-FFF2-40B4-BE49-F238E27FC236}">
                <a16:creationId xmlns:a16="http://schemas.microsoft.com/office/drawing/2014/main" id="{5A43EEAD-01C6-9B4C-856D-27756781DB83}"/>
              </a:ext>
            </a:extLst>
          </p:cNvPr>
          <p:cNvSpPr/>
          <p:nvPr/>
        </p:nvSpPr>
        <p:spPr>
          <a:xfrm>
            <a:off x="7232697" y="4316068"/>
            <a:ext cx="191537" cy="191537"/>
          </a:xfrm>
          <a:prstGeom prst="rect">
            <a:avLst/>
          </a:prstGeom>
          <a:solidFill>
            <a:srgbClr val="334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17" name="Rectangle 16">
            <a:extLst>
              <a:ext uri="{FF2B5EF4-FFF2-40B4-BE49-F238E27FC236}">
                <a16:creationId xmlns:a16="http://schemas.microsoft.com/office/drawing/2014/main" id="{E791AB95-4C46-0E47-9AE9-A4B4CC97846C}"/>
              </a:ext>
            </a:extLst>
          </p:cNvPr>
          <p:cNvSpPr/>
          <p:nvPr/>
        </p:nvSpPr>
        <p:spPr>
          <a:xfrm>
            <a:off x="7240718" y="4605972"/>
            <a:ext cx="191537" cy="19153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18" name="Rectangle 17">
            <a:extLst>
              <a:ext uri="{FF2B5EF4-FFF2-40B4-BE49-F238E27FC236}">
                <a16:creationId xmlns:a16="http://schemas.microsoft.com/office/drawing/2014/main" id="{436D4081-F21E-074F-9B51-D701B038DDDA}"/>
              </a:ext>
            </a:extLst>
          </p:cNvPr>
          <p:cNvSpPr/>
          <p:nvPr/>
        </p:nvSpPr>
        <p:spPr>
          <a:xfrm>
            <a:off x="7248739" y="4895876"/>
            <a:ext cx="191537" cy="19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19" name="Rectangle 18">
            <a:extLst>
              <a:ext uri="{FF2B5EF4-FFF2-40B4-BE49-F238E27FC236}">
                <a16:creationId xmlns:a16="http://schemas.microsoft.com/office/drawing/2014/main" id="{EEEC38E0-F63E-3742-9B5F-13E39CA3A6AD}"/>
              </a:ext>
            </a:extLst>
          </p:cNvPr>
          <p:cNvSpPr/>
          <p:nvPr/>
        </p:nvSpPr>
        <p:spPr>
          <a:xfrm>
            <a:off x="7242168" y="5170883"/>
            <a:ext cx="191537" cy="19153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
        <p:nvSpPr>
          <p:cNvPr id="20" name="Rectangle 19">
            <a:extLst>
              <a:ext uri="{FF2B5EF4-FFF2-40B4-BE49-F238E27FC236}">
                <a16:creationId xmlns:a16="http://schemas.microsoft.com/office/drawing/2014/main" id="{AE60CDD5-A5D8-E748-82ED-AB3BC9A06986}"/>
              </a:ext>
            </a:extLst>
          </p:cNvPr>
          <p:cNvSpPr/>
          <p:nvPr/>
        </p:nvSpPr>
        <p:spPr>
          <a:xfrm>
            <a:off x="7242167" y="5439015"/>
            <a:ext cx="191537" cy="191537"/>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34985"/>
              </a:solidFill>
            </a:endParaRPr>
          </a:p>
        </p:txBody>
      </p:sp>
    </p:spTree>
    <p:extLst>
      <p:ext uri="{BB962C8B-B14F-4D97-AF65-F5344CB8AC3E}">
        <p14:creationId xmlns:p14="http://schemas.microsoft.com/office/powerpoint/2010/main" val="2896684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F5D3-9152-E24E-93EA-06D61B67C950}"/>
              </a:ext>
            </a:extLst>
          </p:cNvPr>
          <p:cNvSpPr>
            <a:spLocks noGrp="1"/>
          </p:cNvSpPr>
          <p:nvPr>
            <p:ph type="ctrTitle"/>
          </p:nvPr>
        </p:nvSpPr>
        <p:spPr>
          <a:xfrm>
            <a:off x="900379" y="2417275"/>
            <a:ext cx="8980225" cy="848762"/>
          </a:xfrm>
        </p:spPr>
        <p:txBody>
          <a:bodyPr>
            <a:noAutofit/>
          </a:bodyPr>
          <a:lstStyle/>
          <a:p>
            <a:pPr algn="l"/>
            <a:r>
              <a:rPr lang="en-US" sz="5400" dirty="0"/>
              <a:t>Membership Initiatives</a:t>
            </a:r>
          </a:p>
        </p:txBody>
      </p:sp>
    </p:spTree>
    <p:extLst>
      <p:ext uri="{BB962C8B-B14F-4D97-AF65-F5344CB8AC3E}">
        <p14:creationId xmlns:p14="http://schemas.microsoft.com/office/powerpoint/2010/main" val="4118871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444" y="2552700"/>
            <a:ext cx="10051846" cy="755580"/>
          </a:xfrm>
        </p:spPr>
        <p:txBody>
          <a:bodyPr>
            <a:noAutofit/>
          </a:bodyPr>
          <a:lstStyle/>
          <a:p>
            <a:pPr algn="l"/>
            <a:r>
              <a:rPr lang="en-US" sz="5400" dirty="0"/>
              <a:t>ASPE Marketing</a:t>
            </a:r>
          </a:p>
        </p:txBody>
      </p:sp>
    </p:spTree>
    <p:extLst>
      <p:ext uri="{BB962C8B-B14F-4D97-AF65-F5344CB8AC3E}">
        <p14:creationId xmlns:p14="http://schemas.microsoft.com/office/powerpoint/2010/main" val="2528245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952500" y="392168"/>
            <a:ext cx="10147049" cy="585607"/>
          </a:xfrm>
        </p:spPr>
        <p:txBody>
          <a:bodyPr>
            <a:no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19138" y="1298945"/>
            <a:ext cx="10507790" cy="5166887"/>
          </a:xfrm>
        </p:spPr>
        <p:txBody>
          <a:bodyPr>
            <a:noAutofit/>
          </a:bodyPr>
          <a:lstStyle/>
          <a:p>
            <a:pPr marL="0" indent="0">
              <a:buNone/>
            </a:pPr>
            <a:r>
              <a:rPr lang="en-US" sz="2000" dirty="0">
                <a:solidFill>
                  <a:srgbClr val="1C6FA9"/>
                </a:solidFill>
                <a:latin typeface="Avenir Heavy" panose="02000503020000020003" pitchFamily="2" charset="0"/>
              </a:rPr>
              <a:t>ASPE Pipeline (</a:t>
            </a:r>
            <a:r>
              <a:rPr lang="en-US" sz="2000" dirty="0" err="1">
                <a:solidFill>
                  <a:srgbClr val="1C6FA9"/>
                </a:solidFill>
                <a:latin typeface="Avenir Heavy" panose="02000503020000020003" pitchFamily="2" charset="0"/>
              </a:rPr>
              <a:t>aspe.org</a:t>
            </a:r>
            <a:r>
              <a:rPr lang="en-US" sz="2000" dirty="0">
                <a:solidFill>
                  <a:srgbClr val="1C6FA9"/>
                </a:solidFill>
                <a:latin typeface="Avenir Heavy" panose="02000503020000020003" pitchFamily="2" charset="0"/>
              </a:rPr>
              <a:t>/pipeline)</a:t>
            </a:r>
          </a:p>
          <a:p>
            <a:r>
              <a:rPr lang="en-US" sz="2000" dirty="0">
                <a:latin typeface="Avenir Light" panose="020B0402020203020204" pitchFamily="34" charset="77"/>
              </a:rPr>
              <a:t>Regular features that were previously found in the ASPE Report in Plumbing Engineer magazine are now on ASPE Pipeline: “From the President’s Pen,” “From the Executive’s Desk,” and New Members.</a:t>
            </a:r>
          </a:p>
          <a:p>
            <a:r>
              <a:rPr lang="en-US" sz="2000" dirty="0">
                <a:latin typeface="Avenir Light" panose="020B0402020203020204" pitchFamily="34" charset="77"/>
              </a:rPr>
              <a:t>A monthly column, “Professional Engineer’s Perspective,” is being contributed by David Dexter, FNSPE, FASPE, CPD, CPI, LEED BD+C, PE, and debuted in January 2021.</a:t>
            </a:r>
          </a:p>
          <a:p>
            <a:pPr lvl="0"/>
            <a:r>
              <a:rPr lang="en-US" sz="2000" dirty="0">
                <a:latin typeface="Avenir Light" panose="020B0402020203020204" pitchFamily="34" charset="77"/>
              </a:rPr>
              <a:t>A new regular feature, “Current Connection,” debuted in March 2021. It highlights expert advice from a popular thread on ASPE Connect and encourages readers to get involved in the discussion. </a:t>
            </a:r>
          </a:p>
          <a:p>
            <a:pPr lvl="0"/>
            <a:r>
              <a:rPr lang="en-US" sz="2000" dirty="0">
                <a:latin typeface="Avenir Light" panose="020B0402020203020204" pitchFamily="34" charset="77"/>
              </a:rPr>
              <a:t>A new semi-regular column, “Engineer’s Notebook,” debuted in April 2021 and was written by John Lansing, CPD, LEED Green Associate, of the Portland Chapter.</a:t>
            </a:r>
          </a:p>
          <a:p>
            <a:pPr lvl="0"/>
            <a:r>
              <a:rPr lang="en-US" sz="2000" dirty="0">
                <a:latin typeface="Avenir Light" panose="020B0402020203020204" pitchFamily="34" charset="77"/>
              </a:rPr>
              <a:t>Original Pipeline Exclusive articles are being contributed monthly by some of our Affiliate Sponsors.</a:t>
            </a:r>
          </a:p>
        </p:txBody>
      </p:sp>
    </p:spTree>
    <p:extLst>
      <p:ext uri="{BB962C8B-B14F-4D97-AF65-F5344CB8AC3E}">
        <p14:creationId xmlns:p14="http://schemas.microsoft.com/office/powerpoint/2010/main" val="13073999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38200" y="448031"/>
            <a:ext cx="10515600" cy="585607"/>
          </a:xfrm>
        </p:spPr>
        <p:txBody>
          <a:bodyPr>
            <a:no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1022072" y="1309943"/>
            <a:ext cx="10636527" cy="2534276"/>
          </a:xfrm>
        </p:spPr>
        <p:txBody>
          <a:bodyPr>
            <a:noAutofit/>
          </a:bodyPr>
          <a:lstStyle/>
          <a:p>
            <a:pPr marL="0" indent="0">
              <a:buNone/>
            </a:pPr>
            <a:r>
              <a:rPr lang="en-US" sz="2000" dirty="0">
                <a:solidFill>
                  <a:srgbClr val="1C6FA9"/>
                </a:solidFill>
                <a:latin typeface="Avenir Heavy" panose="02000503020000020003" pitchFamily="2" charset="0"/>
              </a:rPr>
              <a:t>ASPE Pipeline (continued)</a:t>
            </a:r>
          </a:p>
          <a:p>
            <a:r>
              <a:rPr lang="en-US" sz="2000" dirty="0">
                <a:latin typeface="Avenir Light" panose="020B0402020203020204" pitchFamily="34" charset="77"/>
              </a:rPr>
              <a:t>All videos have been put in a Featured Videos section and currently can be accessed via a banner ad on the homepage.</a:t>
            </a:r>
          </a:p>
          <a:p>
            <a:r>
              <a:rPr lang="en-US" sz="2000" dirty="0">
                <a:latin typeface="Avenir Light" panose="020B0402020203020204" pitchFamily="34" charset="77"/>
              </a:rPr>
              <a:t>A search function was added to the top menu.</a:t>
            </a:r>
          </a:p>
          <a:p>
            <a:r>
              <a:rPr lang="en-US" sz="2000" dirty="0">
                <a:latin typeface="Avenir Light" panose="020B0402020203020204" pitchFamily="34" charset="77"/>
              </a:rPr>
              <a:t>When applicable, tags are added to articles so users can easily find other articles on the same topics.</a:t>
            </a:r>
          </a:p>
          <a:p>
            <a:r>
              <a:rPr lang="en-US" sz="2000" dirty="0">
                <a:latin typeface="Avenir Light" panose="020B0402020203020204" pitchFamily="34" charset="77"/>
              </a:rPr>
              <a:t>Our new Twitter handle, </a:t>
            </a:r>
            <a:r>
              <a:rPr lang="en-US" sz="2000" dirty="0">
                <a:solidFill>
                  <a:srgbClr val="00B0F0"/>
                </a:solidFill>
                <a:latin typeface="Avenir Light" panose="020B0402020203020204" pitchFamily="34" charset="77"/>
              </a:rPr>
              <a:t>@</a:t>
            </a:r>
            <a:r>
              <a:rPr lang="en-US" sz="2000" dirty="0" err="1">
                <a:solidFill>
                  <a:srgbClr val="00B0F0"/>
                </a:solidFill>
                <a:latin typeface="Avenir Light" panose="020B0402020203020204" pitchFamily="34" charset="77"/>
              </a:rPr>
              <a:t>aspepipeline</a:t>
            </a:r>
            <a:r>
              <a:rPr lang="en-US" sz="2000" dirty="0">
                <a:latin typeface="Avenir Light" panose="020B0402020203020204" pitchFamily="34" charset="77"/>
              </a:rPr>
              <a:t>, has 36 followers.</a:t>
            </a:r>
          </a:p>
          <a:p>
            <a:pPr marL="0" indent="0">
              <a:buNone/>
            </a:pPr>
            <a:endParaRPr lang="en-US" sz="2000" dirty="0">
              <a:latin typeface="Avenir Light" panose="020B0402020203020204" pitchFamily="34" charset="77"/>
            </a:endParaRPr>
          </a:p>
        </p:txBody>
      </p:sp>
      <p:pic>
        <p:nvPicPr>
          <p:cNvPr id="5" name="Picture 4" descr="Text&#10;&#10;Description automatically generated">
            <a:extLst>
              <a:ext uri="{FF2B5EF4-FFF2-40B4-BE49-F238E27FC236}">
                <a16:creationId xmlns:a16="http://schemas.microsoft.com/office/drawing/2014/main" id="{97F7DD44-3886-A04E-B106-AA010F714CC2}"/>
              </a:ext>
            </a:extLst>
          </p:cNvPr>
          <p:cNvPicPr>
            <a:picLocks noChangeAspect="1"/>
          </p:cNvPicPr>
          <p:nvPr/>
        </p:nvPicPr>
        <p:blipFill>
          <a:blip r:embed="rId3"/>
          <a:stretch>
            <a:fillRect/>
          </a:stretch>
        </p:blipFill>
        <p:spPr>
          <a:xfrm>
            <a:off x="439271" y="3886201"/>
            <a:ext cx="2908834" cy="1703838"/>
          </a:xfrm>
          <a:prstGeom prst="rect">
            <a:avLst/>
          </a:prstGeom>
        </p:spPr>
      </p:pic>
      <p:sp>
        <p:nvSpPr>
          <p:cNvPr id="6" name="TextBox 5">
            <a:extLst>
              <a:ext uri="{FF2B5EF4-FFF2-40B4-BE49-F238E27FC236}">
                <a16:creationId xmlns:a16="http://schemas.microsoft.com/office/drawing/2014/main" id="{4324AFA2-F59E-3E45-B269-0984A3A1E3AE}"/>
              </a:ext>
            </a:extLst>
          </p:cNvPr>
          <p:cNvSpPr txBox="1"/>
          <p:nvPr/>
        </p:nvSpPr>
        <p:spPr>
          <a:xfrm>
            <a:off x="3348106" y="3886201"/>
            <a:ext cx="8404624" cy="2523768"/>
          </a:xfrm>
          <a:prstGeom prst="rect">
            <a:avLst/>
          </a:prstGeom>
          <a:noFill/>
        </p:spPr>
        <p:txBody>
          <a:bodyPr wrap="square" rtlCol="0">
            <a:spAutoFit/>
          </a:bodyPr>
          <a:lstStyle/>
          <a:p>
            <a:r>
              <a:rPr lang="en-US" sz="2000" b="1" dirty="0">
                <a:solidFill>
                  <a:srgbClr val="1C6FA9"/>
                </a:solidFill>
                <a:latin typeface="Avenir Heavy" panose="02000503020000020003" pitchFamily="2" charset="0"/>
              </a:rPr>
              <a:t>Road to San Diego Membership Drive</a:t>
            </a:r>
          </a:p>
          <a:p>
            <a:r>
              <a:rPr lang="en-US" sz="2000" dirty="0">
                <a:solidFill>
                  <a:schemeClr val="bg1"/>
                </a:solidFill>
                <a:latin typeface="Avenir Light" panose="020B0402020203020204" pitchFamily="34" charset="77"/>
              </a:rPr>
              <a:t>Our 2021 Chapter membership drive started March 1 and will end July 31. Chapters have the chance to win a free registration and hotel room to the 2021 ASPE Tech Symposium by encouraging both members and nonmembers to participate in ASPE Connect. The rules can be found in the Chapter Officers Resource Center on </a:t>
            </a:r>
            <a:r>
              <a:rPr lang="en-US" sz="2000" dirty="0" err="1">
                <a:solidFill>
                  <a:srgbClr val="00B0F0"/>
                </a:solidFill>
                <a:latin typeface="Avenir Light" panose="020B0402020203020204" pitchFamily="34" charset="77"/>
              </a:rPr>
              <a:t>aspe.org</a:t>
            </a:r>
            <a:r>
              <a:rPr lang="en-US" sz="2000" dirty="0">
                <a:solidFill>
                  <a:schemeClr val="bg1"/>
                </a:solidFill>
                <a:latin typeface="Avenir Light" panose="020B0402020203020204" pitchFamily="34" charset="77"/>
              </a:rPr>
              <a:t>. As of XX, the XX Chapter was in the lead, followed by XX.</a:t>
            </a:r>
          </a:p>
          <a:p>
            <a:endParaRPr lang="en-US" dirty="0">
              <a:solidFill>
                <a:schemeClr val="bg1"/>
              </a:solidFill>
              <a:latin typeface="Avenir Light" panose="020B0402020203020204" pitchFamily="34" charset="77"/>
            </a:endParaRPr>
          </a:p>
        </p:txBody>
      </p:sp>
    </p:spTree>
    <p:extLst>
      <p:ext uri="{BB962C8B-B14F-4D97-AF65-F5344CB8AC3E}">
        <p14:creationId xmlns:p14="http://schemas.microsoft.com/office/powerpoint/2010/main" val="778473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4C7D-51C4-8043-80B8-FB04CA6BC151}"/>
              </a:ext>
            </a:extLst>
          </p:cNvPr>
          <p:cNvSpPr>
            <a:spLocks noGrp="1"/>
          </p:cNvSpPr>
          <p:nvPr>
            <p:ph type="title"/>
          </p:nvPr>
        </p:nvSpPr>
        <p:spPr>
          <a:xfrm>
            <a:off x="952499" y="485677"/>
            <a:ext cx="10262403" cy="1024622"/>
          </a:xfrm>
        </p:spPr>
        <p:txBody>
          <a:bodyPr>
            <a:norm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86FB6C2D-70A7-1846-ACD1-D3F602D57713}"/>
              </a:ext>
            </a:extLst>
          </p:cNvPr>
          <p:cNvSpPr>
            <a:spLocks noGrp="1"/>
          </p:cNvSpPr>
          <p:nvPr>
            <p:ph idx="1"/>
          </p:nvPr>
        </p:nvSpPr>
        <p:spPr>
          <a:xfrm>
            <a:off x="952499" y="1562100"/>
            <a:ext cx="10482324" cy="4089753"/>
          </a:xfrm>
        </p:spPr>
        <p:txBody>
          <a:bodyPr>
            <a:noAutofit/>
          </a:bodyPr>
          <a:lstStyle/>
          <a:p>
            <a:pPr marL="0" indent="0">
              <a:buNone/>
            </a:pPr>
            <a:r>
              <a:rPr lang="en-US" sz="2000" b="1" dirty="0">
                <a:solidFill>
                  <a:srgbClr val="1C6FA9"/>
                </a:solidFill>
                <a:latin typeface="Avenir Heavy" panose="02000503020000020003" pitchFamily="2" charset="0"/>
              </a:rPr>
              <a:t>New Member Touchpoint</a:t>
            </a:r>
          </a:p>
          <a:p>
            <a:r>
              <a:rPr lang="en-US" sz="2000" dirty="0">
                <a:latin typeface="Avenir Light" panose="020B0402020203020204" pitchFamily="34" charset="77"/>
              </a:rPr>
              <a:t>A new member touchpoint eblast is being sent monthly to those who joined two months prior. This infographic explains all of ASPE’s websites and ways to get involved for new members.</a:t>
            </a:r>
          </a:p>
          <a:p>
            <a:pPr marL="0" indent="0">
              <a:buNone/>
            </a:pPr>
            <a:r>
              <a:rPr lang="en-US" sz="2000" b="1" dirty="0">
                <a:solidFill>
                  <a:srgbClr val="1C6FA9"/>
                </a:solidFill>
                <a:latin typeface="Avenir Heavy" panose="02000503020000020003" pitchFamily="2" charset="0"/>
              </a:rPr>
              <a:t>Engineers Week Social Media Campaign</a:t>
            </a:r>
          </a:p>
          <a:p>
            <a:r>
              <a:rPr lang="en-US" sz="2000" dirty="0">
                <a:latin typeface="Avenir Light" panose="020B0402020203020204" pitchFamily="34" charset="77"/>
              </a:rPr>
              <a:t>During the 2021 Engineers Week, we ran a social media campaign to raise awareness of plumbing engineering as a profession. It included the following marketing pieces: “What Is a Plumbing Engineer?” infographic, “What Is ASPE?” infographic, “Who Is ASPE?” infographic, “Kickstart Your Career” video, and “Join ASPE.”</a:t>
            </a:r>
          </a:p>
          <a:p>
            <a:pPr marL="0" indent="0">
              <a:buNone/>
            </a:pPr>
            <a:r>
              <a:rPr lang="en-US" sz="2000" b="1" dirty="0" err="1">
                <a:solidFill>
                  <a:srgbClr val="1C6FA9"/>
                </a:solidFill>
                <a:latin typeface="Avenir Heavy" panose="02000503020000020003" pitchFamily="2" charset="0"/>
              </a:rPr>
              <a:t>aspe.org</a:t>
            </a:r>
            <a:endParaRPr lang="en-US" sz="2000" b="1" dirty="0">
              <a:solidFill>
                <a:srgbClr val="1C6FA9"/>
              </a:solidFill>
              <a:latin typeface="Avenir Heavy" panose="02000503020000020003" pitchFamily="2" charset="0"/>
            </a:endParaRPr>
          </a:p>
          <a:p>
            <a:r>
              <a:rPr lang="en-US" sz="2000" dirty="0">
                <a:latin typeface="Avenir Light" panose="020B0402020203020204" pitchFamily="34" charset="77"/>
              </a:rPr>
              <a:t>We added Canada to our region map, </a:t>
            </a:r>
            <a:r>
              <a:rPr lang="en-US" sz="2000" u="sng" dirty="0">
                <a:solidFill>
                  <a:srgbClr val="00B0F0"/>
                </a:solidFill>
                <a:latin typeface="Avenir Light" panose="020B0402020203020204" pitchFamily="34" charset="77"/>
                <a:hlinkClick r:id="rId2">
                  <a:extLst>
                    <a:ext uri="{A12FA001-AC4F-418D-AE19-62706E023703}">
                      <ahyp:hlinkClr xmlns:ahyp="http://schemas.microsoft.com/office/drawing/2018/hyperlinkcolor" val="tx"/>
                    </a:ext>
                  </a:extLst>
                </a:hlinkClick>
              </a:rPr>
              <a:t>https://www.aspe.org/membership-global-community/chapters/</a:t>
            </a:r>
            <a:r>
              <a:rPr lang="en-US" sz="2000" dirty="0">
                <a:latin typeface="Avenir Light" panose="020B0402020203020204" pitchFamily="34" charset="77"/>
              </a:rPr>
              <a:t>, which went live on January 1, 2021.</a:t>
            </a:r>
          </a:p>
          <a:p>
            <a:pPr marL="0" indent="0">
              <a:buNone/>
            </a:pPr>
            <a:endParaRPr lang="en-US" sz="2000" dirty="0">
              <a:latin typeface="Avenir Light" panose="020B0402020203020204" pitchFamily="34" charset="77"/>
            </a:endParaRPr>
          </a:p>
        </p:txBody>
      </p:sp>
    </p:spTree>
    <p:extLst>
      <p:ext uri="{BB962C8B-B14F-4D97-AF65-F5344CB8AC3E}">
        <p14:creationId xmlns:p14="http://schemas.microsoft.com/office/powerpoint/2010/main" val="10481273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14C7D-51C4-8043-80B8-FB04CA6BC151}"/>
              </a:ext>
            </a:extLst>
          </p:cNvPr>
          <p:cNvSpPr>
            <a:spLocks noGrp="1"/>
          </p:cNvSpPr>
          <p:nvPr>
            <p:ph type="title"/>
          </p:nvPr>
        </p:nvSpPr>
        <p:spPr>
          <a:xfrm>
            <a:off x="961551" y="367331"/>
            <a:ext cx="10262403" cy="1024622"/>
          </a:xfrm>
        </p:spPr>
        <p:txBody>
          <a:bodyPr>
            <a:normAutofit/>
          </a:bodyPr>
          <a:lstStyle/>
          <a:p>
            <a:pPr algn="ctr"/>
            <a:r>
              <a:rPr lang="en-US" sz="4000" dirty="0">
                <a:solidFill>
                  <a:srgbClr val="009B16"/>
                </a:solidFill>
              </a:rPr>
              <a:t>Marketing Update</a:t>
            </a:r>
          </a:p>
        </p:txBody>
      </p:sp>
      <p:sp>
        <p:nvSpPr>
          <p:cNvPr id="3" name="Content Placeholder 2">
            <a:extLst>
              <a:ext uri="{FF2B5EF4-FFF2-40B4-BE49-F238E27FC236}">
                <a16:creationId xmlns:a16="http://schemas.microsoft.com/office/drawing/2014/main" id="{86FB6C2D-70A7-1846-ACD1-D3F602D57713}"/>
              </a:ext>
            </a:extLst>
          </p:cNvPr>
          <p:cNvSpPr>
            <a:spLocks noGrp="1"/>
          </p:cNvSpPr>
          <p:nvPr>
            <p:ph idx="1"/>
          </p:nvPr>
        </p:nvSpPr>
        <p:spPr>
          <a:xfrm>
            <a:off x="851591" y="1391953"/>
            <a:ext cx="10482324" cy="4392146"/>
          </a:xfrm>
        </p:spPr>
        <p:txBody>
          <a:bodyPr>
            <a:noAutofit/>
          </a:bodyPr>
          <a:lstStyle/>
          <a:p>
            <a:pPr marL="0" indent="0">
              <a:buNone/>
            </a:pPr>
            <a:r>
              <a:rPr lang="en-US" sz="2000" b="1" dirty="0">
                <a:solidFill>
                  <a:srgbClr val="1C6FA9"/>
                </a:solidFill>
                <a:latin typeface="Avenir Heavy" panose="02000503020000020003" pitchFamily="2" charset="0"/>
              </a:rPr>
              <a:t>Marketing Materials for Chapters </a:t>
            </a:r>
          </a:p>
          <a:p>
            <a:r>
              <a:rPr lang="en-US" sz="2000" dirty="0">
                <a:latin typeface="Avenir Light" panose="020B0402020203020204" pitchFamily="34" charset="77"/>
              </a:rPr>
              <a:t>You can find all of our current marketing materials in the Chapter Officers Resource Center on aspe.org. </a:t>
            </a:r>
          </a:p>
          <a:p>
            <a:r>
              <a:rPr lang="en-US" sz="2000" dirty="0">
                <a:latin typeface="Avenir Light" panose="020B0402020203020204" pitchFamily="34" charset="77"/>
              </a:rPr>
              <a:t>For help with designing Chapter event flyers, contact </a:t>
            </a:r>
            <a:r>
              <a:rPr lang="en-US" sz="2000" dirty="0" err="1">
                <a:solidFill>
                  <a:srgbClr val="00B0F0"/>
                </a:solidFill>
                <a:latin typeface="Avenir Light" panose="020B0402020203020204" pitchFamily="34" charset="77"/>
              </a:rPr>
              <a:t>nsaucedo@aspe.org</a:t>
            </a:r>
            <a:r>
              <a:rPr lang="en-US" sz="2000" dirty="0">
                <a:latin typeface="Avenir Light" panose="020B0402020203020204" pitchFamily="34" charset="77"/>
              </a:rPr>
              <a:t>. </a:t>
            </a:r>
            <a:endParaRPr lang="en-US" sz="2000" b="1" dirty="0">
              <a:latin typeface="Avenir Light" panose="020B0402020203020204" pitchFamily="34" charset="77"/>
            </a:endParaRPr>
          </a:p>
          <a:p>
            <a:pPr marL="0" indent="0">
              <a:buNone/>
            </a:pPr>
            <a:r>
              <a:rPr lang="en-US" sz="2000" b="1" dirty="0">
                <a:solidFill>
                  <a:srgbClr val="1C6FA9"/>
                </a:solidFill>
                <a:latin typeface="Avenir Heavy" panose="02000503020000020003" pitchFamily="2" charset="0"/>
              </a:rPr>
              <a:t>Social Media</a:t>
            </a:r>
          </a:p>
          <a:p>
            <a:r>
              <a:rPr lang="en-US" sz="2000" dirty="0">
                <a:latin typeface="Avenir Light" panose="020B0402020203020204" pitchFamily="34" charset="77"/>
              </a:rPr>
              <a:t>Don’t forget to follow ASPE on social media to stay up to date on all of the latest Society news.</a:t>
            </a:r>
          </a:p>
          <a:p>
            <a:pPr lvl="1"/>
            <a:r>
              <a:rPr lang="en-US" sz="2000" dirty="0" err="1">
                <a:solidFill>
                  <a:srgbClr val="00B0F0"/>
                </a:solidFill>
                <a:latin typeface="Avenir Light" panose="020B0402020203020204" pitchFamily="34" charset="77"/>
                <a:ea typeface="Calibri" charset="0"/>
                <a:cs typeface="Calibri" panose="020F0502020204030204" pitchFamily="34" charset="0"/>
              </a:rPr>
              <a:t>linkedin.com</a:t>
            </a:r>
            <a:r>
              <a:rPr lang="en-US" sz="2000" dirty="0">
                <a:solidFill>
                  <a:srgbClr val="00B0F0"/>
                </a:solidFill>
                <a:latin typeface="Avenir Light" panose="020B0402020203020204" pitchFamily="34" charset="77"/>
                <a:ea typeface="Calibri" charset="0"/>
                <a:cs typeface="Calibri" panose="020F0502020204030204" pitchFamily="34" charset="0"/>
              </a:rPr>
              <a:t>/company/</a:t>
            </a:r>
            <a:r>
              <a:rPr lang="en-US" sz="2000" dirty="0" err="1">
                <a:solidFill>
                  <a:srgbClr val="00B0F0"/>
                </a:solidFill>
                <a:latin typeface="Avenir Light" panose="020B0402020203020204" pitchFamily="34" charset="77"/>
                <a:ea typeface="Calibri" charset="0"/>
                <a:cs typeface="Calibri" panose="020F0502020204030204" pitchFamily="34" charset="0"/>
              </a:rPr>
              <a:t>american</a:t>
            </a:r>
            <a:r>
              <a:rPr lang="en-US" sz="2000" dirty="0">
                <a:solidFill>
                  <a:srgbClr val="00B0F0"/>
                </a:solidFill>
                <a:latin typeface="Avenir Light" panose="020B0402020203020204" pitchFamily="34" charset="77"/>
                <a:ea typeface="Calibri" charset="0"/>
                <a:cs typeface="Calibri" panose="020F0502020204030204" pitchFamily="34" charset="0"/>
              </a:rPr>
              <a:t>-society-of-plumbing-engineers</a:t>
            </a:r>
          </a:p>
          <a:p>
            <a:pPr lvl="1"/>
            <a:r>
              <a:rPr lang="en-US" sz="2000" dirty="0" err="1">
                <a:solidFill>
                  <a:srgbClr val="00B0F0"/>
                </a:solidFill>
                <a:latin typeface="Avenir Light" panose="020B0402020203020204" pitchFamily="34" charset="77"/>
                <a:ea typeface="Calibri" charset="0"/>
                <a:cs typeface="Calibri" panose="020F0502020204030204" pitchFamily="34" charset="0"/>
              </a:rPr>
              <a:t>facebook.com</a:t>
            </a:r>
            <a:r>
              <a:rPr lang="en-US" sz="2000" dirty="0">
                <a:solidFill>
                  <a:srgbClr val="00B0F0"/>
                </a:solidFill>
                <a:latin typeface="Avenir Light" panose="020B0402020203020204" pitchFamily="34" charset="77"/>
                <a:ea typeface="Calibri" charset="0"/>
                <a:cs typeface="Calibri" panose="020F0502020204030204" pitchFamily="34" charset="0"/>
              </a:rPr>
              <a:t>/</a:t>
            </a:r>
            <a:r>
              <a:rPr lang="en-US" sz="2000" dirty="0" err="1">
                <a:solidFill>
                  <a:srgbClr val="00B0F0"/>
                </a:solidFill>
                <a:latin typeface="Avenir Light" panose="020B0402020203020204" pitchFamily="34" charset="77"/>
                <a:ea typeface="Calibri" charset="0"/>
                <a:cs typeface="Calibri" panose="020F0502020204030204" pitchFamily="34" charset="0"/>
              </a:rPr>
              <a:t>AmericanSocietyofPlumbingEngineers</a:t>
            </a:r>
            <a:endParaRPr lang="en-US" sz="2000" dirty="0">
              <a:solidFill>
                <a:srgbClr val="00B0F0"/>
              </a:solidFill>
              <a:latin typeface="Avenir Light" panose="020B0402020203020204" pitchFamily="34" charset="77"/>
              <a:ea typeface="Calibri" charset="0"/>
              <a:cs typeface="Calibri" panose="020F0502020204030204" pitchFamily="34" charset="0"/>
            </a:endParaRPr>
          </a:p>
          <a:p>
            <a:pPr lvl="1"/>
            <a:r>
              <a:rPr lang="en-US" sz="2000" dirty="0" err="1">
                <a:solidFill>
                  <a:srgbClr val="00B0F0"/>
                </a:solidFill>
                <a:latin typeface="Avenir Light" panose="020B0402020203020204" pitchFamily="34" charset="77"/>
                <a:ea typeface="Calibri" charset="0"/>
                <a:cs typeface="Calibri" panose="020F0502020204030204" pitchFamily="34" charset="0"/>
              </a:rPr>
              <a:t>twitter.com</a:t>
            </a:r>
            <a:r>
              <a:rPr lang="en-US" sz="2000" dirty="0">
                <a:solidFill>
                  <a:srgbClr val="00B0F0"/>
                </a:solidFill>
                <a:latin typeface="Avenir Light" panose="020B0402020203020204" pitchFamily="34" charset="77"/>
                <a:ea typeface="Calibri" charset="0"/>
                <a:cs typeface="Calibri" panose="020F0502020204030204" pitchFamily="34" charset="0"/>
              </a:rPr>
              <a:t>/</a:t>
            </a:r>
            <a:r>
              <a:rPr lang="en-US" sz="2000" dirty="0" err="1">
                <a:solidFill>
                  <a:srgbClr val="00B0F0"/>
                </a:solidFill>
                <a:latin typeface="Avenir Light" panose="020B0402020203020204" pitchFamily="34" charset="77"/>
                <a:ea typeface="Calibri" charset="0"/>
                <a:cs typeface="Calibri" panose="020F0502020204030204" pitchFamily="34" charset="0"/>
              </a:rPr>
              <a:t>ASPEorg</a:t>
            </a:r>
            <a:endParaRPr lang="en-US" sz="2000" dirty="0">
              <a:solidFill>
                <a:srgbClr val="00B0F0"/>
              </a:solidFill>
              <a:latin typeface="Avenir Light" panose="020B0402020203020204" pitchFamily="34" charset="77"/>
              <a:ea typeface="Calibri" charset="0"/>
              <a:cs typeface="Calibri" panose="020F0502020204030204" pitchFamily="34" charset="0"/>
            </a:endParaRPr>
          </a:p>
          <a:p>
            <a:pPr lvl="1"/>
            <a:r>
              <a:rPr lang="en-US" sz="2000" dirty="0" err="1">
                <a:solidFill>
                  <a:srgbClr val="00B0F0"/>
                </a:solidFill>
                <a:latin typeface="Avenir Light" panose="020B0402020203020204" pitchFamily="34" charset="77"/>
                <a:ea typeface="Calibri" charset="0"/>
                <a:cs typeface="Calibri" panose="020F0502020204030204" pitchFamily="34" charset="0"/>
              </a:rPr>
              <a:t>twitter.com</a:t>
            </a:r>
            <a:r>
              <a:rPr lang="en-US" sz="2000" dirty="0">
                <a:solidFill>
                  <a:srgbClr val="00B0F0"/>
                </a:solidFill>
                <a:latin typeface="Avenir Light" panose="020B0402020203020204" pitchFamily="34" charset="77"/>
                <a:ea typeface="Calibri" charset="0"/>
                <a:cs typeface="Calibri" panose="020F0502020204030204" pitchFamily="34" charset="0"/>
              </a:rPr>
              <a:t>/</a:t>
            </a:r>
            <a:r>
              <a:rPr lang="en-US" sz="2000" dirty="0" err="1">
                <a:solidFill>
                  <a:srgbClr val="00B0F0"/>
                </a:solidFill>
                <a:latin typeface="Avenir Light" panose="020B0402020203020204" pitchFamily="34" charset="77"/>
                <a:ea typeface="Calibri" charset="0"/>
                <a:cs typeface="Calibri" panose="020F0502020204030204" pitchFamily="34" charset="0"/>
              </a:rPr>
              <a:t>ASPEexpo</a:t>
            </a:r>
            <a:endParaRPr lang="en-US" sz="2000" dirty="0">
              <a:solidFill>
                <a:srgbClr val="00B0F0"/>
              </a:solidFill>
              <a:latin typeface="Avenir Light" panose="020B0402020203020204" pitchFamily="34" charset="77"/>
              <a:ea typeface="Calibri" charset="0"/>
              <a:cs typeface="Calibri" panose="020F0502020204030204" pitchFamily="34" charset="0"/>
            </a:endParaRPr>
          </a:p>
          <a:p>
            <a:pPr lvl="1"/>
            <a:r>
              <a:rPr lang="en-US" sz="2000" dirty="0" err="1">
                <a:solidFill>
                  <a:srgbClr val="00B0F0"/>
                </a:solidFill>
                <a:latin typeface="Avenir Light" panose="020B0402020203020204" pitchFamily="34" charset="77"/>
                <a:ea typeface="Calibri" charset="0"/>
                <a:cs typeface="Calibri" panose="020F0502020204030204" pitchFamily="34" charset="0"/>
              </a:rPr>
              <a:t>instagram.com</a:t>
            </a:r>
            <a:r>
              <a:rPr lang="en-US" sz="2000" dirty="0">
                <a:solidFill>
                  <a:srgbClr val="00B0F0"/>
                </a:solidFill>
                <a:latin typeface="Avenir Light" panose="020B0402020203020204" pitchFamily="34" charset="77"/>
                <a:ea typeface="Calibri" charset="0"/>
                <a:cs typeface="Calibri" panose="020F0502020204030204" pitchFamily="34" charset="0"/>
              </a:rPr>
              <a:t>/</a:t>
            </a:r>
            <a:r>
              <a:rPr lang="en-US" sz="2000" dirty="0" err="1">
                <a:solidFill>
                  <a:srgbClr val="00B0F0"/>
                </a:solidFill>
                <a:latin typeface="Avenir Light" panose="020B0402020203020204" pitchFamily="34" charset="77"/>
                <a:ea typeface="Calibri" charset="0"/>
                <a:cs typeface="Calibri" panose="020F0502020204030204" pitchFamily="34" charset="0"/>
              </a:rPr>
              <a:t>aspe.org</a:t>
            </a:r>
            <a:endParaRPr lang="en-US" sz="2000" dirty="0">
              <a:solidFill>
                <a:srgbClr val="00B0F0"/>
              </a:solidFill>
              <a:latin typeface="Avenir Light" panose="020B0402020203020204" pitchFamily="34" charset="77"/>
              <a:ea typeface="Calibri" charset="0"/>
              <a:cs typeface="Calibri" panose="020F0502020204030204" pitchFamily="34" charset="0"/>
            </a:endParaRPr>
          </a:p>
          <a:p>
            <a:pPr lvl="1"/>
            <a:r>
              <a:rPr lang="en-US" sz="2000" dirty="0" err="1">
                <a:solidFill>
                  <a:srgbClr val="00B0F0"/>
                </a:solidFill>
                <a:latin typeface="Avenir Light" panose="020B0402020203020204" pitchFamily="34" charset="77"/>
                <a:ea typeface="Calibri" charset="0"/>
                <a:cs typeface="Calibri" panose="020F0502020204030204" pitchFamily="34" charset="0"/>
              </a:rPr>
              <a:t>youtube.com</a:t>
            </a:r>
            <a:r>
              <a:rPr lang="en-US" sz="2000" dirty="0">
                <a:solidFill>
                  <a:srgbClr val="00B0F0"/>
                </a:solidFill>
                <a:latin typeface="Avenir Light" panose="020B0402020203020204" pitchFamily="34" charset="77"/>
                <a:ea typeface="Calibri" charset="0"/>
                <a:cs typeface="Calibri" panose="020F0502020204030204" pitchFamily="34" charset="0"/>
              </a:rPr>
              <a:t>/channel/UCJFy5ih4JvM9KDBE3EOglRw</a:t>
            </a:r>
          </a:p>
          <a:p>
            <a:endParaRPr lang="en-US" sz="2000" dirty="0">
              <a:latin typeface="Avenir Light" panose="020B0402020203020204" pitchFamily="34" charset="77"/>
            </a:endParaRPr>
          </a:p>
          <a:p>
            <a:endParaRPr lang="en-US" sz="2000" dirty="0"/>
          </a:p>
        </p:txBody>
      </p:sp>
      <p:pic>
        <p:nvPicPr>
          <p:cNvPr id="7" name="Picture 6" descr="Logo, icon&#10;&#10;Description automatically generated">
            <a:extLst>
              <a:ext uri="{FF2B5EF4-FFF2-40B4-BE49-F238E27FC236}">
                <a16:creationId xmlns:a16="http://schemas.microsoft.com/office/drawing/2014/main" id="{018005A6-D9A5-0E4A-94C1-DAC29F292870}"/>
              </a:ext>
            </a:extLst>
          </p:cNvPr>
          <p:cNvPicPr>
            <a:picLocks noChangeAspect="1"/>
          </p:cNvPicPr>
          <p:nvPr/>
        </p:nvPicPr>
        <p:blipFill>
          <a:blip r:embed="rId2"/>
          <a:stretch>
            <a:fillRect/>
          </a:stretch>
        </p:blipFill>
        <p:spPr>
          <a:xfrm>
            <a:off x="9064258" y="5253248"/>
            <a:ext cx="849247" cy="849247"/>
          </a:xfrm>
          <a:prstGeom prst="rect">
            <a:avLst/>
          </a:prstGeom>
        </p:spPr>
      </p:pic>
      <p:pic>
        <p:nvPicPr>
          <p:cNvPr id="9" name="Picture 8" descr="Icon&#10;&#10;Description automatically generated">
            <a:extLst>
              <a:ext uri="{FF2B5EF4-FFF2-40B4-BE49-F238E27FC236}">
                <a16:creationId xmlns:a16="http://schemas.microsoft.com/office/drawing/2014/main" id="{D1C53D5B-81F6-F642-BD40-56384F6D4E32}"/>
              </a:ext>
            </a:extLst>
          </p:cNvPr>
          <p:cNvPicPr>
            <a:picLocks noChangeAspect="1"/>
          </p:cNvPicPr>
          <p:nvPr/>
        </p:nvPicPr>
        <p:blipFill>
          <a:blip r:embed="rId3"/>
          <a:stretch>
            <a:fillRect/>
          </a:stretch>
        </p:blipFill>
        <p:spPr>
          <a:xfrm>
            <a:off x="9522820" y="4075156"/>
            <a:ext cx="900335" cy="900335"/>
          </a:xfrm>
          <a:prstGeom prst="rect">
            <a:avLst/>
          </a:prstGeom>
        </p:spPr>
      </p:pic>
      <p:pic>
        <p:nvPicPr>
          <p:cNvPr id="11" name="Picture 10" descr="Logo, company name&#10;&#10;Description automatically generated">
            <a:extLst>
              <a:ext uri="{FF2B5EF4-FFF2-40B4-BE49-F238E27FC236}">
                <a16:creationId xmlns:a16="http://schemas.microsoft.com/office/drawing/2014/main" id="{2CCCBCDB-8DA8-4C40-B931-6A70071E3EF4}"/>
              </a:ext>
            </a:extLst>
          </p:cNvPr>
          <p:cNvPicPr>
            <a:picLocks noChangeAspect="1"/>
          </p:cNvPicPr>
          <p:nvPr/>
        </p:nvPicPr>
        <p:blipFill>
          <a:blip r:embed="rId4"/>
          <a:stretch>
            <a:fillRect/>
          </a:stretch>
        </p:blipFill>
        <p:spPr>
          <a:xfrm>
            <a:off x="10799331" y="4485108"/>
            <a:ext cx="849247" cy="849247"/>
          </a:xfrm>
          <a:prstGeom prst="rect">
            <a:avLst/>
          </a:prstGeom>
        </p:spPr>
      </p:pic>
      <p:pic>
        <p:nvPicPr>
          <p:cNvPr id="13" name="Picture 12" descr="Logo, icon&#10;&#10;Description automatically generated">
            <a:extLst>
              <a:ext uri="{FF2B5EF4-FFF2-40B4-BE49-F238E27FC236}">
                <a16:creationId xmlns:a16="http://schemas.microsoft.com/office/drawing/2014/main" id="{564618F3-EBF8-EC48-90C6-5A40B0C26137}"/>
              </a:ext>
            </a:extLst>
          </p:cNvPr>
          <p:cNvPicPr>
            <a:picLocks noChangeAspect="1"/>
          </p:cNvPicPr>
          <p:nvPr/>
        </p:nvPicPr>
        <p:blipFill>
          <a:blip r:embed="rId5"/>
          <a:stretch>
            <a:fillRect/>
          </a:stretch>
        </p:blipFill>
        <p:spPr>
          <a:xfrm>
            <a:off x="8018023" y="4485028"/>
            <a:ext cx="900336" cy="900336"/>
          </a:xfrm>
          <a:prstGeom prst="rect">
            <a:avLst/>
          </a:prstGeom>
        </p:spPr>
      </p:pic>
      <p:pic>
        <p:nvPicPr>
          <p:cNvPr id="15" name="Picture 14" descr="A white sign with black text&#10;&#10;Description automatically generated with low confidence">
            <a:extLst>
              <a:ext uri="{FF2B5EF4-FFF2-40B4-BE49-F238E27FC236}">
                <a16:creationId xmlns:a16="http://schemas.microsoft.com/office/drawing/2014/main" id="{8B59813E-E75C-8E46-9E59-077D04E0713F}"/>
              </a:ext>
            </a:extLst>
          </p:cNvPr>
          <p:cNvPicPr>
            <a:picLocks noChangeAspect="1"/>
          </p:cNvPicPr>
          <p:nvPr/>
        </p:nvPicPr>
        <p:blipFill>
          <a:blip r:embed="rId6"/>
          <a:stretch>
            <a:fillRect/>
          </a:stretch>
        </p:blipFill>
        <p:spPr>
          <a:xfrm>
            <a:off x="10392070" y="5703416"/>
            <a:ext cx="900336" cy="900336"/>
          </a:xfrm>
          <a:prstGeom prst="rect">
            <a:avLst/>
          </a:prstGeom>
        </p:spPr>
      </p:pic>
    </p:spTree>
    <p:extLst>
      <p:ext uri="{BB962C8B-B14F-4D97-AF65-F5344CB8AC3E}">
        <p14:creationId xmlns:p14="http://schemas.microsoft.com/office/powerpoint/2010/main" val="3532793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9526" y="2232062"/>
            <a:ext cx="10515600" cy="1325563"/>
          </a:xfrm>
        </p:spPr>
        <p:txBody>
          <a:bodyPr>
            <a:normAutofit/>
          </a:bodyPr>
          <a:lstStyle/>
          <a:p>
            <a:pPr algn="l"/>
            <a:r>
              <a:rPr lang="en-US" sz="5400" dirty="0"/>
              <a:t>ASPE Publications</a:t>
            </a:r>
          </a:p>
        </p:txBody>
      </p:sp>
    </p:spTree>
    <p:extLst>
      <p:ext uri="{BB962C8B-B14F-4D97-AF65-F5344CB8AC3E}">
        <p14:creationId xmlns:p14="http://schemas.microsoft.com/office/powerpoint/2010/main" val="8872712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954575" y="734841"/>
            <a:ext cx="10282850" cy="585607"/>
          </a:xfrm>
        </p:spPr>
        <p:txBody>
          <a:bodyPr>
            <a:noAutofit/>
          </a:bodyPr>
          <a:lstStyle/>
          <a:p>
            <a:pPr algn="ctr"/>
            <a:r>
              <a:rPr lang="en-US" sz="4000" dirty="0">
                <a:solidFill>
                  <a:srgbClr val="009B16"/>
                </a:solidFill>
              </a:rPr>
              <a:t>Publications Update</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954575" y="1431471"/>
            <a:ext cx="10048240" cy="4987637"/>
          </a:xfrm>
        </p:spPr>
        <p:txBody>
          <a:bodyPr>
            <a:noAutofit/>
          </a:bodyPr>
          <a:lstStyle/>
          <a:p>
            <a:r>
              <a:rPr lang="en-US" sz="2000" b="1" dirty="0">
                <a:solidFill>
                  <a:srgbClr val="1C6FA9"/>
                </a:solidFill>
                <a:latin typeface="Avenir Heavy" panose="02000503020000020003" pitchFamily="2" charset="0"/>
              </a:rPr>
              <a:t>Plumbing Engineering Design Handbook, Volume 4: </a:t>
            </a:r>
            <a:r>
              <a:rPr lang="en-US" sz="2000" dirty="0">
                <a:latin typeface="Avenir Light" panose="020B0402020203020204" pitchFamily="34" charset="77"/>
              </a:rPr>
              <a:t>The 2020-2021 edition of this handbook was distributed to members in good standing earlier this year. We once again thank Paul Baker, PE, CPD, GPD, of the Dallas/Ft. Worth Chapter for serving as Technical Editor.</a:t>
            </a:r>
          </a:p>
          <a:p>
            <a:r>
              <a:rPr lang="en-US" sz="2000" b="1" dirty="0">
                <a:solidFill>
                  <a:srgbClr val="1C6FA9"/>
                </a:solidFill>
                <a:latin typeface="Avenir Heavy" panose="02000503020000020003" pitchFamily="2" charset="0"/>
              </a:rPr>
              <a:t>Plumbing Engineering Design Handbook, Volume 1: </a:t>
            </a:r>
            <a:r>
              <a:rPr lang="en-US" sz="2000" dirty="0">
                <a:latin typeface="Avenir Light" panose="020B0402020203020204" pitchFamily="34" charset="77"/>
              </a:rPr>
              <a:t>The Technical &amp; Research Committee completed their pre-review of this handbook, and staff reached out to past contributors to help with the 2021-2022 edition. Staff is currently entering the edits and laying out the book.</a:t>
            </a:r>
          </a:p>
          <a:p>
            <a:r>
              <a:rPr lang="en-US" sz="2000" b="1" dirty="0">
                <a:solidFill>
                  <a:srgbClr val="1C6FA9"/>
                </a:solidFill>
                <a:latin typeface="Avenir Heavy" panose="02000503020000020003" pitchFamily="2" charset="0"/>
              </a:rPr>
              <a:t>Legionella Prevention Design Guideline: </a:t>
            </a:r>
            <a:r>
              <a:rPr lang="en-US" sz="2000" dirty="0">
                <a:latin typeface="Avenir Light" panose="020B0402020203020204" pitchFamily="34" charset="77"/>
              </a:rPr>
              <a:t>The Working Group has finished drafting this guideline and is seeking public comment.</a:t>
            </a:r>
          </a:p>
          <a:p>
            <a:r>
              <a:rPr lang="en-US" sz="2000" b="1" dirty="0">
                <a:solidFill>
                  <a:srgbClr val="1C6FA9"/>
                </a:solidFill>
                <a:latin typeface="Avenir Heavy" panose="02000503020000020003" pitchFamily="2" charset="0"/>
              </a:rPr>
              <a:t>ARCSA/ASPE 78: </a:t>
            </a:r>
            <a:r>
              <a:rPr lang="en-US" sz="2000" dirty="0">
                <a:latin typeface="Avenir Light" panose="020B0402020203020204" pitchFamily="34" charset="77"/>
              </a:rPr>
              <a:t>Stormwater Harvesting System Design: A Working Group was formed to revise the 2015 version of this standard. </a:t>
            </a:r>
          </a:p>
          <a:p>
            <a:r>
              <a:rPr lang="en-US" sz="2000" b="1" dirty="0">
                <a:solidFill>
                  <a:srgbClr val="1C6FA9"/>
                </a:solidFill>
                <a:latin typeface="Avenir Heavy" panose="02000503020000020003" pitchFamily="2" charset="0"/>
              </a:rPr>
              <a:t>CPD Study Guide: </a:t>
            </a:r>
            <a:r>
              <a:rPr lang="en-US" sz="2000" dirty="0">
                <a:latin typeface="Avenir Light" panose="020B0402020203020204" pitchFamily="34" charset="77"/>
              </a:rPr>
              <a:t>The CPD Review Manual was renamed the CPD Study Guide and is available for purchase in ASPE’s Bookstore.</a:t>
            </a:r>
          </a:p>
          <a:p>
            <a:endParaRPr lang="en-US" sz="2000" dirty="0">
              <a:latin typeface="Avenir Light" panose="020B0402020203020204" pitchFamily="34" charset="77"/>
            </a:endParaRPr>
          </a:p>
        </p:txBody>
      </p:sp>
    </p:spTree>
    <p:extLst>
      <p:ext uri="{BB962C8B-B14F-4D97-AF65-F5344CB8AC3E}">
        <p14:creationId xmlns:p14="http://schemas.microsoft.com/office/powerpoint/2010/main" val="1682043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BF3F-DE2B-3B4E-9FDF-56F9738CA5E8}"/>
              </a:ext>
            </a:extLst>
          </p:cNvPr>
          <p:cNvSpPr>
            <a:spLocks noGrp="1"/>
          </p:cNvSpPr>
          <p:nvPr>
            <p:ph type="title"/>
          </p:nvPr>
        </p:nvSpPr>
        <p:spPr>
          <a:xfrm>
            <a:off x="952500" y="645783"/>
            <a:ext cx="10282850" cy="730344"/>
          </a:xfrm>
        </p:spPr>
        <p:txBody>
          <a:bodyPr>
            <a:normAutofit/>
          </a:bodyPr>
          <a:lstStyle/>
          <a:p>
            <a:pPr algn="ctr"/>
            <a:r>
              <a:rPr lang="en-US" sz="4000" dirty="0">
                <a:solidFill>
                  <a:srgbClr val="009B16"/>
                </a:solidFill>
              </a:rPr>
              <a:t>Publications Update</a:t>
            </a:r>
          </a:p>
        </p:txBody>
      </p:sp>
      <p:sp>
        <p:nvSpPr>
          <p:cNvPr id="3" name="Content Placeholder 2">
            <a:extLst>
              <a:ext uri="{FF2B5EF4-FFF2-40B4-BE49-F238E27FC236}">
                <a16:creationId xmlns:a16="http://schemas.microsoft.com/office/drawing/2014/main" id="{4F26F0D6-A881-8C45-A458-C440B287CE6D}"/>
              </a:ext>
            </a:extLst>
          </p:cNvPr>
          <p:cNvSpPr>
            <a:spLocks noGrp="1"/>
          </p:cNvSpPr>
          <p:nvPr>
            <p:ph idx="1"/>
          </p:nvPr>
        </p:nvSpPr>
        <p:spPr>
          <a:xfrm>
            <a:off x="952500" y="1562100"/>
            <a:ext cx="10401300" cy="4089753"/>
          </a:xfrm>
        </p:spPr>
        <p:txBody>
          <a:bodyPr>
            <a:normAutofit/>
          </a:bodyPr>
          <a:lstStyle/>
          <a:p>
            <a:r>
              <a:rPr lang="en-US" sz="2000" dirty="0">
                <a:solidFill>
                  <a:srgbClr val="1C6FA9"/>
                </a:solidFill>
                <a:latin typeface="Avenir Heavy" panose="02000503020000020003" pitchFamily="2" charset="0"/>
              </a:rPr>
              <a:t>Plumbing Technology and Practical Plumbing Engineering: </a:t>
            </a:r>
            <a:r>
              <a:rPr lang="en-US" sz="2000" dirty="0">
                <a:latin typeface="Avenir Light" panose="020B0402020203020204" pitchFamily="34" charset="77"/>
              </a:rPr>
              <a:t>These two books were removed from the ASPE Bookstore due to their age and outdated information. Staff is looking into ways to revamp the usable information. If a member needs a PDF copy of either book, please contact staff.</a:t>
            </a:r>
          </a:p>
          <a:p>
            <a:r>
              <a:rPr lang="en-US" sz="2000" dirty="0">
                <a:solidFill>
                  <a:srgbClr val="1C6FA9"/>
                </a:solidFill>
                <a:latin typeface="Avenir Heavy" panose="02000503020000020003" pitchFamily="2" charset="0"/>
              </a:rPr>
              <a:t>Book of the Month: </a:t>
            </a:r>
            <a:r>
              <a:rPr lang="en-US" sz="2000" dirty="0">
                <a:latin typeface="Avenir Light" panose="020B0402020203020204" pitchFamily="34" charset="77"/>
              </a:rPr>
              <a:t>This member benefit program runs from March to December each year. It allows ASPE members to purchase one ASPE publication at a significant discount each month. Notification of the current Book of the Month is sent via eblast.</a:t>
            </a:r>
          </a:p>
          <a:p>
            <a:r>
              <a:rPr lang="en-US" sz="2000" dirty="0">
                <a:solidFill>
                  <a:srgbClr val="1C6FA9"/>
                </a:solidFill>
                <a:latin typeface="Avenir Heavy" panose="02000503020000020003" pitchFamily="2" charset="0"/>
              </a:rPr>
              <a:t>Chapter Officer Pricing: </a:t>
            </a:r>
            <a:r>
              <a:rPr lang="en-US" sz="2000" dirty="0">
                <a:latin typeface="Avenir Light" panose="020B0402020203020204" pitchFamily="34" charset="77"/>
              </a:rPr>
              <a:t>The Chapter Officer pricing option has been removed from the ASPE Bookstore. If a Chapter Officer needs to buy a book in bulk, they can contact staff for a coupon code to use to receive the Chapter Officer price. At least 10 copies of a single book must be purchased to use the coupon. </a:t>
            </a:r>
          </a:p>
          <a:p>
            <a:endParaRPr lang="en-US" sz="2000" dirty="0">
              <a:latin typeface="Avenir Light" panose="020B0402020203020204" pitchFamily="34" charset="77"/>
            </a:endParaRPr>
          </a:p>
          <a:p>
            <a:endParaRPr lang="en-US" sz="2000" dirty="0"/>
          </a:p>
        </p:txBody>
      </p:sp>
    </p:spTree>
    <p:extLst>
      <p:ext uri="{BB962C8B-B14F-4D97-AF65-F5344CB8AC3E}">
        <p14:creationId xmlns:p14="http://schemas.microsoft.com/office/powerpoint/2010/main" val="1034902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024" y="3760364"/>
            <a:ext cx="12411636" cy="887241"/>
          </a:xfrm>
          <a:ln w="19050">
            <a:solidFill>
              <a:schemeClr val="bg1"/>
            </a:solidFill>
          </a:ln>
        </p:spPr>
        <p:txBody>
          <a:bodyPr>
            <a:noAutofit/>
          </a:bodyPr>
          <a:lstStyle/>
          <a:p>
            <a:r>
              <a:rPr lang="en-US" sz="5400" dirty="0"/>
              <a:t>Updates</a:t>
            </a:r>
          </a:p>
        </p:txBody>
      </p:sp>
      <p:sp>
        <p:nvSpPr>
          <p:cNvPr id="3" name="TextBox 2">
            <a:extLst>
              <a:ext uri="{FF2B5EF4-FFF2-40B4-BE49-F238E27FC236}">
                <a16:creationId xmlns:a16="http://schemas.microsoft.com/office/drawing/2014/main" id="{4FA2A810-DBF8-AF4A-A521-DA437F121372}"/>
              </a:ext>
            </a:extLst>
          </p:cNvPr>
          <p:cNvSpPr txBox="1"/>
          <p:nvPr/>
        </p:nvSpPr>
        <p:spPr>
          <a:xfrm>
            <a:off x="0" y="2785569"/>
            <a:ext cx="12192000" cy="615553"/>
          </a:xfrm>
          <a:prstGeom prst="rect">
            <a:avLst/>
          </a:prstGeom>
          <a:noFill/>
        </p:spPr>
        <p:txBody>
          <a:bodyPr wrap="square" rtlCol="0">
            <a:spAutoFit/>
          </a:bodyPr>
          <a:lstStyle/>
          <a:p>
            <a:pPr algn="ctr"/>
            <a:r>
              <a:rPr lang="en-US" sz="3400" b="1" dirty="0">
                <a:solidFill>
                  <a:srgbClr val="F19D00"/>
                </a:solidFill>
                <a:latin typeface="Avenir Heavy" panose="02000503020000020003" pitchFamily="2" charset="0"/>
              </a:rPr>
              <a:t>September 21-26 // </a:t>
            </a:r>
            <a:r>
              <a:rPr lang="en-US" sz="3400" b="1" dirty="0">
                <a:solidFill>
                  <a:schemeClr val="bg1"/>
                </a:solidFill>
                <a:latin typeface="Avenir Light" panose="020B0402020203020204" pitchFamily="34" charset="77"/>
              </a:rPr>
              <a:t>San Diego Marriott Mission Valley</a:t>
            </a:r>
          </a:p>
        </p:txBody>
      </p:sp>
      <p:pic>
        <p:nvPicPr>
          <p:cNvPr id="5" name="Picture 4" descr="Logo&#10;&#10;Description automatically generated">
            <a:extLst>
              <a:ext uri="{FF2B5EF4-FFF2-40B4-BE49-F238E27FC236}">
                <a16:creationId xmlns:a16="http://schemas.microsoft.com/office/drawing/2014/main" id="{9244B775-9D61-224F-A075-ECD0C37CF979}"/>
              </a:ext>
            </a:extLst>
          </p:cNvPr>
          <p:cNvPicPr>
            <a:picLocks noChangeAspect="1"/>
          </p:cNvPicPr>
          <p:nvPr/>
        </p:nvPicPr>
        <p:blipFill>
          <a:blip r:embed="rId3"/>
          <a:stretch>
            <a:fillRect/>
          </a:stretch>
        </p:blipFill>
        <p:spPr>
          <a:xfrm>
            <a:off x="3359150" y="178427"/>
            <a:ext cx="5473700" cy="2247900"/>
          </a:xfrm>
          <a:prstGeom prst="rect">
            <a:avLst/>
          </a:prstGeom>
        </p:spPr>
      </p:pic>
    </p:spTree>
    <p:extLst>
      <p:ext uri="{BB962C8B-B14F-4D97-AF65-F5344CB8AC3E}">
        <p14:creationId xmlns:p14="http://schemas.microsoft.com/office/powerpoint/2010/main" val="7077436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83" y="1423279"/>
            <a:ext cx="12425083" cy="887241"/>
          </a:xfrm>
          <a:ln w="15875">
            <a:solidFill>
              <a:schemeClr val="bg1"/>
            </a:solidFill>
          </a:ln>
        </p:spPr>
        <p:txBody>
          <a:bodyPr>
            <a:noAutofit/>
          </a:bodyPr>
          <a:lstStyle/>
          <a:p>
            <a:r>
              <a:rPr lang="en-US" sz="5400" dirty="0"/>
              <a:t>Updates</a:t>
            </a:r>
          </a:p>
        </p:txBody>
      </p:sp>
      <p:pic>
        <p:nvPicPr>
          <p:cNvPr id="3" name="Picture 2" descr="Logo&#10;&#10;Description automatically generated">
            <a:extLst>
              <a:ext uri="{FF2B5EF4-FFF2-40B4-BE49-F238E27FC236}">
                <a16:creationId xmlns:a16="http://schemas.microsoft.com/office/drawing/2014/main" id="{ABC4F460-F4A8-9B4F-AEEA-0033DCFAE822}"/>
              </a:ext>
            </a:extLst>
          </p:cNvPr>
          <p:cNvPicPr>
            <a:picLocks noChangeAspect="1"/>
          </p:cNvPicPr>
          <p:nvPr/>
        </p:nvPicPr>
        <p:blipFill>
          <a:blip r:embed="rId3"/>
          <a:stretch>
            <a:fillRect/>
          </a:stretch>
        </p:blipFill>
        <p:spPr>
          <a:xfrm>
            <a:off x="4608792" y="97745"/>
            <a:ext cx="2974415" cy="1221511"/>
          </a:xfrm>
          <a:prstGeom prst="rect">
            <a:avLst/>
          </a:prstGeom>
        </p:spPr>
      </p:pic>
    </p:spTree>
    <p:extLst>
      <p:ext uri="{BB962C8B-B14F-4D97-AF65-F5344CB8AC3E}">
        <p14:creationId xmlns:p14="http://schemas.microsoft.com/office/powerpoint/2010/main" val="275689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BABD7-9799-D340-A422-22AEDCA21F0C}"/>
              </a:ext>
            </a:extLst>
          </p:cNvPr>
          <p:cNvSpPr>
            <a:spLocks noGrp="1"/>
          </p:cNvSpPr>
          <p:nvPr>
            <p:ph type="title"/>
          </p:nvPr>
        </p:nvSpPr>
        <p:spPr/>
        <p:txBody>
          <a:bodyPr>
            <a:normAutofit/>
          </a:bodyPr>
          <a:lstStyle/>
          <a:p>
            <a:r>
              <a:rPr lang="en-US" sz="4000" dirty="0">
                <a:solidFill>
                  <a:srgbClr val="009B16"/>
                </a:solidFill>
              </a:rPr>
              <a:t>ASPE Compassion Waiver</a:t>
            </a:r>
          </a:p>
        </p:txBody>
      </p:sp>
      <p:sp>
        <p:nvSpPr>
          <p:cNvPr id="3" name="Content Placeholder 2">
            <a:extLst>
              <a:ext uri="{FF2B5EF4-FFF2-40B4-BE49-F238E27FC236}">
                <a16:creationId xmlns:a16="http://schemas.microsoft.com/office/drawing/2014/main" id="{28CEDB15-5D84-394C-A777-811BAC87CE39}"/>
              </a:ext>
            </a:extLst>
          </p:cNvPr>
          <p:cNvSpPr>
            <a:spLocks noGrp="1"/>
          </p:cNvSpPr>
          <p:nvPr>
            <p:ph idx="1"/>
          </p:nvPr>
        </p:nvSpPr>
        <p:spPr>
          <a:xfrm>
            <a:off x="848360" y="1825625"/>
            <a:ext cx="10977880" cy="4089753"/>
          </a:xfrm>
        </p:spPr>
        <p:txBody>
          <a:bodyPr>
            <a:noAutofit/>
          </a:bodyPr>
          <a:lstStyle/>
          <a:p>
            <a:r>
              <a:rPr lang="en-US" sz="2000" dirty="0">
                <a:latin typeface="Avenir Light" panose="020B0402020203020204" pitchFamily="34" charset="77"/>
              </a:rPr>
              <a:t>ASPE hopes you and your family remain healthy and safe during these unprecedented times brought about by the COVID-19 pandemic. </a:t>
            </a:r>
          </a:p>
          <a:p>
            <a:r>
              <a:rPr lang="en-US" sz="2000" dirty="0">
                <a:latin typeface="Avenir Light" panose="020B0402020203020204" pitchFamily="34" charset="77"/>
              </a:rPr>
              <a:t>ASPE is committed to helping our members maintain their professional success through the benefits of being and remaining an ASPE member. As a member, we are sure you are committed to the same goal.</a:t>
            </a:r>
          </a:p>
          <a:p>
            <a:r>
              <a:rPr lang="en-US" sz="2000" dirty="0">
                <a:latin typeface="Avenir Light" panose="020B0402020203020204" pitchFamily="34" charset="77"/>
              </a:rPr>
              <a:t>Knowing how important our members are to the Society’s overall success, and especially now, knowing how the circumstances of this pandemic have affected the plumbing engineering industry as a whole, ASPE would like to share a reminder of the Compassion Waiver of Society Dues. </a:t>
            </a:r>
          </a:p>
          <a:p>
            <a:r>
              <a:rPr lang="en-US" sz="2000" dirty="0">
                <a:latin typeface="Avenir Light" panose="020B0402020203020204" pitchFamily="34" charset="77"/>
              </a:rPr>
              <a:t>Should you have a need, please use this link to continue receiving the needed benefits of being an ASPE member</a:t>
            </a:r>
            <a:r>
              <a:rPr lang="en-US" sz="2000" dirty="0">
                <a:solidFill>
                  <a:srgbClr val="00B0F0"/>
                </a:solidFill>
                <a:latin typeface="Avenir Light" panose="020B0402020203020204" pitchFamily="34" charset="77"/>
              </a:rPr>
              <a:t>: </a:t>
            </a:r>
            <a:r>
              <a:rPr lang="en-US" sz="2000" dirty="0">
                <a:solidFill>
                  <a:srgbClr val="00B0F0"/>
                </a:solidFill>
                <a:hlinkClick r:id="rId2">
                  <a:extLst>
                    <a:ext uri="{A12FA001-AC4F-418D-AE19-62706E023703}">
                      <ahyp:hlinkClr xmlns:ahyp="http://schemas.microsoft.com/office/drawing/2018/hyperlinkcolor" val="tx"/>
                    </a:ext>
                  </a:extLst>
                </a:hlinkClick>
              </a:rPr>
              <a:t>https://www.aspe.org/membership-global-community/membership/members-only/application-for-compassion-waiver-of-society-dues/</a:t>
            </a:r>
            <a:endParaRPr lang="en-US" sz="2000" dirty="0">
              <a:solidFill>
                <a:srgbClr val="00B0F0"/>
              </a:solidFill>
            </a:endParaRPr>
          </a:p>
          <a:p>
            <a:endParaRPr lang="en-US" sz="2000" dirty="0"/>
          </a:p>
          <a:p>
            <a:endParaRPr lang="en-US" sz="2000" dirty="0"/>
          </a:p>
        </p:txBody>
      </p:sp>
    </p:spTree>
    <p:extLst>
      <p:ext uri="{BB962C8B-B14F-4D97-AF65-F5344CB8AC3E}">
        <p14:creationId xmlns:p14="http://schemas.microsoft.com/office/powerpoint/2010/main" val="18163151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AD9-36F8-594C-A757-3FE53AABE700}"/>
              </a:ext>
            </a:extLst>
          </p:cNvPr>
          <p:cNvSpPr>
            <a:spLocks noGrp="1"/>
          </p:cNvSpPr>
          <p:nvPr>
            <p:ph type="title"/>
          </p:nvPr>
        </p:nvSpPr>
        <p:spPr>
          <a:xfrm>
            <a:off x="911007" y="2523654"/>
            <a:ext cx="6530944" cy="735594"/>
          </a:xfrm>
        </p:spPr>
        <p:txBody>
          <a:bodyPr>
            <a:noAutofit/>
          </a:bodyPr>
          <a:lstStyle/>
          <a:p>
            <a:pPr algn="l"/>
            <a:r>
              <a:rPr lang="en-US" sz="5400" dirty="0"/>
              <a:t>Future Events</a:t>
            </a:r>
          </a:p>
        </p:txBody>
      </p:sp>
    </p:spTree>
    <p:extLst>
      <p:ext uri="{BB962C8B-B14F-4D97-AF65-F5344CB8AC3E}">
        <p14:creationId xmlns:p14="http://schemas.microsoft.com/office/powerpoint/2010/main" val="1736978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7E662-3450-AE44-B4CE-1B58A7C8B9E1}"/>
              </a:ext>
            </a:extLst>
          </p:cNvPr>
          <p:cNvSpPr>
            <a:spLocks noGrp="1"/>
          </p:cNvSpPr>
          <p:nvPr>
            <p:ph type="title"/>
          </p:nvPr>
        </p:nvSpPr>
        <p:spPr>
          <a:xfrm>
            <a:off x="1028699" y="663889"/>
            <a:ext cx="10134601" cy="712237"/>
          </a:xfrm>
        </p:spPr>
        <p:txBody>
          <a:bodyPr>
            <a:normAutofit/>
          </a:bodyPr>
          <a:lstStyle/>
          <a:p>
            <a:pPr algn="ctr"/>
            <a:r>
              <a:rPr lang="en-US" sz="4000" dirty="0">
                <a:solidFill>
                  <a:srgbClr val="009B16"/>
                </a:solidFill>
              </a:rPr>
              <a:t>Symposium / Convention &amp; Expo</a:t>
            </a:r>
          </a:p>
        </p:txBody>
      </p:sp>
      <p:sp>
        <p:nvSpPr>
          <p:cNvPr id="3" name="Content Placeholder 2">
            <a:extLst>
              <a:ext uri="{FF2B5EF4-FFF2-40B4-BE49-F238E27FC236}">
                <a16:creationId xmlns:a16="http://schemas.microsoft.com/office/drawing/2014/main" id="{4253F9B2-4D11-234F-872F-094BC650622F}"/>
              </a:ext>
            </a:extLst>
          </p:cNvPr>
          <p:cNvSpPr>
            <a:spLocks noGrp="1"/>
          </p:cNvSpPr>
          <p:nvPr>
            <p:ph idx="1"/>
          </p:nvPr>
        </p:nvSpPr>
        <p:spPr>
          <a:xfrm>
            <a:off x="952500" y="1734871"/>
            <a:ext cx="10401300" cy="4549775"/>
          </a:xfrm>
        </p:spPr>
        <p:txBody>
          <a:bodyPr>
            <a:normAutofit/>
          </a:bodyPr>
          <a:lstStyle/>
          <a:p>
            <a:pPr marL="0" indent="0">
              <a:spcBef>
                <a:spcPts val="1600"/>
              </a:spcBef>
              <a:buNone/>
            </a:pPr>
            <a:r>
              <a:rPr lang="en-US" b="1" dirty="0">
                <a:solidFill>
                  <a:schemeClr val="accent4">
                    <a:lumMod val="60000"/>
                    <a:lumOff val="40000"/>
                  </a:schemeClr>
                </a:solidFill>
                <a:latin typeface="Avenir Heavy" panose="02000503020000020003" pitchFamily="2" charset="0"/>
              </a:rPr>
              <a:t>2021 Technical Symposium</a:t>
            </a:r>
            <a:r>
              <a:rPr lang="en-US" sz="2000" b="1" dirty="0">
                <a:solidFill>
                  <a:schemeClr val="accent4">
                    <a:lumMod val="60000"/>
                    <a:lumOff val="40000"/>
                  </a:schemeClr>
                </a:solidFill>
                <a:latin typeface="Avenir Heavy" panose="02000503020000020003" pitchFamily="2" charset="0"/>
              </a:rPr>
              <a:t>  </a:t>
            </a:r>
            <a:r>
              <a:rPr lang="en-US" sz="2000" dirty="0">
                <a:latin typeface="Avenir Light" panose="020B0402020203020204" pitchFamily="34" charset="77"/>
              </a:rPr>
              <a:t>San Diego | September 21-26, 2021</a:t>
            </a:r>
          </a:p>
          <a:p>
            <a:pPr marL="0" indent="0">
              <a:spcBef>
                <a:spcPts val="1600"/>
              </a:spcBef>
              <a:buNone/>
            </a:pPr>
            <a:r>
              <a:rPr lang="en-US" b="1" dirty="0">
                <a:solidFill>
                  <a:srgbClr val="1C6FA9"/>
                </a:solidFill>
                <a:latin typeface="Avenir Heavy" panose="02000503020000020003" pitchFamily="2" charset="0"/>
              </a:rPr>
              <a:t>2022 Convention &amp; Expo  </a:t>
            </a:r>
            <a:r>
              <a:rPr lang="en-US" sz="2000" dirty="0">
                <a:latin typeface="Avenir Light" panose="020B0402020203020204" pitchFamily="34" charset="77"/>
              </a:rPr>
              <a:t>Indianapolis | September 16-21, 2022 </a:t>
            </a:r>
          </a:p>
          <a:p>
            <a:pPr marL="0" indent="0">
              <a:spcBef>
                <a:spcPts val="1600"/>
              </a:spcBef>
              <a:buNone/>
            </a:pPr>
            <a:r>
              <a:rPr lang="en-US" b="1" dirty="0">
                <a:solidFill>
                  <a:schemeClr val="accent4">
                    <a:lumMod val="60000"/>
                    <a:lumOff val="40000"/>
                  </a:schemeClr>
                </a:solidFill>
                <a:latin typeface="Avenir Heavy" panose="02000503020000020003" pitchFamily="2" charset="0"/>
              </a:rPr>
              <a:t>2023 Technical Symposium  </a:t>
            </a:r>
            <a:r>
              <a:rPr lang="en-US" sz="2000" dirty="0">
                <a:latin typeface="Avenir Light" panose="020B0402020203020204" pitchFamily="34" charset="77"/>
              </a:rPr>
              <a:t>Bellevue, WA | September 26 - October 2, 2023 </a:t>
            </a:r>
          </a:p>
          <a:p>
            <a:pPr marL="0" indent="0">
              <a:spcBef>
                <a:spcPts val="1600"/>
              </a:spcBef>
              <a:buNone/>
            </a:pPr>
            <a:r>
              <a:rPr lang="en-US" b="1" dirty="0">
                <a:solidFill>
                  <a:srgbClr val="1C6FA9"/>
                </a:solidFill>
                <a:latin typeface="Avenir Heavy" panose="02000503020000020003" pitchFamily="2" charset="0"/>
              </a:rPr>
              <a:t>2024 Convention &amp; Expo </a:t>
            </a:r>
            <a:r>
              <a:rPr lang="en-US" b="1" dirty="0">
                <a:solidFill>
                  <a:srgbClr val="1C6FA9"/>
                </a:solidFill>
                <a:latin typeface="Avenir Light" panose="020B0402020203020204" pitchFamily="34" charset="77"/>
              </a:rPr>
              <a:t> </a:t>
            </a:r>
            <a:r>
              <a:rPr lang="en-US" sz="2000" dirty="0">
                <a:latin typeface="Avenir Light" panose="020B0402020203020204" pitchFamily="34" charset="77"/>
              </a:rPr>
              <a:t>Columbus, OH | October 15-24, 2024</a:t>
            </a:r>
          </a:p>
        </p:txBody>
      </p:sp>
    </p:spTree>
    <p:extLst>
      <p:ext uri="{BB962C8B-B14F-4D97-AF65-F5344CB8AC3E}">
        <p14:creationId xmlns:p14="http://schemas.microsoft.com/office/powerpoint/2010/main" val="1378776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0AD9-36F8-594C-A757-3FE53AABE700}"/>
              </a:ext>
            </a:extLst>
          </p:cNvPr>
          <p:cNvSpPr>
            <a:spLocks noGrp="1"/>
          </p:cNvSpPr>
          <p:nvPr>
            <p:ph type="title"/>
          </p:nvPr>
        </p:nvSpPr>
        <p:spPr>
          <a:xfrm>
            <a:off x="950613" y="2428592"/>
            <a:ext cx="10044679" cy="998145"/>
          </a:xfrm>
        </p:spPr>
        <p:txBody>
          <a:bodyPr>
            <a:normAutofit/>
          </a:bodyPr>
          <a:lstStyle/>
          <a:p>
            <a:pPr algn="l"/>
            <a:r>
              <a:rPr lang="en-US" sz="5400" dirty="0"/>
              <a:t>Affiliate Relations</a:t>
            </a:r>
          </a:p>
        </p:txBody>
      </p:sp>
    </p:spTree>
    <p:extLst>
      <p:ext uri="{BB962C8B-B14F-4D97-AF65-F5344CB8AC3E}">
        <p14:creationId xmlns:p14="http://schemas.microsoft.com/office/powerpoint/2010/main" val="2470866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68D-B0B0-1A4D-9D8B-1C03FEA8E193}"/>
              </a:ext>
            </a:extLst>
          </p:cNvPr>
          <p:cNvSpPr>
            <a:spLocks noGrp="1"/>
          </p:cNvSpPr>
          <p:nvPr>
            <p:ph type="title"/>
          </p:nvPr>
        </p:nvSpPr>
        <p:spPr>
          <a:xfrm>
            <a:off x="952500" y="600515"/>
            <a:ext cx="10401300" cy="794667"/>
          </a:xfrm>
        </p:spPr>
        <p:txBody>
          <a:bodyPr>
            <a:normAutofit/>
          </a:bodyPr>
          <a:lstStyle/>
          <a:p>
            <a:pPr algn="ctr"/>
            <a:r>
              <a:rPr lang="en-US" sz="4000" b="1" dirty="0">
                <a:solidFill>
                  <a:srgbClr val="009B16"/>
                </a:solidFill>
              </a:rPr>
              <a:t>ASPE Affiliate Programs</a:t>
            </a:r>
            <a:endParaRPr lang="en-US" sz="4000" dirty="0">
              <a:solidFill>
                <a:srgbClr val="009B16"/>
              </a:solidFill>
            </a:endParaRPr>
          </a:p>
        </p:txBody>
      </p:sp>
      <p:sp>
        <p:nvSpPr>
          <p:cNvPr id="3" name="Content Placeholder 2">
            <a:extLst>
              <a:ext uri="{FF2B5EF4-FFF2-40B4-BE49-F238E27FC236}">
                <a16:creationId xmlns:a16="http://schemas.microsoft.com/office/drawing/2014/main" id="{EFF6C8BB-4641-AE4E-BD5D-4DAA27E506A2}"/>
              </a:ext>
            </a:extLst>
          </p:cNvPr>
          <p:cNvSpPr>
            <a:spLocks noGrp="1"/>
          </p:cNvSpPr>
          <p:nvPr>
            <p:ph idx="1"/>
          </p:nvPr>
        </p:nvSpPr>
        <p:spPr>
          <a:xfrm>
            <a:off x="635620" y="1720159"/>
            <a:ext cx="10718180" cy="4139571"/>
          </a:xfrm>
        </p:spPr>
        <p:txBody>
          <a:bodyPr>
            <a:normAutofit/>
          </a:bodyPr>
          <a:lstStyle/>
          <a:p>
            <a:pPr marL="0" lvl="0" indent="0">
              <a:spcBef>
                <a:spcPts val="0"/>
              </a:spcBef>
              <a:buNone/>
              <a:defRPr/>
            </a:pPr>
            <a:r>
              <a:rPr lang="en-US" sz="2000" dirty="0">
                <a:solidFill>
                  <a:srgbClr val="1C6FA9"/>
                </a:solidFill>
                <a:latin typeface="Avenir Heavy" panose="02000503020000020003" pitchFamily="2" charset="0"/>
                <a:ea typeface="Calibri" charset="0"/>
                <a:cs typeface="Calibri" charset="0"/>
              </a:rPr>
              <a:t>Sponsor Program:</a:t>
            </a:r>
          </a:p>
          <a:p>
            <a:pPr>
              <a:lnSpc>
                <a:spcPct val="140000"/>
              </a:lnSpc>
              <a:spcBef>
                <a:spcPts val="0"/>
              </a:spcBef>
            </a:pPr>
            <a:r>
              <a:rPr lang="en-US" sz="2000" dirty="0">
                <a:latin typeface="Avenir Light" panose="020B0402020203020204" pitchFamily="34" charset="77"/>
                <a:ea typeface="Calibri" charset="0"/>
                <a:cs typeface="Calibri" charset="0"/>
              </a:rPr>
              <a:t>Continues to be an integral part of our Affiliate Program.</a:t>
            </a:r>
          </a:p>
          <a:p>
            <a:pPr>
              <a:lnSpc>
                <a:spcPct val="140000"/>
              </a:lnSpc>
              <a:spcBef>
                <a:spcPts val="0"/>
              </a:spcBef>
            </a:pPr>
            <a:r>
              <a:rPr lang="en-US" sz="2000" dirty="0">
                <a:latin typeface="Avenir Light" panose="020B0402020203020204" pitchFamily="34" charset="77"/>
                <a:ea typeface="Calibri" charset="0"/>
                <a:cs typeface="Calibri" charset="0"/>
              </a:rPr>
              <a:t>Staff continues to add to the benefits of being an Affiliate Sponsor.</a:t>
            </a:r>
          </a:p>
          <a:p>
            <a:pPr lvl="1">
              <a:lnSpc>
                <a:spcPct val="140000"/>
              </a:lnSpc>
              <a:spcBef>
                <a:spcPts val="0"/>
              </a:spcBef>
              <a:buFont typeface="Courier New" panose="02070309020205020404" pitchFamily="49" charset="0"/>
              <a:buChar char="o"/>
            </a:pPr>
            <a:r>
              <a:rPr lang="en-US" sz="2000" dirty="0">
                <a:latin typeface="Avenir Light" panose="020B0402020203020204" pitchFamily="34" charset="77"/>
                <a:ea typeface="Calibri" charset="0"/>
                <a:cs typeface="Calibri" charset="0"/>
              </a:rPr>
              <a:t>Sponsor profiles on aspe.org allow for additional information about our supporters, including video and social media links.</a:t>
            </a:r>
          </a:p>
          <a:p>
            <a:pPr>
              <a:lnSpc>
                <a:spcPct val="140000"/>
              </a:lnSpc>
              <a:spcBef>
                <a:spcPts val="0"/>
              </a:spcBef>
            </a:pPr>
            <a:r>
              <a:rPr lang="en-US" sz="2000" b="1" dirty="0">
                <a:solidFill>
                  <a:srgbClr val="C00000"/>
                </a:solidFill>
                <a:latin typeface="Avenir Heavy" panose="02000503020000020003" pitchFamily="2" charset="0"/>
                <a:ea typeface="Calibri" charset="0"/>
                <a:cs typeface="Calibri" charset="0"/>
              </a:rPr>
              <a:t>Delta Faucet </a:t>
            </a:r>
            <a:r>
              <a:rPr lang="en-US" sz="2000" dirty="0">
                <a:latin typeface="Avenir Light" panose="020B0402020203020204" pitchFamily="34" charset="77"/>
                <a:ea typeface="Calibri" charset="0"/>
                <a:cs typeface="Calibri" charset="0"/>
              </a:rPr>
              <a:t>continues to be the Exclusive Sponsor for the Women of ASPE.</a:t>
            </a:r>
          </a:p>
          <a:p>
            <a:pPr>
              <a:lnSpc>
                <a:spcPct val="140000"/>
              </a:lnSpc>
              <a:spcBef>
                <a:spcPts val="0"/>
              </a:spcBef>
            </a:pPr>
            <a:r>
              <a:rPr lang="en-US" sz="2000" b="1" dirty="0">
                <a:solidFill>
                  <a:srgbClr val="1C6FA9"/>
                </a:solidFill>
                <a:latin typeface="Avenir Heavy" panose="02000503020000020003" pitchFamily="2" charset="0"/>
                <a:ea typeface="Calibri" charset="0"/>
                <a:cs typeface="Calibri" charset="0"/>
              </a:rPr>
              <a:t>Zurn</a:t>
            </a:r>
            <a:r>
              <a:rPr lang="en-US" sz="2000" dirty="0">
                <a:latin typeface="Avenir Light" panose="020B0402020203020204" pitchFamily="34" charset="77"/>
                <a:ea typeface="Calibri" charset="0"/>
                <a:cs typeface="Calibri" charset="0"/>
              </a:rPr>
              <a:t> continues to be the Exclusive Sponsor for ASPE Young Professionals.</a:t>
            </a:r>
          </a:p>
          <a:p>
            <a:pPr marL="0" indent="0">
              <a:lnSpc>
                <a:spcPct val="140000"/>
              </a:lnSpc>
              <a:spcBef>
                <a:spcPts val="0"/>
              </a:spcBef>
              <a:buNone/>
            </a:pPr>
            <a:endParaRPr lang="en-US" sz="2000" dirty="0">
              <a:latin typeface="Avenir Light" panose="020B0402020203020204" pitchFamily="34" charset="77"/>
              <a:ea typeface="Calibri" charset="0"/>
              <a:cs typeface="Calibri" charset="0"/>
            </a:endParaRPr>
          </a:p>
          <a:p>
            <a:endParaRPr lang="en-US" sz="2000" dirty="0"/>
          </a:p>
        </p:txBody>
      </p:sp>
      <p:pic>
        <p:nvPicPr>
          <p:cNvPr id="11" name="Picture 10">
            <a:extLst>
              <a:ext uri="{FF2B5EF4-FFF2-40B4-BE49-F238E27FC236}">
                <a16:creationId xmlns:a16="http://schemas.microsoft.com/office/drawing/2014/main" id="{3E9923A7-41FD-8D4A-956C-7984E941902A}"/>
              </a:ext>
            </a:extLst>
          </p:cNvPr>
          <p:cNvPicPr>
            <a:picLocks noChangeAspect="1"/>
          </p:cNvPicPr>
          <p:nvPr/>
        </p:nvPicPr>
        <p:blipFill rotWithShape="1">
          <a:blip r:embed="rId3"/>
          <a:srcRect b="28198"/>
          <a:stretch/>
        </p:blipFill>
        <p:spPr>
          <a:xfrm>
            <a:off x="10033000" y="3781611"/>
            <a:ext cx="1206500" cy="333189"/>
          </a:xfrm>
          <a:prstGeom prst="rect">
            <a:avLst/>
          </a:prstGeom>
        </p:spPr>
      </p:pic>
      <p:pic>
        <p:nvPicPr>
          <p:cNvPr id="17" name="Picture 16" descr="Logo&#10;&#10;Description automatically generated">
            <a:extLst>
              <a:ext uri="{FF2B5EF4-FFF2-40B4-BE49-F238E27FC236}">
                <a16:creationId xmlns:a16="http://schemas.microsoft.com/office/drawing/2014/main" id="{E3E4FF96-2317-A540-B488-7435A5804518}"/>
              </a:ext>
            </a:extLst>
          </p:cNvPr>
          <p:cNvPicPr>
            <a:picLocks noChangeAspect="1"/>
          </p:cNvPicPr>
          <p:nvPr/>
        </p:nvPicPr>
        <p:blipFill>
          <a:blip r:embed="rId4"/>
          <a:stretch>
            <a:fillRect/>
          </a:stretch>
        </p:blipFill>
        <p:spPr>
          <a:xfrm>
            <a:off x="9566275" y="4242748"/>
            <a:ext cx="933450" cy="394058"/>
          </a:xfrm>
          <a:prstGeom prst="rect">
            <a:avLst/>
          </a:prstGeom>
        </p:spPr>
      </p:pic>
    </p:spTree>
    <p:extLst>
      <p:ext uri="{BB962C8B-B14F-4D97-AF65-F5344CB8AC3E}">
        <p14:creationId xmlns:p14="http://schemas.microsoft.com/office/powerpoint/2010/main" val="3125266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E68D-B0B0-1A4D-9D8B-1C03FEA8E193}"/>
              </a:ext>
            </a:extLst>
          </p:cNvPr>
          <p:cNvSpPr>
            <a:spLocks noGrp="1"/>
          </p:cNvSpPr>
          <p:nvPr>
            <p:ph type="title"/>
          </p:nvPr>
        </p:nvSpPr>
        <p:spPr>
          <a:xfrm>
            <a:off x="952500" y="627675"/>
            <a:ext cx="10273797" cy="794667"/>
          </a:xfrm>
        </p:spPr>
        <p:txBody>
          <a:bodyPr>
            <a:normAutofit/>
          </a:bodyPr>
          <a:lstStyle/>
          <a:p>
            <a:pPr algn="ctr"/>
            <a:r>
              <a:rPr lang="en-US" sz="4000" b="1" dirty="0">
                <a:solidFill>
                  <a:srgbClr val="009B16"/>
                </a:solidFill>
              </a:rPr>
              <a:t>ASPE Affiliate Programs</a:t>
            </a:r>
            <a:endParaRPr lang="en-US" sz="4000" dirty="0">
              <a:solidFill>
                <a:srgbClr val="009B16"/>
              </a:solidFill>
            </a:endParaRPr>
          </a:p>
        </p:txBody>
      </p:sp>
      <p:sp>
        <p:nvSpPr>
          <p:cNvPr id="3" name="Content Placeholder 2">
            <a:extLst>
              <a:ext uri="{FF2B5EF4-FFF2-40B4-BE49-F238E27FC236}">
                <a16:creationId xmlns:a16="http://schemas.microsoft.com/office/drawing/2014/main" id="{EFF6C8BB-4641-AE4E-BD5D-4DAA27E506A2}"/>
              </a:ext>
            </a:extLst>
          </p:cNvPr>
          <p:cNvSpPr>
            <a:spLocks noGrp="1"/>
          </p:cNvSpPr>
          <p:nvPr>
            <p:ph idx="1"/>
          </p:nvPr>
        </p:nvSpPr>
        <p:spPr>
          <a:xfrm>
            <a:off x="688330" y="1699791"/>
            <a:ext cx="10435591" cy="4385945"/>
          </a:xfrm>
        </p:spPr>
        <p:txBody>
          <a:bodyPr>
            <a:normAutofit/>
          </a:bodyPr>
          <a:lstStyle/>
          <a:p>
            <a:pPr marL="0" indent="0">
              <a:spcBef>
                <a:spcPts val="0"/>
              </a:spcBef>
              <a:buNone/>
            </a:pPr>
            <a:r>
              <a:rPr lang="en-US" sz="2000" dirty="0">
                <a:solidFill>
                  <a:srgbClr val="1C6FA9"/>
                </a:solidFill>
                <a:latin typeface="Avenir Heavy" panose="02000503020000020003" pitchFamily="2" charset="0"/>
                <a:ea typeface="Calibri" charset="0"/>
                <a:cs typeface="Calibri" charset="0"/>
              </a:rPr>
              <a:t>ASPE Pipeline:</a:t>
            </a:r>
          </a:p>
          <a:p>
            <a:pPr>
              <a:lnSpc>
                <a:spcPct val="140000"/>
              </a:lnSpc>
              <a:spcBef>
                <a:spcPts val="0"/>
              </a:spcBef>
            </a:pPr>
            <a:r>
              <a:rPr lang="en-US" sz="2000" dirty="0">
                <a:latin typeface="Avenir Light" panose="020B0402020203020204" pitchFamily="34" charset="77"/>
                <a:ea typeface="Calibri" charset="0"/>
                <a:cs typeface="Calibri" charset="0"/>
              </a:rPr>
              <a:t>New website format was introduced in late 2019.</a:t>
            </a:r>
          </a:p>
          <a:p>
            <a:pPr lvl="1">
              <a:lnSpc>
                <a:spcPct val="140000"/>
              </a:lnSpc>
              <a:spcBef>
                <a:spcPts val="0"/>
              </a:spcBef>
              <a:buFont typeface="Courier New" panose="02070309020205020404" pitchFamily="49" charset="0"/>
              <a:buChar char="o"/>
            </a:pPr>
            <a:r>
              <a:rPr lang="en-US" sz="2000" dirty="0">
                <a:latin typeface="Avenir Light" panose="020B0402020203020204" pitchFamily="34" charset="77"/>
                <a:ea typeface="Calibri" charset="0"/>
                <a:cs typeface="Calibri" charset="0"/>
              </a:rPr>
              <a:t>Continued expansion of ASPE Pipeline will be forthcoming.</a:t>
            </a:r>
          </a:p>
          <a:p>
            <a:pPr>
              <a:lnSpc>
                <a:spcPct val="140000"/>
              </a:lnSpc>
              <a:spcBef>
                <a:spcPts val="0"/>
              </a:spcBef>
            </a:pPr>
            <a:r>
              <a:rPr lang="en-US" sz="2000" dirty="0">
                <a:latin typeface="Avenir Light" panose="020B0402020203020204" pitchFamily="34" charset="77"/>
                <a:ea typeface="Calibri" charset="0"/>
                <a:cs typeface="Calibri" charset="0"/>
              </a:rPr>
              <a:t>Several advertising opportunities continue to be available.</a:t>
            </a:r>
          </a:p>
          <a:p>
            <a:pPr marL="0" indent="0">
              <a:spcBef>
                <a:spcPts val="0"/>
              </a:spcBef>
              <a:buNone/>
            </a:pPr>
            <a:endParaRPr lang="en-US" sz="2000" dirty="0">
              <a:solidFill>
                <a:srgbClr val="1C6FA9"/>
              </a:solidFill>
              <a:latin typeface="Avenir Book" panose="02000503020000020003" pitchFamily="2" charset="0"/>
              <a:ea typeface="Calibri" charset="0"/>
              <a:cs typeface="Calibri" charset="0"/>
            </a:endParaRPr>
          </a:p>
          <a:p>
            <a:pPr marL="0" indent="0">
              <a:spcBef>
                <a:spcPts val="0"/>
              </a:spcBef>
              <a:buNone/>
            </a:pPr>
            <a:r>
              <a:rPr lang="en-US" sz="2000" b="1" dirty="0">
                <a:solidFill>
                  <a:srgbClr val="1C6FA9"/>
                </a:solidFill>
                <a:latin typeface="Avenir Heavy" panose="02000503020000020003" pitchFamily="2" charset="0"/>
                <a:ea typeface="Calibri" charset="0"/>
                <a:cs typeface="Calibri" charset="0"/>
              </a:rPr>
              <a:t>ASPE Convention &amp; Expo:</a:t>
            </a:r>
          </a:p>
          <a:p>
            <a:pPr>
              <a:lnSpc>
                <a:spcPct val="140000"/>
              </a:lnSpc>
              <a:spcBef>
                <a:spcPts val="0"/>
              </a:spcBef>
            </a:pPr>
            <a:r>
              <a:rPr lang="en-US" sz="2000" dirty="0">
                <a:latin typeface="Avenir Light" panose="020B0402020203020204" pitchFamily="34" charset="77"/>
                <a:ea typeface="Calibri" charset="0"/>
                <a:cs typeface="Calibri" charset="0"/>
              </a:rPr>
              <a:t>Sponsorship activity continues to be strong.</a:t>
            </a:r>
          </a:p>
          <a:p>
            <a:pPr>
              <a:lnSpc>
                <a:spcPct val="140000"/>
              </a:lnSpc>
              <a:spcBef>
                <a:spcPts val="0"/>
              </a:spcBef>
            </a:pPr>
            <a:r>
              <a:rPr lang="en-US" sz="2000" dirty="0">
                <a:latin typeface="Avenir Light" panose="020B0402020203020204" pitchFamily="34" charset="77"/>
                <a:ea typeface="Calibri" charset="0"/>
                <a:cs typeface="Calibri" charset="0"/>
              </a:rPr>
              <a:t>Product Showcase and Innovation Theatre continue to be popular.</a:t>
            </a:r>
          </a:p>
          <a:p>
            <a:pPr>
              <a:lnSpc>
                <a:spcPct val="140000"/>
              </a:lnSpc>
              <a:spcBef>
                <a:spcPts val="0"/>
              </a:spcBef>
            </a:pPr>
            <a:r>
              <a:rPr lang="en-US" sz="2000" b="1" dirty="0">
                <a:solidFill>
                  <a:srgbClr val="1C6FA9"/>
                </a:solidFill>
                <a:latin typeface="Avenir Heavy" panose="02000503020000020003" pitchFamily="2" charset="0"/>
                <a:ea typeface="Calibri" charset="0"/>
                <a:cs typeface="Calibri" charset="0"/>
              </a:rPr>
              <a:t>Bradley Corporation </a:t>
            </a:r>
            <a:r>
              <a:rPr lang="en-US" sz="2000" dirty="0">
                <a:latin typeface="Avenir Light" panose="020B0402020203020204" pitchFamily="34" charset="77"/>
                <a:ea typeface="Calibri" charset="0"/>
                <a:cs typeface="Calibri" charset="0"/>
              </a:rPr>
              <a:t>is the sponsor of the Sunday Night Party at the  House of Blues.</a:t>
            </a:r>
          </a:p>
          <a:p>
            <a:pPr>
              <a:lnSpc>
                <a:spcPct val="140000"/>
              </a:lnSpc>
              <a:spcBef>
                <a:spcPts val="0"/>
              </a:spcBef>
            </a:pPr>
            <a:r>
              <a:rPr lang="en-US" sz="2000" b="1" dirty="0">
                <a:solidFill>
                  <a:srgbClr val="00B0F0"/>
                </a:solidFill>
                <a:latin typeface="Avenir Heavy" panose="02000503020000020003" pitchFamily="2" charset="0"/>
                <a:ea typeface="Calibri" charset="0"/>
                <a:cs typeface="Calibri" charset="0"/>
              </a:rPr>
              <a:t>QuantumFlo</a:t>
            </a:r>
            <a:r>
              <a:rPr lang="en-US" sz="2000" dirty="0">
                <a:latin typeface="Avenir Light" panose="020B0402020203020204" pitchFamily="34" charset="77"/>
                <a:ea typeface="Calibri" charset="0"/>
                <a:cs typeface="Calibri" charset="0"/>
              </a:rPr>
              <a:t> will sponsor the Presidential Delegate and VIP Social – a new event!</a:t>
            </a:r>
          </a:p>
          <a:p>
            <a:endParaRPr lang="en-US" sz="2000" dirty="0"/>
          </a:p>
        </p:txBody>
      </p:sp>
      <p:pic>
        <p:nvPicPr>
          <p:cNvPr id="7" name="Picture 6" descr="Logo, company name&#10;&#10;Description automatically generated">
            <a:extLst>
              <a:ext uri="{FF2B5EF4-FFF2-40B4-BE49-F238E27FC236}">
                <a16:creationId xmlns:a16="http://schemas.microsoft.com/office/drawing/2014/main" id="{947DB043-E998-D941-A248-86AE114FEA21}"/>
              </a:ext>
            </a:extLst>
          </p:cNvPr>
          <p:cNvPicPr>
            <a:picLocks noChangeAspect="1"/>
          </p:cNvPicPr>
          <p:nvPr/>
        </p:nvPicPr>
        <p:blipFill rotWithShape="1">
          <a:blip r:embed="rId3"/>
          <a:srcRect t="34510" b="34313"/>
          <a:stretch/>
        </p:blipFill>
        <p:spPr>
          <a:xfrm>
            <a:off x="9967763" y="4107632"/>
            <a:ext cx="2224237" cy="693439"/>
          </a:xfrm>
          <a:prstGeom prst="rect">
            <a:avLst/>
          </a:prstGeom>
        </p:spPr>
      </p:pic>
      <p:pic>
        <p:nvPicPr>
          <p:cNvPr id="9" name="Picture 8" descr="Logo&#10;&#10;Description automatically generated">
            <a:extLst>
              <a:ext uri="{FF2B5EF4-FFF2-40B4-BE49-F238E27FC236}">
                <a16:creationId xmlns:a16="http://schemas.microsoft.com/office/drawing/2014/main" id="{3B7168B5-3E96-3F4D-A8F3-A660AF62D613}"/>
              </a:ext>
            </a:extLst>
          </p:cNvPr>
          <p:cNvPicPr>
            <a:picLocks noChangeAspect="1"/>
          </p:cNvPicPr>
          <p:nvPr/>
        </p:nvPicPr>
        <p:blipFill>
          <a:blip r:embed="rId4"/>
          <a:stretch>
            <a:fillRect/>
          </a:stretch>
        </p:blipFill>
        <p:spPr>
          <a:xfrm>
            <a:off x="10240756" y="5078520"/>
            <a:ext cx="1766329" cy="504665"/>
          </a:xfrm>
          <a:prstGeom prst="rect">
            <a:avLst/>
          </a:prstGeom>
        </p:spPr>
      </p:pic>
    </p:spTree>
    <p:extLst>
      <p:ext uri="{BB962C8B-B14F-4D97-AF65-F5344CB8AC3E}">
        <p14:creationId xmlns:p14="http://schemas.microsoft.com/office/powerpoint/2010/main" val="35512206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1028700" y="2184919"/>
            <a:ext cx="10270025" cy="1325563"/>
          </a:xfrm>
        </p:spPr>
        <p:txBody>
          <a:bodyPr>
            <a:normAutofit/>
          </a:bodyPr>
          <a:lstStyle/>
          <a:p>
            <a:pPr algn="ctr"/>
            <a:r>
              <a:rPr lang="en-US" sz="5400" dirty="0"/>
              <a:t>Thank You!</a:t>
            </a:r>
          </a:p>
        </p:txBody>
      </p:sp>
    </p:spTree>
    <p:extLst>
      <p:ext uri="{BB962C8B-B14F-4D97-AF65-F5344CB8AC3E}">
        <p14:creationId xmlns:p14="http://schemas.microsoft.com/office/powerpoint/2010/main" val="17559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49086" y="267246"/>
            <a:ext cx="10504714" cy="1473835"/>
          </a:xfrm>
        </p:spPr>
        <p:txBody>
          <a:bodyPr>
            <a:normAutofit/>
          </a:bodyPr>
          <a:lstStyle/>
          <a:p>
            <a:pPr algn="ctr"/>
            <a:r>
              <a:rPr lang="en-US" sz="4000" dirty="0">
                <a:solidFill>
                  <a:srgbClr val="009B16"/>
                </a:solidFill>
              </a:rPr>
              <a:t>Multi-Year Membership Renewal</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49086" y="1710831"/>
            <a:ext cx="10606088" cy="3436338"/>
          </a:xfrm>
        </p:spPr>
        <p:txBody>
          <a:bodyPr>
            <a:normAutofit/>
          </a:bodyPr>
          <a:lstStyle/>
          <a:p>
            <a:pPr>
              <a:lnSpc>
                <a:spcPct val="140000"/>
              </a:lnSpc>
              <a:spcBef>
                <a:spcPts val="1600"/>
              </a:spcBef>
            </a:pPr>
            <a:r>
              <a:rPr lang="en-US" sz="2000" dirty="0">
                <a:latin typeface="Avenir Light" panose="020B0402020203020204" pitchFamily="34" charset="77"/>
                <a:ea typeface="Calibri" charset="0"/>
                <a:cs typeface="Calibri" charset="0"/>
              </a:rPr>
              <a:t>Program is available to new and current members.</a:t>
            </a:r>
          </a:p>
          <a:p>
            <a:pPr>
              <a:lnSpc>
                <a:spcPct val="140000"/>
              </a:lnSpc>
              <a:spcBef>
                <a:spcPts val="1600"/>
              </a:spcBef>
            </a:pPr>
            <a:r>
              <a:rPr lang="en-US" sz="2000" dirty="0">
                <a:latin typeface="Avenir Light" panose="020B0402020203020204" pitchFamily="34" charset="77"/>
                <a:ea typeface="Calibri" charset="0"/>
                <a:cs typeface="Calibri" charset="0"/>
              </a:rPr>
              <a:t>Renew for two years to receive 5% off dues payment and pay $361.</a:t>
            </a:r>
          </a:p>
          <a:p>
            <a:pPr>
              <a:lnSpc>
                <a:spcPct val="140000"/>
              </a:lnSpc>
              <a:spcBef>
                <a:spcPts val="1600"/>
              </a:spcBef>
            </a:pPr>
            <a:r>
              <a:rPr lang="en-US" sz="2000" dirty="0">
                <a:latin typeface="Avenir Light" panose="020B0402020203020204" pitchFamily="34" charset="77"/>
                <a:ea typeface="Calibri" charset="0"/>
                <a:cs typeface="Calibri" charset="0"/>
              </a:rPr>
              <a:t>Renew for three years to receive 10% off dues payment and pay $513.</a:t>
            </a:r>
          </a:p>
          <a:p>
            <a:pPr>
              <a:lnSpc>
                <a:spcPct val="140000"/>
              </a:lnSpc>
              <a:spcBef>
                <a:spcPts val="1600"/>
              </a:spcBef>
            </a:pPr>
            <a:r>
              <a:rPr lang="en-US" sz="2000" dirty="0">
                <a:latin typeface="Avenir Light" panose="020B0402020203020204" pitchFamily="34" charset="77"/>
                <a:ea typeface="Calibri" charset="0"/>
                <a:cs typeface="Calibri" charset="0"/>
              </a:rPr>
              <a:t>To date, 272 participants are taking advantage of this initiative.</a:t>
            </a:r>
          </a:p>
        </p:txBody>
      </p:sp>
    </p:spTree>
    <p:extLst>
      <p:ext uri="{BB962C8B-B14F-4D97-AF65-F5344CB8AC3E}">
        <p14:creationId xmlns:p14="http://schemas.microsoft.com/office/powerpoint/2010/main" val="2259352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63780-3A51-9D42-96A6-F75E5475813B}"/>
              </a:ext>
            </a:extLst>
          </p:cNvPr>
          <p:cNvSpPr>
            <a:spLocks noGrp="1"/>
          </p:cNvSpPr>
          <p:nvPr>
            <p:ph type="title"/>
          </p:nvPr>
        </p:nvSpPr>
        <p:spPr>
          <a:xfrm>
            <a:off x="843643" y="275604"/>
            <a:ext cx="10504714" cy="1473835"/>
          </a:xfrm>
        </p:spPr>
        <p:txBody>
          <a:bodyPr>
            <a:normAutofit/>
          </a:bodyPr>
          <a:lstStyle/>
          <a:p>
            <a:r>
              <a:rPr lang="en-US" sz="4000" dirty="0">
                <a:solidFill>
                  <a:srgbClr val="009B16"/>
                </a:solidFill>
              </a:rPr>
              <a:t>Multiple Chapter Affiliation</a:t>
            </a:r>
          </a:p>
        </p:txBody>
      </p:sp>
      <p:sp>
        <p:nvSpPr>
          <p:cNvPr id="3" name="Content Placeholder 2">
            <a:extLst>
              <a:ext uri="{FF2B5EF4-FFF2-40B4-BE49-F238E27FC236}">
                <a16:creationId xmlns:a16="http://schemas.microsoft.com/office/drawing/2014/main" id="{5028BD52-1120-C14D-85F7-501424E7AECE}"/>
              </a:ext>
            </a:extLst>
          </p:cNvPr>
          <p:cNvSpPr>
            <a:spLocks noGrp="1"/>
          </p:cNvSpPr>
          <p:nvPr>
            <p:ph idx="1"/>
          </p:nvPr>
        </p:nvSpPr>
        <p:spPr>
          <a:xfrm>
            <a:off x="843643" y="1634449"/>
            <a:ext cx="10186352" cy="3910955"/>
          </a:xfrm>
        </p:spPr>
        <p:txBody>
          <a:bodyPr>
            <a:normAutofit fontScale="92500" lnSpcReduction="20000"/>
          </a:bodyPr>
          <a:lstStyle/>
          <a:p>
            <a:pPr>
              <a:lnSpc>
                <a:spcPct val="140000"/>
              </a:lnSpc>
              <a:spcBef>
                <a:spcPts val="1600"/>
              </a:spcBef>
            </a:pPr>
            <a:r>
              <a:rPr lang="en-US" sz="2000" dirty="0">
                <a:latin typeface="Avenir Light" panose="020B0402020203020204" pitchFamily="34" charset="77"/>
                <a:cs typeface="Calibri" charset="0"/>
              </a:rPr>
              <a:t>Program is available to new and current members.</a:t>
            </a:r>
          </a:p>
          <a:p>
            <a:pPr>
              <a:lnSpc>
                <a:spcPct val="140000"/>
              </a:lnSpc>
              <a:spcBef>
                <a:spcPts val="1600"/>
              </a:spcBef>
            </a:pPr>
            <a:r>
              <a:rPr lang="en-US" sz="2000" dirty="0">
                <a:latin typeface="Avenir Light" panose="020B0402020203020204" pitchFamily="34" charset="77"/>
                <a:cs typeface="Calibri" charset="0"/>
              </a:rPr>
              <a:t>Home Chapter affiliation is the standard dues rate of $190.</a:t>
            </a:r>
          </a:p>
          <a:p>
            <a:pPr>
              <a:lnSpc>
                <a:spcPct val="140000"/>
              </a:lnSpc>
              <a:spcBef>
                <a:spcPts val="1600"/>
              </a:spcBef>
            </a:pPr>
            <a:r>
              <a:rPr lang="en-US" sz="2000" dirty="0">
                <a:latin typeface="Avenir Light" panose="020B0402020203020204" pitchFamily="34" charset="77"/>
                <a:cs typeface="Calibri" charset="0"/>
              </a:rPr>
              <a:t>Additional Chapter affiliations are $80 per Chapter.</a:t>
            </a:r>
          </a:p>
          <a:p>
            <a:pPr>
              <a:lnSpc>
                <a:spcPct val="140000"/>
              </a:lnSpc>
              <a:spcBef>
                <a:spcPts val="1600"/>
              </a:spcBef>
            </a:pPr>
            <a:r>
              <a:rPr lang="en-US" sz="2000" dirty="0">
                <a:latin typeface="Avenir Light" panose="020B0402020203020204" pitchFamily="34" charset="77"/>
                <a:cs typeface="Calibri" charset="0"/>
              </a:rPr>
              <a:t>No limit to the number of Chapters with which a member can affiliate.</a:t>
            </a:r>
          </a:p>
          <a:p>
            <a:pPr>
              <a:lnSpc>
                <a:spcPct val="140000"/>
              </a:lnSpc>
              <a:spcBef>
                <a:spcPts val="1600"/>
              </a:spcBef>
            </a:pPr>
            <a:r>
              <a:rPr lang="en-US" sz="2000" dirty="0">
                <a:latin typeface="Avenir Light" panose="020B0402020203020204" pitchFamily="34" charset="77"/>
                <a:cs typeface="Calibri" charset="0"/>
              </a:rPr>
              <a:t>Board participation is allowed for any Chapters with which the member is affiliated.</a:t>
            </a:r>
          </a:p>
          <a:p>
            <a:pPr>
              <a:lnSpc>
                <a:spcPct val="140000"/>
              </a:lnSpc>
              <a:spcBef>
                <a:spcPts val="1600"/>
              </a:spcBef>
            </a:pPr>
            <a:r>
              <a:rPr lang="en-US" sz="2000" dirty="0">
                <a:latin typeface="Avenir Light" panose="020B0402020203020204" pitchFamily="34" charset="77"/>
                <a:cs typeface="Calibri" charset="0"/>
              </a:rPr>
              <a:t>Participation as a Delegate is only allowed with the Home Chapter.</a:t>
            </a:r>
          </a:p>
          <a:p>
            <a:pPr>
              <a:lnSpc>
                <a:spcPct val="140000"/>
              </a:lnSpc>
              <a:spcBef>
                <a:spcPts val="1600"/>
              </a:spcBef>
            </a:pPr>
            <a:r>
              <a:rPr lang="en-US" sz="2000" dirty="0">
                <a:latin typeface="Avenir Light" panose="020B0402020203020204" pitchFamily="34" charset="77"/>
                <a:cs typeface="Calibri" charset="0"/>
              </a:rPr>
              <a:t>To date, 49 members have multiple Chapter affiliation.</a:t>
            </a:r>
          </a:p>
        </p:txBody>
      </p:sp>
    </p:spTree>
    <p:extLst>
      <p:ext uri="{BB962C8B-B14F-4D97-AF65-F5344CB8AC3E}">
        <p14:creationId xmlns:p14="http://schemas.microsoft.com/office/powerpoint/2010/main" val="41329456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_New_Template.potx" id="{3723F899-4F76-C342-AE00-A9CA95239EC4}" vid="{488E015D-87BE-F94C-9E19-AF219C9E64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59272</TotalTime>
  <Words>6052</Words>
  <Application>Microsoft Macintosh PowerPoint</Application>
  <PresentationFormat>Widescreen</PresentationFormat>
  <Paragraphs>607</Paragraphs>
  <Slides>75</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75</vt:i4>
      </vt:variant>
    </vt:vector>
  </HeadingPairs>
  <TitlesOfParts>
    <vt:vector size="85" baseType="lpstr">
      <vt:lpstr>Arial</vt:lpstr>
      <vt:lpstr>Avenir</vt:lpstr>
      <vt:lpstr>Avenir Book</vt:lpstr>
      <vt:lpstr>Avenir Heavy</vt:lpstr>
      <vt:lpstr>Avenir Light</vt:lpstr>
      <vt:lpstr>Avenir Medium</vt:lpstr>
      <vt:lpstr>Calibri</vt:lpstr>
      <vt:lpstr>Courier New</vt:lpstr>
      <vt:lpstr>Times New Roman</vt:lpstr>
      <vt:lpstr>Office Theme</vt:lpstr>
      <vt:lpstr>American Society of Plumbing Engineers  2021 Region Meetings</vt:lpstr>
      <vt:lpstr>ASPE Staff </vt:lpstr>
      <vt:lpstr>ASPE Coronavirus (COVID-19) Preparedness Resources</vt:lpstr>
      <vt:lpstr>ASPE’s Response to COVID-19</vt:lpstr>
      <vt:lpstr>ASPE’s Response to COVID-19</vt:lpstr>
      <vt:lpstr>Membership Initiatives</vt:lpstr>
      <vt:lpstr>ASPE Compassion Waiver</vt:lpstr>
      <vt:lpstr>Multi-Year Membership Renewal</vt:lpstr>
      <vt:lpstr>Multiple Chapter Affiliation</vt:lpstr>
      <vt:lpstr>Early Renewal Discount for First-Year Members</vt:lpstr>
      <vt:lpstr>Membership Services Update</vt:lpstr>
      <vt:lpstr>End-of-Year Reporting System</vt:lpstr>
      <vt:lpstr>Renewals</vt:lpstr>
      <vt:lpstr>Virtual Chapter Meetings</vt:lpstr>
      <vt:lpstr>ASPE Mentoring Program –  Now Available Through Connect.aspe.org </vt:lpstr>
      <vt:lpstr>ASPE Mentoring Program</vt:lpstr>
      <vt:lpstr>PowerPoint Presentation</vt:lpstr>
      <vt:lpstr>Membership At A Glance</vt:lpstr>
      <vt:lpstr>Membership Trend</vt:lpstr>
      <vt:lpstr>Membership by Type</vt:lpstr>
      <vt:lpstr>ASPE Young Professionals 35 &amp; Under</vt:lpstr>
      <vt:lpstr>Reaching Out to the Younger Generations</vt:lpstr>
      <vt:lpstr>PowerPoint Presentation</vt:lpstr>
      <vt:lpstr>PowerPoint Presentation</vt:lpstr>
      <vt:lpstr>Women of ASPE</vt:lpstr>
      <vt:lpstr>Women of ASPE</vt:lpstr>
      <vt:lpstr>ASPE Life Members 2020-2021</vt:lpstr>
      <vt:lpstr>2023 ASPE Chapter Leadership Summit Proposal</vt:lpstr>
      <vt:lpstr>2023 ASPE Chapter Leadership Summit</vt:lpstr>
      <vt:lpstr>2023 ASPE Chapter Leadership Summit</vt:lpstr>
      <vt:lpstr>2023 ASPE Chapter Leadership Summit</vt:lpstr>
      <vt:lpstr>2023 ASPE Chapter Leadership Summit</vt:lpstr>
      <vt:lpstr>2023 ASPE Chapter Leadership Summit Schedule</vt:lpstr>
      <vt:lpstr>Chapter Liability Concerns</vt:lpstr>
      <vt:lpstr>Fraudulent Emails</vt:lpstr>
      <vt:lpstr>Copyright Infringement </vt:lpstr>
      <vt:lpstr>Website Security and Maintenance</vt:lpstr>
      <vt:lpstr>Website Security and Maintenance</vt:lpstr>
      <vt:lpstr>Chapter Officer Personal Protection</vt:lpstr>
      <vt:lpstr>ASPE Connect</vt:lpstr>
      <vt:lpstr>ASPE Connect</vt:lpstr>
      <vt:lpstr>ASPE Connect Stats and Usage</vt:lpstr>
      <vt:lpstr>ASPE Connect Stats and Usage</vt:lpstr>
      <vt:lpstr>ASPE Connect Promotional Video + Anniversary </vt:lpstr>
      <vt:lpstr>ASPE Education</vt:lpstr>
      <vt:lpstr>Education – Webinars</vt:lpstr>
      <vt:lpstr>Chapter Meeting CEU Integration with  ASPE Education</vt:lpstr>
      <vt:lpstr>PowerPoint Presentation</vt:lpstr>
      <vt:lpstr>Chapter Meeting Integration During  COVID-19 Pandemic</vt:lpstr>
      <vt:lpstr>Education – 2020 Digital Experience</vt:lpstr>
      <vt:lpstr>Outreach to the Younger Generation</vt:lpstr>
      <vt:lpstr>Credentialing &amp; Certification</vt:lpstr>
      <vt:lpstr>Certified in Plumbing Design (CPD)</vt:lpstr>
      <vt:lpstr>Certified Plumbing Design Technician (CPDT)</vt:lpstr>
      <vt:lpstr>CPD and CPDT Recertification</vt:lpstr>
      <vt:lpstr>Green Plumbing Design (GPD)</vt:lpstr>
      <vt:lpstr>PE Working Group Update (PEWG)</vt:lpstr>
      <vt:lpstr>PE Working Group Update (PEWG)</vt:lpstr>
      <vt:lpstr>Plumbing Engineering Option Within  the Mechanical Engineering Exam</vt:lpstr>
      <vt:lpstr>ASPE Marketing</vt:lpstr>
      <vt:lpstr>Marketing Update</vt:lpstr>
      <vt:lpstr>Marketing Update</vt:lpstr>
      <vt:lpstr>Marketing Update</vt:lpstr>
      <vt:lpstr>Marketing Update</vt:lpstr>
      <vt:lpstr>ASPE Publications</vt:lpstr>
      <vt:lpstr>Publications Update</vt:lpstr>
      <vt:lpstr>Publications Update</vt:lpstr>
      <vt:lpstr>Updates</vt:lpstr>
      <vt:lpstr>Updates</vt:lpstr>
      <vt:lpstr>Future Events</vt:lpstr>
      <vt:lpstr>Symposium / Convention &amp; Expo</vt:lpstr>
      <vt:lpstr>Affiliate Relations</vt:lpstr>
      <vt:lpstr>ASPE Affiliate Programs</vt:lpstr>
      <vt:lpstr>ASPE Affiliate Programs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Society of Plumbing Engineers  2020 Region Meetings</dc:title>
  <dc:creator>Nadine Saucedo</dc:creator>
  <cp:lastModifiedBy>Nadine Saucedo</cp:lastModifiedBy>
  <cp:revision>85</cp:revision>
  <cp:lastPrinted>2021-05-10T23:43:06Z</cp:lastPrinted>
  <dcterms:created xsi:type="dcterms:W3CDTF">2020-05-12T16:26:53Z</dcterms:created>
  <dcterms:modified xsi:type="dcterms:W3CDTF">2021-06-01T14:32:44Z</dcterms:modified>
</cp:coreProperties>
</file>