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83"/>
  </p:notesMasterIdLst>
  <p:handoutMasterIdLst>
    <p:handoutMasterId r:id="rId84"/>
  </p:handoutMasterIdLst>
  <p:sldIdLst>
    <p:sldId id="320" r:id="rId2"/>
    <p:sldId id="322" r:id="rId3"/>
    <p:sldId id="468" r:id="rId4"/>
    <p:sldId id="470" r:id="rId5"/>
    <p:sldId id="477" r:id="rId6"/>
    <p:sldId id="476" r:id="rId7"/>
    <p:sldId id="337" r:id="rId8"/>
    <p:sldId id="480" r:id="rId9"/>
    <p:sldId id="379" r:id="rId10"/>
    <p:sldId id="335" r:id="rId11"/>
    <p:sldId id="336" r:id="rId12"/>
    <p:sldId id="338" r:id="rId13"/>
    <p:sldId id="339" r:id="rId14"/>
    <p:sldId id="340" r:id="rId15"/>
    <p:sldId id="346" r:id="rId16"/>
    <p:sldId id="342" r:id="rId17"/>
    <p:sldId id="327" r:id="rId18"/>
    <p:sldId id="343" r:id="rId19"/>
    <p:sldId id="323" r:id="rId20"/>
    <p:sldId id="427" r:id="rId21"/>
    <p:sldId id="321" r:id="rId22"/>
    <p:sldId id="478" r:id="rId23"/>
    <p:sldId id="428" r:id="rId24"/>
    <p:sldId id="324" r:id="rId25"/>
    <p:sldId id="325" r:id="rId26"/>
    <p:sldId id="326" r:id="rId27"/>
    <p:sldId id="256" r:id="rId28"/>
    <p:sldId id="444" r:id="rId29"/>
    <p:sldId id="445" r:id="rId30"/>
    <p:sldId id="446" r:id="rId31"/>
    <p:sldId id="447" r:id="rId32"/>
    <p:sldId id="448" r:id="rId33"/>
    <p:sldId id="401" r:id="rId34"/>
    <p:sldId id="402" r:id="rId35"/>
    <p:sldId id="403" r:id="rId36"/>
    <p:sldId id="404" r:id="rId37"/>
    <p:sldId id="405" r:id="rId38"/>
    <p:sldId id="406" r:id="rId39"/>
    <p:sldId id="418" r:id="rId40"/>
    <p:sldId id="429" r:id="rId41"/>
    <p:sldId id="430" r:id="rId42"/>
    <p:sldId id="431" r:id="rId43"/>
    <p:sldId id="355" r:id="rId44"/>
    <p:sldId id="432" r:id="rId45"/>
    <p:sldId id="420" r:id="rId46"/>
    <p:sldId id="319" r:id="rId47"/>
    <p:sldId id="434" r:id="rId48"/>
    <p:sldId id="435" r:id="rId49"/>
    <p:sldId id="463" r:id="rId50"/>
    <p:sldId id="356" r:id="rId51"/>
    <p:sldId id="436" r:id="rId52"/>
    <p:sldId id="437" r:id="rId53"/>
    <p:sldId id="438" r:id="rId54"/>
    <p:sldId id="439" r:id="rId55"/>
    <p:sldId id="361" r:id="rId56"/>
    <p:sldId id="441" r:id="rId57"/>
    <p:sldId id="442" r:id="rId58"/>
    <p:sldId id="443" r:id="rId59"/>
    <p:sldId id="352" r:id="rId60"/>
    <p:sldId id="345" r:id="rId61"/>
    <p:sldId id="479" r:id="rId62"/>
    <p:sldId id="471" r:id="rId63"/>
    <p:sldId id="475" r:id="rId64"/>
    <p:sldId id="422" r:id="rId65"/>
    <p:sldId id="318" r:id="rId66"/>
    <p:sldId id="452" r:id="rId67"/>
    <p:sldId id="453" r:id="rId68"/>
    <p:sldId id="450" r:id="rId69"/>
    <p:sldId id="451" r:id="rId70"/>
    <p:sldId id="424" r:id="rId71"/>
    <p:sldId id="455" r:id="rId72"/>
    <p:sldId id="456" r:id="rId73"/>
    <p:sldId id="309" r:id="rId74"/>
    <p:sldId id="457" r:id="rId75"/>
    <p:sldId id="333" r:id="rId76"/>
    <p:sldId id="458" r:id="rId77"/>
    <p:sldId id="459" r:id="rId78"/>
    <p:sldId id="426" r:id="rId79"/>
    <p:sldId id="462" r:id="rId80"/>
    <p:sldId id="460" r:id="rId81"/>
    <p:sldId id="408" r:id="rId8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76" userDrawn="1">
          <p15:clr>
            <a:srgbClr val="A4A3A4"/>
          </p15:clr>
        </p15:guide>
        <p15:guide id="2" pos="60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lly Smith, FASPE" initials="BSF" lastIdx="7" clrIdx="0">
    <p:extLst>
      <p:ext uri="{19B8F6BF-5375-455C-9EA6-DF929625EA0E}">
        <p15:presenceInfo xmlns:p15="http://schemas.microsoft.com/office/powerpoint/2012/main" userId="c4fabd02-06c3-46f2-862a-a8de805e00c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6FA9"/>
    <a:srgbClr val="009B16"/>
    <a:srgbClr val="D4D4D4"/>
    <a:srgbClr val="FFFFFF"/>
    <a:srgbClr val="B0B0B0"/>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95"/>
    <p:restoredTop sz="92620"/>
  </p:normalViewPr>
  <p:slideViewPr>
    <p:cSldViewPr snapToGrid="0" snapToObjects="1">
      <p:cViewPr varScale="1">
        <p:scale>
          <a:sx n="106" d="100"/>
          <a:sy n="106" d="100"/>
        </p:scale>
        <p:origin x="416" y="184"/>
      </p:cViewPr>
      <p:guideLst>
        <p:guide orient="horz" pos="1176"/>
        <p:guide pos="600"/>
      </p:guideLst>
    </p:cSldViewPr>
  </p:slideViewPr>
  <p:notesTextViewPr>
    <p:cViewPr>
      <p:scale>
        <a:sx n="1" d="1"/>
        <a:sy n="1" d="1"/>
      </p:scale>
      <p:origin x="0" y="0"/>
    </p:cViewPr>
  </p:notesTextViewPr>
  <p:notesViewPr>
    <p:cSldViewPr snapToGrid="0" snapToObjects="1">
      <p:cViewPr varScale="1">
        <p:scale>
          <a:sx n="119" d="100"/>
          <a:sy n="119" d="100"/>
        </p:scale>
        <p:origin x="5032" y="1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handoutMaster" Target="handoutMasters/handoutMaster1.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5 Year Trend</c:v>
                </c:pt>
              </c:strCache>
            </c:strRef>
          </c:tx>
          <c:spPr>
            <a:solidFill>
              <a:schemeClr val="accent1"/>
            </a:solidFill>
            <a:ln>
              <a:noFill/>
            </a:ln>
            <a:effectLst/>
          </c:spPr>
          <c:invertIfNegative val="0"/>
          <c:cat>
            <c:numRef>
              <c:f>Sheet1!$A$2:$A$7</c:f>
              <c:numCache>
                <c:formatCode>General</c:formatCode>
                <c:ptCount val="6"/>
                <c:pt idx="0">
                  <c:v>2016</c:v>
                </c:pt>
                <c:pt idx="1">
                  <c:v>2017</c:v>
                </c:pt>
                <c:pt idx="2">
                  <c:v>2018</c:v>
                </c:pt>
                <c:pt idx="3">
                  <c:v>2019</c:v>
                </c:pt>
                <c:pt idx="4">
                  <c:v>2020</c:v>
                </c:pt>
              </c:numCache>
            </c:numRef>
          </c:cat>
          <c:val>
            <c:numRef>
              <c:f>Sheet1!$B$2:$B$7</c:f>
              <c:numCache>
                <c:formatCode>General</c:formatCode>
                <c:ptCount val="6"/>
                <c:pt idx="0">
                  <c:v>6008</c:v>
                </c:pt>
                <c:pt idx="1">
                  <c:v>6163</c:v>
                </c:pt>
                <c:pt idx="2">
                  <c:v>6347</c:v>
                </c:pt>
                <c:pt idx="3">
                  <c:v>6519</c:v>
                </c:pt>
                <c:pt idx="4">
                  <c:v>6332</c:v>
                </c:pt>
              </c:numCache>
            </c:numRef>
          </c:val>
          <c:extLst>
            <c:ext xmlns:c16="http://schemas.microsoft.com/office/drawing/2014/chart" uri="{C3380CC4-5D6E-409C-BE32-E72D297353CC}">
              <c16:uniqueId val="{00000000-7FFD-2D4C-BD9C-AEC78863693A}"/>
            </c:ext>
          </c:extLst>
        </c:ser>
        <c:dLbls>
          <c:showLegendKey val="0"/>
          <c:showVal val="0"/>
          <c:showCatName val="0"/>
          <c:showSerName val="0"/>
          <c:showPercent val="0"/>
          <c:showBubbleSize val="0"/>
        </c:dLbls>
        <c:gapWidth val="150"/>
        <c:overlap val="100"/>
        <c:axId val="1139551536"/>
        <c:axId val="1175997040"/>
      </c:barChart>
      <c:catAx>
        <c:axId val="1139551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77" b="0" i="0" u="none" strike="noStrike" kern="1200" baseline="0">
                <a:solidFill>
                  <a:schemeClr val="bg1"/>
                </a:solidFill>
                <a:latin typeface="+mn-lt"/>
                <a:ea typeface="+mn-ea"/>
                <a:cs typeface="+mn-cs"/>
              </a:defRPr>
            </a:pPr>
            <a:endParaRPr lang="en-US"/>
          </a:p>
        </c:txPr>
        <c:crossAx val="1175997040"/>
        <c:crosses val="autoZero"/>
        <c:auto val="1"/>
        <c:lblAlgn val="ctr"/>
        <c:lblOffset val="100"/>
        <c:noMultiLvlLbl val="0"/>
      </c:catAx>
      <c:valAx>
        <c:axId val="1175997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87" b="0" i="0" u="none" strike="noStrike" kern="1200" baseline="0">
                <a:solidFill>
                  <a:schemeClr val="bg1"/>
                </a:solidFill>
                <a:latin typeface="+mn-lt"/>
                <a:ea typeface="+mn-ea"/>
                <a:cs typeface="+mn-cs"/>
              </a:defRPr>
            </a:pPr>
            <a:endParaRPr lang="en-US"/>
          </a:p>
        </c:txPr>
        <c:crossAx val="11395515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2020</c:v>
                </c:pt>
              </c:strCache>
            </c:strRef>
          </c:tx>
          <c:spPr>
            <a:solidFill>
              <a:schemeClr val="accent1"/>
            </a:solidFill>
            <a:ln>
              <a:noFill/>
            </a:ln>
            <a:effectLst/>
          </c:spPr>
          <c:invertIfNegative val="0"/>
          <c:cat>
            <c:strRef>
              <c:f>Sheet1!$A$2:$A$9</c:f>
              <c:strCache>
                <c:ptCount val="8"/>
                <c:pt idx="0">
                  <c:v>Affiliate</c:v>
                </c:pt>
                <c:pt idx="1">
                  <c:v>Full</c:v>
                </c:pt>
                <c:pt idx="2">
                  <c:v>Associate</c:v>
                </c:pt>
                <c:pt idx="3">
                  <c:v>Special</c:v>
                </c:pt>
                <c:pt idx="4">
                  <c:v>Retired</c:v>
                </c:pt>
                <c:pt idx="5">
                  <c:v>Student</c:v>
                </c:pt>
                <c:pt idx="6">
                  <c:v>Life</c:v>
                </c:pt>
                <c:pt idx="7">
                  <c:v>Governmental</c:v>
                </c:pt>
              </c:strCache>
            </c:strRef>
          </c:cat>
          <c:val>
            <c:numRef>
              <c:f>Sheet1!$B$2:$B$9</c:f>
              <c:numCache>
                <c:formatCode>General</c:formatCode>
                <c:ptCount val="8"/>
                <c:pt idx="0">
                  <c:v>1594</c:v>
                </c:pt>
                <c:pt idx="1">
                  <c:v>3711</c:v>
                </c:pt>
                <c:pt idx="2">
                  <c:v>556</c:v>
                </c:pt>
                <c:pt idx="3">
                  <c:v>161</c:v>
                </c:pt>
                <c:pt idx="4">
                  <c:v>89</c:v>
                </c:pt>
                <c:pt idx="5">
                  <c:v>37</c:v>
                </c:pt>
                <c:pt idx="6">
                  <c:v>42</c:v>
                </c:pt>
                <c:pt idx="7">
                  <c:v>51</c:v>
                </c:pt>
              </c:numCache>
            </c:numRef>
          </c:val>
          <c:extLst>
            <c:ext xmlns:c16="http://schemas.microsoft.com/office/drawing/2014/chart" uri="{C3380CC4-5D6E-409C-BE32-E72D297353CC}">
              <c16:uniqueId val="{00000000-9E7A-B94F-8F0C-875D5F830497}"/>
            </c:ext>
          </c:extLst>
        </c:ser>
        <c:ser>
          <c:idx val="1"/>
          <c:order val="1"/>
          <c:tx>
            <c:strRef>
              <c:f>Sheet1!$C$1</c:f>
              <c:strCache>
                <c:ptCount val="1"/>
                <c:pt idx="0">
                  <c:v>2019</c:v>
                </c:pt>
              </c:strCache>
            </c:strRef>
          </c:tx>
          <c:spPr>
            <a:solidFill>
              <a:schemeClr val="accent2"/>
            </a:solidFill>
            <a:ln>
              <a:noFill/>
            </a:ln>
            <a:effectLst/>
          </c:spPr>
          <c:invertIfNegative val="0"/>
          <c:cat>
            <c:strRef>
              <c:f>Sheet1!$A$2:$A$9</c:f>
              <c:strCache>
                <c:ptCount val="8"/>
                <c:pt idx="0">
                  <c:v>Affiliate</c:v>
                </c:pt>
                <c:pt idx="1">
                  <c:v>Full</c:v>
                </c:pt>
                <c:pt idx="2">
                  <c:v>Associate</c:v>
                </c:pt>
                <c:pt idx="3">
                  <c:v>Special</c:v>
                </c:pt>
                <c:pt idx="4">
                  <c:v>Retired</c:v>
                </c:pt>
                <c:pt idx="5">
                  <c:v>Student</c:v>
                </c:pt>
                <c:pt idx="6">
                  <c:v>Life</c:v>
                </c:pt>
                <c:pt idx="7">
                  <c:v>Governmental</c:v>
                </c:pt>
              </c:strCache>
            </c:strRef>
          </c:cat>
          <c:val>
            <c:numRef>
              <c:f>Sheet1!$C$2:$C$9</c:f>
              <c:numCache>
                <c:formatCode>General</c:formatCode>
                <c:ptCount val="8"/>
                <c:pt idx="0">
                  <c:v>1719</c:v>
                </c:pt>
                <c:pt idx="1">
                  <c:v>3841</c:v>
                </c:pt>
                <c:pt idx="2">
                  <c:v>528</c:v>
                </c:pt>
                <c:pt idx="3">
                  <c:v>192</c:v>
                </c:pt>
                <c:pt idx="4">
                  <c:v>107</c:v>
                </c:pt>
                <c:pt idx="5">
                  <c:v>35</c:v>
                </c:pt>
                <c:pt idx="6">
                  <c:v>41</c:v>
                </c:pt>
                <c:pt idx="7">
                  <c:v>56</c:v>
                </c:pt>
              </c:numCache>
            </c:numRef>
          </c:val>
          <c:extLst>
            <c:ext xmlns:c16="http://schemas.microsoft.com/office/drawing/2014/chart" uri="{C3380CC4-5D6E-409C-BE32-E72D297353CC}">
              <c16:uniqueId val="{00000001-9E7A-B94F-8F0C-875D5F830497}"/>
            </c:ext>
          </c:extLst>
        </c:ser>
        <c:dLbls>
          <c:showLegendKey val="0"/>
          <c:showVal val="0"/>
          <c:showCatName val="0"/>
          <c:showSerName val="0"/>
          <c:showPercent val="0"/>
          <c:showBubbleSize val="0"/>
        </c:dLbls>
        <c:gapWidth val="219"/>
        <c:axId val="1063834400"/>
        <c:axId val="1061344944"/>
      </c:barChart>
      <c:catAx>
        <c:axId val="1063834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Avenir Book" panose="02000503020000020003" pitchFamily="2" charset="0"/>
                <a:ea typeface="+mn-ea"/>
                <a:cs typeface="+mn-cs"/>
              </a:defRPr>
            </a:pPr>
            <a:endParaRPr lang="en-US"/>
          </a:p>
        </c:txPr>
        <c:crossAx val="1061344944"/>
        <c:crosses val="autoZero"/>
        <c:auto val="1"/>
        <c:lblAlgn val="ctr"/>
        <c:lblOffset val="100"/>
        <c:noMultiLvlLbl val="0"/>
      </c:catAx>
      <c:valAx>
        <c:axId val="1061344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Avenir Book" panose="02000503020000020003" pitchFamily="2" charset="0"/>
                <a:ea typeface="+mn-ea"/>
                <a:cs typeface="+mn-cs"/>
              </a:defRPr>
            </a:pPr>
            <a:endParaRPr lang="en-US"/>
          </a:p>
        </c:txPr>
        <c:crossAx val="10638344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aseline="0">
          <a:solidFill>
            <a:schemeClr val="bg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84"/>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Column1</c:v>
                </c:pt>
              </c:strCache>
            </c:strRef>
          </c:tx>
          <c:dPt>
            <c:idx val="0"/>
            <c:bubble3D val="0"/>
            <c:explosion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1-0831-7749-B164-2DC654FFEAA9}"/>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3-0831-7749-B164-2DC654FFEAA9}"/>
              </c:ext>
            </c:extLst>
          </c:dPt>
          <c:dPt>
            <c:idx val="2"/>
            <c:bubble3D val="0"/>
            <c:explosion val="6"/>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5-0831-7749-B164-2DC654FFEAA9}"/>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7-0831-7749-B164-2DC654FFEAA9}"/>
              </c:ext>
            </c:extLst>
          </c:dPt>
          <c:dPt>
            <c:idx val="4"/>
            <c:bubble3D val="0"/>
            <c:explosion val="9"/>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9-0831-7749-B164-2DC654FFEAA9}"/>
              </c:ext>
            </c:extLst>
          </c:dPt>
          <c:dPt>
            <c:idx val="5"/>
            <c:bubble3D val="0"/>
            <c:explosion val="4"/>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B-0831-7749-B164-2DC654FFEAA9}"/>
              </c:ext>
            </c:extLst>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D-0831-7749-B164-2DC654FFEAA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Full</c:v>
                </c:pt>
                <c:pt idx="1">
                  <c:v>Associate</c:v>
                </c:pt>
                <c:pt idx="2">
                  <c:v>Affiliate</c:v>
                </c:pt>
                <c:pt idx="3">
                  <c:v>Governmental</c:v>
                </c:pt>
                <c:pt idx="4">
                  <c:v>Student</c:v>
                </c:pt>
                <c:pt idx="5">
                  <c:v>Special</c:v>
                </c:pt>
              </c:strCache>
            </c:strRef>
          </c:cat>
          <c:val>
            <c:numRef>
              <c:f>Sheet1!$B$2:$B$7</c:f>
              <c:numCache>
                <c:formatCode>General</c:formatCode>
                <c:ptCount val="6"/>
                <c:pt idx="0">
                  <c:v>447</c:v>
                </c:pt>
                <c:pt idx="1">
                  <c:v>362</c:v>
                </c:pt>
                <c:pt idx="2">
                  <c:v>248</c:v>
                </c:pt>
                <c:pt idx="3">
                  <c:v>6</c:v>
                </c:pt>
                <c:pt idx="4">
                  <c:v>25</c:v>
                </c:pt>
                <c:pt idx="5">
                  <c:v>11</c:v>
                </c:pt>
              </c:numCache>
            </c:numRef>
          </c:val>
          <c:extLst>
            <c:ext xmlns:c16="http://schemas.microsoft.com/office/drawing/2014/chart" uri="{C3380CC4-5D6E-409C-BE32-E72D297353CC}">
              <c16:uniqueId val="{0000000E-0831-7749-B164-2DC654FFEAA9}"/>
            </c:ext>
          </c:extLst>
        </c:ser>
        <c:dLbls>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66498164631594958"/>
          <c:y val="0.24918288759207799"/>
          <c:w val="0.13453526189661075"/>
          <c:h val="0.5504943296564880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venir Light" panose="020B0402020203020204" pitchFamily="34" charset="77"/>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90F9-014D-A4A4-3A752C46847C}"/>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90F9-014D-A4A4-3A752C46847C}"/>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90F9-014D-A4A4-3A752C46847C}"/>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90F9-014D-A4A4-3A752C46847C}"/>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c:ext xmlns:c16="http://schemas.microsoft.com/office/drawing/2014/chart" uri="{C3380CC4-5D6E-409C-BE32-E72D297353CC}">
                <c16:uniqueId val="{00000009-90F9-014D-A4A4-3A752C46847C}"/>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extLst>
              <c:ext xmlns:c16="http://schemas.microsoft.com/office/drawing/2014/chart" uri="{C3380CC4-5D6E-409C-BE32-E72D297353CC}">
                <c16:uniqueId val="{0000000B-90F9-014D-A4A4-3A752C46847C}"/>
              </c:ext>
            </c:extLst>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0D-90F9-014D-A4A4-3A752C46847C}"/>
              </c:ext>
            </c:extLst>
          </c:dPt>
          <c:dPt>
            <c:idx val="7"/>
            <c:bubble3D val="0"/>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0F-DBB1-D649-A90E-949DF4CA2C4A}"/>
              </c:ext>
            </c:extLst>
          </c:dPt>
          <c:dPt>
            <c:idx val="8"/>
            <c:bubble3D val="0"/>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11-E63D-3A4A-A90A-75CCC59AB3D6}"/>
              </c:ext>
            </c:extLst>
          </c:dPt>
          <c:cat>
            <c:strRef>
              <c:f>Sheet1!$A$2:$A$9</c:f>
              <c:strCache>
                <c:ptCount val="8"/>
                <c:pt idx="0">
                  <c:v>Full = 155</c:v>
                </c:pt>
                <c:pt idx="1">
                  <c:v>Affiliate = 55</c:v>
                </c:pt>
                <c:pt idx="2">
                  <c:v>Associate = 44</c:v>
                </c:pt>
                <c:pt idx="3">
                  <c:v>Special = 4</c:v>
                </c:pt>
                <c:pt idx="4">
                  <c:v>Governmental = 2</c:v>
                </c:pt>
                <c:pt idx="5">
                  <c:v>Student = 2</c:v>
                </c:pt>
                <c:pt idx="6">
                  <c:v>Presidential = 1</c:v>
                </c:pt>
                <c:pt idx="7">
                  <c:v>Retired = 0</c:v>
                </c:pt>
              </c:strCache>
            </c:strRef>
          </c:cat>
          <c:val>
            <c:numRef>
              <c:f>Sheet1!$B$2:$B$9</c:f>
              <c:numCache>
                <c:formatCode>General</c:formatCode>
                <c:ptCount val="8"/>
                <c:pt idx="0">
                  <c:v>155</c:v>
                </c:pt>
                <c:pt idx="1">
                  <c:v>55</c:v>
                </c:pt>
                <c:pt idx="2">
                  <c:v>44</c:v>
                </c:pt>
                <c:pt idx="3">
                  <c:v>4</c:v>
                </c:pt>
                <c:pt idx="4">
                  <c:v>2</c:v>
                </c:pt>
                <c:pt idx="5">
                  <c:v>2</c:v>
                </c:pt>
                <c:pt idx="6">
                  <c:v>1</c:v>
                </c:pt>
                <c:pt idx="7">
                  <c:v>0</c:v>
                </c:pt>
              </c:numCache>
            </c:numRef>
          </c:val>
          <c:extLst>
            <c:ext xmlns:c16="http://schemas.microsoft.com/office/drawing/2014/chart" uri="{C3380CC4-5D6E-409C-BE32-E72D297353CC}">
              <c16:uniqueId val="{0000000E-90F9-014D-A4A4-3A752C46847C}"/>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0.64840009129293619"/>
          <c:y val="0.14897360392673967"/>
          <c:w val="0.17889459469740193"/>
          <c:h val="0.5936709669488032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venir Book" panose="02000503020000020003"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669947506561702E-2"/>
          <c:y val="5.1167889251737E-2"/>
          <c:w val="0.89683005249343795"/>
          <c:h val="0.83707660586127997"/>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numRef>
              <c:f>Sheet1!$A$2:$A$7</c:f>
              <c:numCache>
                <c:formatCode>General</c:formatCode>
                <c:ptCount val="6"/>
                <c:pt idx="0">
                  <c:v>2015</c:v>
                </c:pt>
                <c:pt idx="1">
                  <c:v>2016</c:v>
                </c:pt>
                <c:pt idx="2">
                  <c:v>2017</c:v>
                </c:pt>
                <c:pt idx="3">
                  <c:v>2018</c:v>
                </c:pt>
                <c:pt idx="4">
                  <c:v>2019</c:v>
                </c:pt>
                <c:pt idx="5">
                  <c:v>2020</c:v>
                </c:pt>
              </c:numCache>
            </c:numRef>
          </c:cat>
          <c:val>
            <c:numRef>
              <c:f>Sheet1!$B$2:$B$7</c:f>
              <c:numCache>
                <c:formatCode>General</c:formatCode>
                <c:ptCount val="6"/>
                <c:pt idx="0">
                  <c:v>431</c:v>
                </c:pt>
                <c:pt idx="1">
                  <c:v>449</c:v>
                </c:pt>
                <c:pt idx="2">
                  <c:v>465</c:v>
                </c:pt>
                <c:pt idx="3">
                  <c:v>521</c:v>
                </c:pt>
                <c:pt idx="4">
                  <c:v>611</c:v>
                </c:pt>
                <c:pt idx="5">
                  <c:v>604</c:v>
                </c:pt>
              </c:numCache>
            </c:numRef>
          </c:val>
          <c:extLst>
            <c:ext xmlns:c16="http://schemas.microsoft.com/office/drawing/2014/chart" uri="{C3380CC4-5D6E-409C-BE32-E72D297353CC}">
              <c16:uniqueId val="{00000000-ACDB-2D44-842E-D6232C62856B}"/>
            </c:ext>
          </c:extLst>
        </c:ser>
        <c:dLbls>
          <c:showLegendKey val="0"/>
          <c:showVal val="0"/>
          <c:showCatName val="0"/>
          <c:showSerName val="0"/>
          <c:showPercent val="0"/>
          <c:showBubbleSize val="0"/>
        </c:dLbls>
        <c:gapWidth val="219"/>
        <c:overlap val="-27"/>
        <c:axId val="1133321808"/>
        <c:axId val="1133325600"/>
      </c:barChart>
      <c:catAx>
        <c:axId val="1133321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3325600"/>
        <c:crosses val="autoZero"/>
        <c:auto val="1"/>
        <c:lblAlgn val="ctr"/>
        <c:lblOffset val="100"/>
        <c:noMultiLvlLbl val="0"/>
      </c:catAx>
      <c:valAx>
        <c:axId val="11333256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3321808"/>
        <c:crosses val="autoZero"/>
        <c:crossBetween val="between"/>
      </c:valAx>
      <c:spPr>
        <a:noFill/>
        <a:ln>
          <a:noFill/>
        </a:ln>
        <a:effectLst/>
      </c:spPr>
    </c:plotArea>
    <c:plotVisOnly val="1"/>
    <c:dispBlanksAs val="gap"/>
    <c:showDLblsOverMax val="0"/>
  </c:chart>
  <c:spPr>
    <a:noFill/>
    <a:ln>
      <a:noFill/>
    </a:ln>
    <a:effectLst/>
  </c:spPr>
  <c:txPr>
    <a:bodyPr/>
    <a:lstStyle/>
    <a:p>
      <a:pPr>
        <a:defRPr baseline="0">
          <a:solidFill>
            <a:schemeClr val="tx1">
              <a:lumMod val="75000"/>
            </a:schemeClr>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none"/>
          </c:marker>
          <c:cat>
            <c:numRef>
              <c:f>Sheet1!$A$2:$A$7</c:f>
              <c:numCache>
                <c:formatCode>General</c:formatCode>
                <c:ptCount val="6"/>
                <c:pt idx="0">
                  <c:v>2015</c:v>
                </c:pt>
                <c:pt idx="1">
                  <c:v>2016</c:v>
                </c:pt>
                <c:pt idx="2">
                  <c:v>2017</c:v>
                </c:pt>
                <c:pt idx="3">
                  <c:v>2018</c:v>
                </c:pt>
                <c:pt idx="4">
                  <c:v>2019</c:v>
                </c:pt>
                <c:pt idx="5">
                  <c:v>2020</c:v>
                </c:pt>
              </c:numCache>
            </c:numRef>
          </c:cat>
          <c:val>
            <c:numRef>
              <c:f>Sheet1!$B$2:$B$7</c:f>
              <c:numCache>
                <c:formatCode>General</c:formatCode>
                <c:ptCount val="6"/>
                <c:pt idx="0">
                  <c:v>3</c:v>
                </c:pt>
                <c:pt idx="1">
                  <c:v>3</c:v>
                </c:pt>
                <c:pt idx="2">
                  <c:v>9</c:v>
                </c:pt>
                <c:pt idx="3">
                  <c:v>8</c:v>
                </c:pt>
                <c:pt idx="4">
                  <c:v>10</c:v>
                </c:pt>
                <c:pt idx="5">
                  <c:v>10</c:v>
                </c:pt>
              </c:numCache>
            </c:numRef>
          </c:val>
          <c:smooth val="0"/>
          <c:extLst>
            <c:ext xmlns:c16="http://schemas.microsoft.com/office/drawing/2014/chart" uri="{C3380CC4-5D6E-409C-BE32-E72D297353CC}">
              <c16:uniqueId val="{00000000-1915-4143-84AE-A604993EFEBB}"/>
            </c:ext>
          </c:extLst>
        </c:ser>
        <c:dLbls>
          <c:showLegendKey val="0"/>
          <c:showVal val="0"/>
          <c:showCatName val="0"/>
          <c:showSerName val="0"/>
          <c:showPercent val="0"/>
          <c:showBubbleSize val="0"/>
        </c:dLbls>
        <c:smooth val="0"/>
        <c:axId val="1134704496"/>
        <c:axId val="1134707248"/>
      </c:lineChart>
      <c:catAx>
        <c:axId val="1134704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1134707248"/>
        <c:crosses val="autoZero"/>
        <c:auto val="1"/>
        <c:lblAlgn val="ctr"/>
        <c:lblOffset val="100"/>
        <c:noMultiLvlLbl val="0"/>
      </c:catAx>
      <c:valAx>
        <c:axId val="11347072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1134704496"/>
        <c:crosses val="autoZero"/>
        <c:crossBetween val="between"/>
      </c:valAx>
      <c:spPr>
        <a:noFill/>
        <a:ln>
          <a:noFill/>
        </a:ln>
        <a:effectLst/>
      </c:spPr>
    </c:plotArea>
    <c:plotVisOnly val="1"/>
    <c:dispBlanksAs val="gap"/>
    <c:showDLblsOverMax val="0"/>
  </c:chart>
  <c:spPr>
    <a:noFill/>
    <a:ln>
      <a:noFill/>
    </a:ln>
    <a:effectLst/>
  </c:spPr>
  <c:txPr>
    <a:bodyPr/>
    <a:lstStyle/>
    <a:p>
      <a:pPr>
        <a:defRPr sz="1400" baseline="0">
          <a:solidFill>
            <a:srgbClr val="17476D"/>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none"/>
          </c:marker>
          <c:cat>
            <c:numRef>
              <c:f>Sheet1!$A$2:$A$8</c:f>
              <c:numCache>
                <c:formatCode>General</c:formatCode>
                <c:ptCount val="7"/>
                <c:pt idx="0">
                  <c:v>2015</c:v>
                </c:pt>
                <c:pt idx="1">
                  <c:v>2016</c:v>
                </c:pt>
                <c:pt idx="2">
                  <c:v>2017</c:v>
                </c:pt>
                <c:pt idx="3">
                  <c:v>2018</c:v>
                </c:pt>
                <c:pt idx="4">
                  <c:v>2019</c:v>
                </c:pt>
                <c:pt idx="5">
                  <c:v>2020</c:v>
                </c:pt>
              </c:numCache>
            </c:numRef>
          </c:cat>
          <c:val>
            <c:numRef>
              <c:f>Sheet1!$B$2:$B$8</c:f>
              <c:numCache>
                <c:formatCode>General</c:formatCode>
                <c:ptCount val="7"/>
                <c:pt idx="0">
                  <c:v>54</c:v>
                </c:pt>
                <c:pt idx="1">
                  <c:v>49</c:v>
                </c:pt>
                <c:pt idx="2">
                  <c:v>71</c:v>
                </c:pt>
                <c:pt idx="3">
                  <c:v>67</c:v>
                </c:pt>
                <c:pt idx="4">
                  <c:v>75</c:v>
                </c:pt>
                <c:pt idx="5">
                  <c:v>81</c:v>
                </c:pt>
              </c:numCache>
            </c:numRef>
          </c:val>
          <c:smooth val="0"/>
          <c:extLst>
            <c:ext xmlns:c16="http://schemas.microsoft.com/office/drawing/2014/chart" uri="{C3380CC4-5D6E-409C-BE32-E72D297353CC}">
              <c16:uniqueId val="{00000000-7C4F-D14F-A37A-31555B9D79C2}"/>
            </c:ext>
          </c:extLst>
        </c:ser>
        <c:dLbls>
          <c:showLegendKey val="0"/>
          <c:showVal val="0"/>
          <c:showCatName val="0"/>
          <c:showSerName val="0"/>
          <c:showPercent val="0"/>
          <c:showBubbleSize val="0"/>
        </c:dLbls>
        <c:smooth val="0"/>
        <c:axId val="1135868080"/>
        <c:axId val="1135870832"/>
      </c:lineChart>
      <c:catAx>
        <c:axId val="1135868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1135870832"/>
        <c:crosses val="autoZero"/>
        <c:auto val="1"/>
        <c:lblAlgn val="ctr"/>
        <c:lblOffset val="100"/>
        <c:noMultiLvlLbl val="0"/>
      </c:catAx>
      <c:valAx>
        <c:axId val="11358708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1135868080"/>
        <c:crosses val="autoZero"/>
        <c:crossBetween val="between"/>
      </c:valAx>
      <c:spPr>
        <a:noFill/>
        <a:ln>
          <a:noFill/>
        </a:ln>
        <a:effectLst/>
      </c:spPr>
    </c:plotArea>
    <c:plotVisOnly val="1"/>
    <c:dispBlanksAs val="gap"/>
    <c:showDLblsOverMax val="0"/>
  </c:chart>
  <c:spPr>
    <a:noFill/>
    <a:ln>
      <a:noFill/>
    </a:ln>
    <a:effectLst/>
  </c:spPr>
  <c:txPr>
    <a:bodyPr/>
    <a:lstStyle/>
    <a:p>
      <a:pPr>
        <a:defRPr sz="1400" baseline="0">
          <a:solidFill>
            <a:srgbClr val="17476D"/>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9993BF-A5AA-D744-B66A-62032725202F}" type="doc">
      <dgm:prSet loTypeId="urn:microsoft.com/office/officeart/2005/8/layout/orgChart1" loCatId="" qsTypeId="urn:microsoft.com/office/officeart/2005/8/quickstyle/simple4" qsCatId="simple" csTypeId="urn:microsoft.com/office/officeart/2005/8/colors/colorful3" csCatId="colorful" phldr="1"/>
      <dgm:spPr/>
      <dgm:t>
        <a:bodyPr/>
        <a:lstStyle/>
        <a:p>
          <a:endParaRPr lang="en-US"/>
        </a:p>
      </dgm:t>
    </dgm:pt>
    <dgm:pt modelId="{A804A179-1A1C-F746-A668-209E73E3C16B}">
      <dgm:prSet phldrT="[Text]" custT="1"/>
      <dgm:spPr>
        <a:solidFill>
          <a:srgbClr val="36C01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400" strike="noStrike" dirty="0"/>
            <a:t>B. Smith, FASPE</a:t>
          </a:r>
        </a:p>
        <a:p>
          <a:r>
            <a:rPr lang="en-US" sz="1400" strike="noStrike" dirty="0"/>
            <a:t>Executive Director/CEO</a:t>
          </a:r>
        </a:p>
      </dgm:t>
    </dgm:pt>
    <dgm:pt modelId="{FCB13918-CB3C-8543-9CBB-067D59FBF287}" type="parTrans" cxnId="{A642B5F6-CC6D-E54E-AEE2-4AA083901B6F}">
      <dgm:prSet/>
      <dgm:spPr/>
      <dgm:t>
        <a:bodyPr/>
        <a:lstStyle/>
        <a:p>
          <a:endParaRPr lang="en-US" strike="noStrike"/>
        </a:p>
      </dgm:t>
    </dgm:pt>
    <dgm:pt modelId="{CE26DF44-2723-364B-8DA2-355B053E5C5E}" type="sibTrans" cxnId="{A642B5F6-CC6D-E54E-AEE2-4AA083901B6F}">
      <dgm:prSet/>
      <dgm:spPr/>
      <dgm:t>
        <a:bodyPr/>
        <a:lstStyle/>
        <a:p>
          <a:endParaRPr lang="en-US" strike="noStrike"/>
        </a:p>
      </dgm:t>
    </dgm:pt>
    <dgm:pt modelId="{754A7AF2-B0DB-1E48-968B-21DEC3DF4B96}">
      <dgm:prSet phldrT="[Text]" custT="1"/>
      <dgm:spPr>
        <a:solidFill>
          <a:srgbClr val="0044C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400" strike="noStrike" dirty="0"/>
            <a:t>G. Pienta</a:t>
          </a:r>
        </a:p>
        <a:p>
          <a:r>
            <a:rPr lang="en-US" sz="1400" strike="noStrike" dirty="0"/>
            <a:t>Director Publications &amp; Standards</a:t>
          </a:r>
        </a:p>
      </dgm:t>
    </dgm:pt>
    <dgm:pt modelId="{E579D42E-CF1F-3A44-9A1C-ADA54B8272CB}" type="parTrans" cxnId="{47E0126C-95B6-5C4C-A587-3AB5C90317C0}">
      <dgm:prSet/>
      <dgm:spPr/>
      <dgm:t>
        <a:bodyPr/>
        <a:lstStyle/>
        <a:p>
          <a:endParaRPr lang="en-US" sz="1400" strike="noStrike"/>
        </a:p>
      </dgm:t>
    </dgm:pt>
    <dgm:pt modelId="{C21A68B9-9019-8142-91DF-62705213ECB0}" type="sibTrans" cxnId="{47E0126C-95B6-5C4C-A587-3AB5C90317C0}">
      <dgm:prSet/>
      <dgm:spPr/>
      <dgm:t>
        <a:bodyPr/>
        <a:lstStyle/>
        <a:p>
          <a:endParaRPr lang="en-US" strike="noStrike"/>
        </a:p>
      </dgm:t>
    </dgm:pt>
    <dgm:pt modelId="{76EBCC02-93EB-3242-9105-23E55AE9AB34}">
      <dgm:prSet phldrT="[Text]" custT="1"/>
      <dgm:spPr>
        <a:solidFill>
          <a:srgbClr val="0044C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400" strike="noStrike" dirty="0"/>
            <a:t>B. Henry</a:t>
          </a:r>
        </a:p>
        <a:p>
          <a:r>
            <a:rPr lang="en-US" sz="1400" strike="noStrike" dirty="0"/>
            <a:t>Director Affiliate Relations</a:t>
          </a:r>
        </a:p>
      </dgm:t>
    </dgm:pt>
    <dgm:pt modelId="{FE387B09-E003-C94C-9373-B3B092DE8C29}" type="parTrans" cxnId="{52A3254D-D195-A043-975D-AB3C3E29271D}">
      <dgm:prSet/>
      <dgm:spPr/>
      <dgm:t>
        <a:bodyPr/>
        <a:lstStyle/>
        <a:p>
          <a:endParaRPr lang="en-US" sz="1400" strike="noStrike"/>
        </a:p>
      </dgm:t>
    </dgm:pt>
    <dgm:pt modelId="{A3B87D9E-C1F7-2B46-B902-B641FE501F10}" type="sibTrans" cxnId="{52A3254D-D195-A043-975D-AB3C3E29271D}">
      <dgm:prSet/>
      <dgm:spPr/>
      <dgm:t>
        <a:bodyPr/>
        <a:lstStyle/>
        <a:p>
          <a:endParaRPr lang="en-US" strike="noStrike"/>
        </a:p>
      </dgm:t>
    </dgm:pt>
    <dgm:pt modelId="{2B28C0F3-B450-D64C-BE77-0EB7C60A153F}">
      <dgm:prSet custT="1"/>
      <dgm:spPr>
        <a:solidFill>
          <a:srgbClr val="0044C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400" strike="noStrike" dirty="0"/>
            <a:t>R. Albrecht </a:t>
          </a:r>
        </a:p>
        <a:p>
          <a:r>
            <a:rPr lang="en-US" sz="1400" strike="noStrike" dirty="0"/>
            <a:t>Director Information Technology</a:t>
          </a:r>
        </a:p>
      </dgm:t>
    </dgm:pt>
    <dgm:pt modelId="{3CDED93B-BC41-C142-93A1-FE3E0762F2E2}" type="parTrans" cxnId="{29CFCA42-166B-B348-8EA6-C62F02D10D6A}">
      <dgm:prSet/>
      <dgm:spPr/>
      <dgm:t>
        <a:bodyPr/>
        <a:lstStyle/>
        <a:p>
          <a:endParaRPr lang="en-US" sz="1400" strike="noStrike"/>
        </a:p>
      </dgm:t>
    </dgm:pt>
    <dgm:pt modelId="{EB4B89CC-2A1C-5C41-9786-A85B5FE4C18A}" type="sibTrans" cxnId="{29CFCA42-166B-B348-8EA6-C62F02D10D6A}">
      <dgm:prSet/>
      <dgm:spPr/>
      <dgm:t>
        <a:bodyPr/>
        <a:lstStyle/>
        <a:p>
          <a:endParaRPr lang="en-US" strike="noStrike"/>
        </a:p>
      </dgm:t>
    </dgm:pt>
    <dgm:pt modelId="{166A7985-C856-B947-BAEE-0AEBE1894FD4}">
      <dgm:prSet custT="1"/>
      <dgm:spPr>
        <a:solidFill>
          <a:srgbClr val="0044C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400" strike="noStrike" dirty="0"/>
            <a:t>E. Gauchman</a:t>
          </a:r>
        </a:p>
        <a:p>
          <a:r>
            <a:rPr lang="en-US" sz="1400" strike="noStrike" dirty="0"/>
            <a:t> Finance &amp; Administration Manager</a:t>
          </a:r>
        </a:p>
      </dgm:t>
    </dgm:pt>
    <dgm:pt modelId="{CD42D47F-CE7E-2448-8EC9-91071804F909}" type="parTrans" cxnId="{6F93F219-D5EC-C543-86B5-1BA1CEF32625}">
      <dgm:prSet/>
      <dgm:spPr/>
      <dgm:t>
        <a:bodyPr/>
        <a:lstStyle/>
        <a:p>
          <a:endParaRPr lang="en-US" sz="1400" strike="noStrike"/>
        </a:p>
      </dgm:t>
    </dgm:pt>
    <dgm:pt modelId="{35970818-4F1B-2843-B301-CD9C04237AC8}" type="sibTrans" cxnId="{6F93F219-D5EC-C543-86B5-1BA1CEF32625}">
      <dgm:prSet/>
      <dgm:spPr/>
      <dgm:t>
        <a:bodyPr/>
        <a:lstStyle/>
        <a:p>
          <a:endParaRPr lang="en-US" strike="noStrike"/>
        </a:p>
      </dgm:t>
    </dgm:pt>
    <dgm:pt modelId="{622741AA-46E1-254B-A2F8-DC5660EF3478}">
      <dgm:prSet custT="1"/>
      <dgm:spPr>
        <a:solidFill>
          <a:srgbClr val="0044C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400" strike="noStrike" dirty="0"/>
            <a:t>R. Mata</a:t>
          </a:r>
        </a:p>
        <a:p>
          <a:r>
            <a:rPr lang="en-US" sz="1400" strike="noStrike" dirty="0"/>
            <a:t> Sr. Director Technical &amp; Regulatory Affairs</a:t>
          </a:r>
        </a:p>
      </dgm:t>
    </dgm:pt>
    <dgm:pt modelId="{63FA3476-AEDB-B54A-BA98-490388181307}" type="parTrans" cxnId="{F3092D57-EA9E-964C-99E2-B26C0AA4D550}">
      <dgm:prSet/>
      <dgm:spPr/>
      <dgm:t>
        <a:bodyPr/>
        <a:lstStyle/>
        <a:p>
          <a:endParaRPr lang="en-US" sz="1400" strike="noStrike"/>
        </a:p>
      </dgm:t>
    </dgm:pt>
    <dgm:pt modelId="{4BCC8080-B2BE-0441-919F-D6804A031707}" type="sibTrans" cxnId="{F3092D57-EA9E-964C-99E2-B26C0AA4D550}">
      <dgm:prSet/>
      <dgm:spPr/>
      <dgm:t>
        <a:bodyPr/>
        <a:lstStyle/>
        <a:p>
          <a:endParaRPr lang="en-US" strike="noStrike"/>
        </a:p>
      </dgm:t>
    </dgm:pt>
    <dgm:pt modelId="{D69A40E2-25D4-C44D-A846-A4DF5891E65B}">
      <dgm:prSet custT="1"/>
      <dgm:spPr>
        <a:solidFill>
          <a:srgbClr val="0044C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400" strike="noStrike" dirty="0"/>
            <a:t>P. Rosenberg</a:t>
          </a:r>
        </a:p>
        <a:p>
          <a:r>
            <a:rPr lang="en-US" sz="1400" strike="noStrike" dirty="0"/>
            <a:t> Director Education &amp; Certification</a:t>
          </a:r>
        </a:p>
      </dgm:t>
    </dgm:pt>
    <dgm:pt modelId="{3EF2393D-8144-E44E-90DF-2A26514DD07B}" type="parTrans" cxnId="{7338D284-0FD5-244D-AFBB-70292AC653B1}">
      <dgm:prSet/>
      <dgm:spPr/>
      <dgm:t>
        <a:bodyPr/>
        <a:lstStyle/>
        <a:p>
          <a:endParaRPr lang="en-US" strike="noStrike"/>
        </a:p>
      </dgm:t>
    </dgm:pt>
    <dgm:pt modelId="{F7B73394-8CA7-8D4D-B134-1F07D647E224}" type="sibTrans" cxnId="{7338D284-0FD5-244D-AFBB-70292AC653B1}">
      <dgm:prSet/>
      <dgm:spPr/>
      <dgm:t>
        <a:bodyPr/>
        <a:lstStyle/>
        <a:p>
          <a:endParaRPr lang="en-US" strike="noStrike"/>
        </a:p>
      </dgm:t>
    </dgm:pt>
    <dgm:pt modelId="{3F8BBEEF-BB00-504A-8D4D-FE0ED4F22927}">
      <dgm:prSet custT="1"/>
      <dgm:spPr>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scene3d>
          <a:camera prst="orthographicFront"/>
          <a:lightRig rig="twoPt" dir="t">
            <a:rot lat="0" lon="0" rev="8700000"/>
          </a:lightRig>
        </a:scene3d>
        <a:sp3d>
          <a:bevelT w="190500" h="38100"/>
        </a:sp3d>
      </dgm:spPr>
      <dgm:t>
        <a:bodyPr/>
        <a:lstStyle/>
        <a:p>
          <a:pPr>
            <a:buFontTx/>
            <a:buNone/>
          </a:pPr>
          <a:r>
            <a:rPr lang="en-US" sz="1400" baseline="0" dirty="0"/>
            <a:t>M. Ali</a:t>
          </a:r>
        </a:p>
        <a:p>
          <a:pPr>
            <a:buNone/>
          </a:pPr>
          <a:r>
            <a:rPr lang="en-US" sz="1400" baseline="0" dirty="0"/>
            <a:t> Accountant</a:t>
          </a:r>
        </a:p>
      </dgm:t>
    </dgm:pt>
    <dgm:pt modelId="{56E212A6-F16F-8948-B585-FAE4D58C20F6}" type="parTrans" cxnId="{5718425B-18FF-DB49-BC9D-2CF87F49AB16}">
      <dgm:prSet/>
      <dgm:spPr/>
      <dgm:t>
        <a:bodyPr/>
        <a:lstStyle/>
        <a:p>
          <a:endParaRPr lang="en-US"/>
        </a:p>
      </dgm:t>
    </dgm:pt>
    <dgm:pt modelId="{A525BF51-2CED-9248-BE84-48B9968F7160}" type="sibTrans" cxnId="{5718425B-18FF-DB49-BC9D-2CF87F49AB16}">
      <dgm:prSet/>
      <dgm:spPr/>
      <dgm:t>
        <a:bodyPr/>
        <a:lstStyle/>
        <a:p>
          <a:endParaRPr lang="en-US"/>
        </a:p>
      </dgm:t>
    </dgm:pt>
    <dgm:pt modelId="{D9C40F2F-7567-CD4B-B7A5-372BA4CEF1C4}">
      <dgm:prSet phldrT="[Text]" custT="1"/>
      <dgm:spPr>
        <a:solidFill>
          <a:srgbClr val="0044C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400" strike="noStrike" dirty="0"/>
            <a:t>R. Rodriguez</a:t>
          </a:r>
        </a:p>
        <a:p>
          <a:r>
            <a:rPr lang="en-US" sz="1400" strike="noStrike" dirty="0"/>
            <a:t> Membership Coordinator</a:t>
          </a:r>
        </a:p>
      </dgm:t>
    </dgm:pt>
    <dgm:pt modelId="{5017BE76-84F5-DB42-8A97-9F218E4485A2}" type="sibTrans" cxnId="{888DB5E6-019D-2742-98C3-BE8AE88BCDDB}">
      <dgm:prSet/>
      <dgm:spPr/>
      <dgm:t>
        <a:bodyPr/>
        <a:lstStyle/>
        <a:p>
          <a:endParaRPr lang="en-US" strike="noStrike"/>
        </a:p>
      </dgm:t>
    </dgm:pt>
    <dgm:pt modelId="{57F884E2-38B1-334D-868B-56FF425A4B16}" type="parTrans" cxnId="{888DB5E6-019D-2742-98C3-BE8AE88BCDDB}">
      <dgm:prSet/>
      <dgm:spPr/>
      <dgm:t>
        <a:bodyPr/>
        <a:lstStyle/>
        <a:p>
          <a:endParaRPr lang="en-US" sz="1400" strike="noStrike"/>
        </a:p>
      </dgm:t>
    </dgm:pt>
    <dgm:pt modelId="{41FD38E7-2B2B-8744-9074-3356244BD629}">
      <dgm:prSet phldrT="[Text]" custT="1"/>
      <dgm:spPr>
        <a:solidFill>
          <a:srgbClr val="0044C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400" strike="noStrike" dirty="0"/>
            <a:t>L. Gonzales</a:t>
          </a:r>
        </a:p>
        <a:p>
          <a:r>
            <a:rPr lang="en-US" sz="1400" strike="noStrike" dirty="0"/>
            <a:t> Membership Coordinator</a:t>
          </a:r>
        </a:p>
      </dgm:t>
    </dgm:pt>
    <dgm:pt modelId="{92234FE4-8591-7D45-A17D-08379E6756CE}" type="parTrans" cxnId="{6D039357-A7DE-DD49-AA1E-C9BE6E06D941}">
      <dgm:prSet/>
      <dgm:spPr/>
      <dgm:t>
        <a:bodyPr/>
        <a:lstStyle/>
        <a:p>
          <a:endParaRPr lang="en-US"/>
        </a:p>
      </dgm:t>
    </dgm:pt>
    <dgm:pt modelId="{C4FE5B0B-F711-4544-AC5A-2FB657756DD8}" type="sibTrans" cxnId="{6D039357-A7DE-DD49-AA1E-C9BE6E06D941}">
      <dgm:prSet/>
      <dgm:spPr/>
      <dgm:t>
        <a:bodyPr/>
        <a:lstStyle/>
        <a:p>
          <a:endParaRPr lang="en-US"/>
        </a:p>
      </dgm:t>
    </dgm:pt>
    <dgm:pt modelId="{237C3328-74E2-174A-B790-129FA05806BF}" type="asst">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400" strike="noStrike" dirty="0"/>
            <a:t>N. Saucedo</a:t>
          </a:r>
        </a:p>
        <a:p>
          <a:r>
            <a:rPr lang="en-US" sz="1400" strike="noStrike" dirty="0"/>
            <a:t>Graphic Designer</a:t>
          </a:r>
        </a:p>
      </dgm:t>
    </dgm:pt>
    <dgm:pt modelId="{22653981-5B22-8C4E-862D-4968AC05C8D5}" type="sibTrans" cxnId="{6C1B6105-6DDB-F940-894D-CEAC06D8AD11}">
      <dgm:prSet/>
      <dgm:spPr/>
      <dgm:t>
        <a:bodyPr/>
        <a:lstStyle/>
        <a:p>
          <a:endParaRPr lang="en-US" strike="noStrike"/>
        </a:p>
      </dgm:t>
    </dgm:pt>
    <dgm:pt modelId="{A4197CCC-5ABC-E840-AACF-00D7508602DB}" type="parTrans" cxnId="{6C1B6105-6DDB-F940-894D-CEAC06D8AD11}">
      <dgm:prSet/>
      <dgm:spPr/>
      <dgm:t>
        <a:bodyPr/>
        <a:lstStyle/>
        <a:p>
          <a:endParaRPr lang="en-US" sz="1400" strike="noStrike"/>
        </a:p>
      </dgm:t>
    </dgm:pt>
    <dgm:pt modelId="{E01D0AB4-939D-8A40-B5F5-2BE1C9AC51B3}">
      <dgm:prSet phldrT="[Text]" custT="1"/>
      <dgm:spPr>
        <a:solidFill>
          <a:srgbClr val="0044C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400" strike="noStrike" dirty="0"/>
            <a:t>C. Reis</a:t>
          </a:r>
        </a:p>
        <a:p>
          <a:r>
            <a:rPr lang="en-US" sz="1400" strike="noStrike" dirty="0"/>
            <a:t>Director of Meetings</a:t>
          </a:r>
        </a:p>
      </dgm:t>
    </dgm:pt>
    <dgm:pt modelId="{8602EDC2-8BA6-344A-94D7-78078E243D0C}" type="parTrans" cxnId="{C7A9DADB-E2F7-6A4A-8969-FCEAA89DB1DC}">
      <dgm:prSet/>
      <dgm:spPr/>
      <dgm:t>
        <a:bodyPr/>
        <a:lstStyle/>
        <a:p>
          <a:endParaRPr lang="en-US"/>
        </a:p>
      </dgm:t>
    </dgm:pt>
    <dgm:pt modelId="{03500C4C-539C-D749-B410-B6B8D5947373}" type="sibTrans" cxnId="{C7A9DADB-E2F7-6A4A-8969-FCEAA89DB1DC}">
      <dgm:prSet/>
      <dgm:spPr/>
      <dgm:t>
        <a:bodyPr/>
        <a:lstStyle/>
        <a:p>
          <a:endParaRPr lang="en-US"/>
        </a:p>
      </dgm:t>
    </dgm:pt>
    <dgm:pt modelId="{D7BABF9C-A1AF-F14C-BBA2-A7309DA25BDC}" type="pres">
      <dgm:prSet presAssocID="{DC9993BF-A5AA-D744-B66A-62032725202F}" presName="hierChild1" presStyleCnt="0">
        <dgm:presLayoutVars>
          <dgm:orgChart val="1"/>
          <dgm:chPref val="1"/>
          <dgm:dir/>
          <dgm:animOne val="branch"/>
          <dgm:animLvl val="lvl"/>
          <dgm:resizeHandles/>
        </dgm:presLayoutVars>
      </dgm:prSet>
      <dgm:spPr/>
    </dgm:pt>
    <dgm:pt modelId="{2D36F11D-E8B2-A547-A28E-090460D34C10}" type="pres">
      <dgm:prSet presAssocID="{A804A179-1A1C-F746-A668-209E73E3C16B}" presName="hierRoot1" presStyleCnt="0">
        <dgm:presLayoutVars>
          <dgm:hierBranch val="init"/>
        </dgm:presLayoutVars>
      </dgm:prSet>
      <dgm:spPr/>
    </dgm:pt>
    <dgm:pt modelId="{7F5BF29D-690F-EE47-B08C-B98D3FC6C7A4}" type="pres">
      <dgm:prSet presAssocID="{A804A179-1A1C-F746-A668-209E73E3C16B}" presName="rootComposite1" presStyleCnt="0"/>
      <dgm:spPr/>
    </dgm:pt>
    <dgm:pt modelId="{7539247A-0139-544A-BEAB-9A976BA796CB}" type="pres">
      <dgm:prSet presAssocID="{A804A179-1A1C-F746-A668-209E73E3C16B}" presName="rootText1" presStyleLbl="node0" presStyleIdx="0" presStyleCnt="1" custScaleX="292119" custScaleY="198787">
        <dgm:presLayoutVars>
          <dgm:chPref val="3"/>
        </dgm:presLayoutVars>
      </dgm:prSet>
      <dgm:spPr/>
    </dgm:pt>
    <dgm:pt modelId="{F988F557-7EEC-BC43-8A6B-9BAACBA6ECBF}" type="pres">
      <dgm:prSet presAssocID="{A804A179-1A1C-F746-A668-209E73E3C16B}" presName="rootConnector1" presStyleLbl="node1" presStyleIdx="0" presStyleCnt="0"/>
      <dgm:spPr/>
    </dgm:pt>
    <dgm:pt modelId="{2FBF9CDA-D73F-1F48-8A44-2E610E724E1C}" type="pres">
      <dgm:prSet presAssocID="{A804A179-1A1C-F746-A668-209E73E3C16B}" presName="hierChild2" presStyleCnt="0"/>
      <dgm:spPr/>
    </dgm:pt>
    <dgm:pt modelId="{3A4EF881-E9CF-B340-BB0F-7AE4210EB838}" type="pres">
      <dgm:prSet presAssocID="{E579D42E-CF1F-3A44-9A1C-ADA54B8272CB}" presName="Name37" presStyleLbl="parChTrans1D2" presStyleIdx="0" presStyleCnt="9"/>
      <dgm:spPr/>
    </dgm:pt>
    <dgm:pt modelId="{17C6AE54-DE53-6F40-A605-C5E5ECFB6E8F}" type="pres">
      <dgm:prSet presAssocID="{754A7AF2-B0DB-1E48-968B-21DEC3DF4B96}" presName="hierRoot2" presStyleCnt="0">
        <dgm:presLayoutVars>
          <dgm:hierBranch val="init"/>
        </dgm:presLayoutVars>
      </dgm:prSet>
      <dgm:spPr/>
    </dgm:pt>
    <dgm:pt modelId="{BCA352D5-EF89-994C-92A0-3BAECAD04AF8}" type="pres">
      <dgm:prSet presAssocID="{754A7AF2-B0DB-1E48-968B-21DEC3DF4B96}" presName="rootComposite" presStyleCnt="0"/>
      <dgm:spPr/>
    </dgm:pt>
    <dgm:pt modelId="{1D7E391C-3BF1-7144-9598-AAD9A51ACC89}" type="pres">
      <dgm:prSet presAssocID="{754A7AF2-B0DB-1E48-968B-21DEC3DF4B96}" presName="rootText" presStyleLbl="node2" presStyleIdx="0" presStyleCnt="9" custScaleX="121739" custScaleY="278555">
        <dgm:presLayoutVars>
          <dgm:chPref val="3"/>
        </dgm:presLayoutVars>
      </dgm:prSet>
      <dgm:spPr/>
    </dgm:pt>
    <dgm:pt modelId="{F4CA39A8-D56E-CB46-8710-30545226FF1C}" type="pres">
      <dgm:prSet presAssocID="{754A7AF2-B0DB-1E48-968B-21DEC3DF4B96}" presName="rootConnector" presStyleLbl="node2" presStyleIdx="0" presStyleCnt="9"/>
      <dgm:spPr/>
    </dgm:pt>
    <dgm:pt modelId="{B405AEA2-2C6C-494E-8C77-1BA66ACD0E23}" type="pres">
      <dgm:prSet presAssocID="{754A7AF2-B0DB-1E48-968B-21DEC3DF4B96}" presName="hierChild4" presStyleCnt="0"/>
      <dgm:spPr/>
    </dgm:pt>
    <dgm:pt modelId="{3751833F-256F-614C-BAB6-6FF393C6A3C2}" type="pres">
      <dgm:prSet presAssocID="{754A7AF2-B0DB-1E48-968B-21DEC3DF4B96}" presName="hierChild5" presStyleCnt="0"/>
      <dgm:spPr/>
    </dgm:pt>
    <dgm:pt modelId="{DA053D1D-3939-4441-91DD-FD7C13F022D9}" type="pres">
      <dgm:prSet presAssocID="{A4197CCC-5ABC-E840-AACF-00D7508602DB}" presName="Name111" presStyleLbl="parChTrans1D3" presStyleIdx="0" presStyleCnt="2"/>
      <dgm:spPr/>
    </dgm:pt>
    <dgm:pt modelId="{6D7D35F6-8304-7441-ACC4-43B2D9062EE5}" type="pres">
      <dgm:prSet presAssocID="{237C3328-74E2-174A-B790-129FA05806BF}" presName="hierRoot3" presStyleCnt="0">
        <dgm:presLayoutVars>
          <dgm:hierBranch val="init"/>
        </dgm:presLayoutVars>
      </dgm:prSet>
      <dgm:spPr/>
    </dgm:pt>
    <dgm:pt modelId="{6B3730D4-22FB-7C4B-BAE2-67B4438A48AF}" type="pres">
      <dgm:prSet presAssocID="{237C3328-74E2-174A-B790-129FA05806BF}" presName="rootComposite3" presStyleCnt="0"/>
      <dgm:spPr/>
    </dgm:pt>
    <dgm:pt modelId="{6F8FCA87-E1C6-9D4D-B1F2-C18355675EF4}" type="pres">
      <dgm:prSet presAssocID="{237C3328-74E2-174A-B790-129FA05806BF}" presName="rootText3" presStyleLbl="asst2" presStyleIdx="0" presStyleCnt="1" custScaleX="121428" custScaleY="279391" custLinFactNeighborX="69758" custLinFactNeighborY="12288">
        <dgm:presLayoutVars>
          <dgm:chPref val="3"/>
        </dgm:presLayoutVars>
      </dgm:prSet>
      <dgm:spPr/>
    </dgm:pt>
    <dgm:pt modelId="{BC51EF54-599E-CF4A-A457-CD84C03C8805}" type="pres">
      <dgm:prSet presAssocID="{237C3328-74E2-174A-B790-129FA05806BF}" presName="rootConnector3" presStyleLbl="asst2" presStyleIdx="0" presStyleCnt="1"/>
      <dgm:spPr/>
    </dgm:pt>
    <dgm:pt modelId="{C6C78C97-1E52-F14F-A32E-A9E67D43C708}" type="pres">
      <dgm:prSet presAssocID="{237C3328-74E2-174A-B790-129FA05806BF}" presName="hierChild6" presStyleCnt="0"/>
      <dgm:spPr/>
    </dgm:pt>
    <dgm:pt modelId="{0DCC13B1-2004-8343-B22C-EB9D4E0B4E57}" type="pres">
      <dgm:prSet presAssocID="{237C3328-74E2-174A-B790-129FA05806BF}" presName="hierChild7" presStyleCnt="0"/>
      <dgm:spPr/>
    </dgm:pt>
    <dgm:pt modelId="{38340CCA-4C55-1044-B297-95C31BD3D48A}" type="pres">
      <dgm:prSet presAssocID="{57F884E2-38B1-334D-868B-56FF425A4B16}" presName="Name37" presStyleLbl="parChTrans1D2" presStyleIdx="1" presStyleCnt="9"/>
      <dgm:spPr/>
    </dgm:pt>
    <dgm:pt modelId="{94A84FDE-9C59-9B4C-B0EA-B32967F10008}" type="pres">
      <dgm:prSet presAssocID="{D9C40F2F-7567-CD4B-B7A5-372BA4CEF1C4}" presName="hierRoot2" presStyleCnt="0">
        <dgm:presLayoutVars>
          <dgm:hierBranch val="init"/>
        </dgm:presLayoutVars>
      </dgm:prSet>
      <dgm:spPr/>
    </dgm:pt>
    <dgm:pt modelId="{43D14424-DA48-2946-AD4F-06C326B14579}" type="pres">
      <dgm:prSet presAssocID="{D9C40F2F-7567-CD4B-B7A5-372BA4CEF1C4}" presName="rootComposite" presStyleCnt="0"/>
      <dgm:spPr/>
    </dgm:pt>
    <dgm:pt modelId="{5111E33F-99CB-3148-B86A-C3EAEBE255E9}" type="pres">
      <dgm:prSet presAssocID="{D9C40F2F-7567-CD4B-B7A5-372BA4CEF1C4}" presName="rootText" presStyleLbl="node2" presStyleIdx="1" presStyleCnt="9" custScaleX="121739" custScaleY="278555">
        <dgm:presLayoutVars>
          <dgm:chPref val="3"/>
        </dgm:presLayoutVars>
      </dgm:prSet>
      <dgm:spPr/>
    </dgm:pt>
    <dgm:pt modelId="{ED8FCADB-D19F-AA43-82CA-3EEA7A50A19B}" type="pres">
      <dgm:prSet presAssocID="{D9C40F2F-7567-CD4B-B7A5-372BA4CEF1C4}" presName="rootConnector" presStyleLbl="node2" presStyleIdx="1" presStyleCnt="9"/>
      <dgm:spPr/>
    </dgm:pt>
    <dgm:pt modelId="{3E63E569-B971-D84F-8B53-E2640C17C32F}" type="pres">
      <dgm:prSet presAssocID="{D9C40F2F-7567-CD4B-B7A5-372BA4CEF1C4}" presName="hierChild4" presStyleCnt="0"/>
      <dgm:spPr/>
    </dgm:pt>
    <dgm:pt modelId="{6966F43E-F493-D449-A68F-EED6CA0A8BA6}" type="pres">
      <dgm:prSet presAssocID="{D9C40F2F-7567-CD4B-B7A5-372BA4CEF1C4}" presName="hierChild5" presStyleCnt="0"/>
      <dgm:spPr/>
    </dgm:pt>
    <dgm:pt modelId="{F370B06E-13B5-3245-95D9-AD73504D90C5}" type="pres">
      <dgm:prSet presAssocID="{92234FE4-8591-7D45-A17D-08379E6756CE}" presName="Name37" presStyleLbl="parChTrans1D2" presStyleIdx="2" presStyleCnt="9"/>
      <dgm:spPr/>
    </dgm:pt>
    <dgm:pt modelId="{B98BD4F4-280B-6640-A5B5-38A3CA5C52CF}" type="pres">
      <dgm:prSet presAssocID="{41FD38E7-2B2B-8744-9074-3356244BD629}" presName="hierRoot2" presStyleCnt="0">
        <dgm:presLayoutVars>
          <dgm:hierBranch val="init"/>
        </dgm:presLayoutVars>
      </dgm:prSet>
      <dgm:spPr/>
    </dgm:pt>
    <dgm:pt modelId="{167EE95D-F00A-5C47-B80C-39E54DE1F82E}" type="pres">
      <dgm:prSet presAssocID="{41FD38E7-2B2B-8744-9074-3356244BD629}" presName="rootComposite" presStyleCnt="0"/>
      <dgm:spPr/>
    </dgm:pt>
    <dgm:pt modelId="{34B9CEC7-9995-7B41-AE6A-701EF2B3C0FB}" type="pres">
      <dgm:prSet presAssocID="{41FD38E7-2B2B-8744-9074-3356244BD629}" presName="rootText" presStyleLbl="node2" presStyleIdx="2" presStyleCnt="9" custScaleX="121814" custScaleY="277888">
        <dgm:presLayoutVars>
          <dgm:chPref val="3"/>
        </dgm:presLayoutVars>
      </dgm:prSet>
      <dgm:spPr/>
    </dgm:pt>
    <dgm:pt modelId="{C4A39627-68E0-CE49-8D77-F5DB090A409E}" type="pres">
      <dgm:prSet presAssocID="{41FD38E7-2B2B-8744-9074-3356244BD629}" presName="rootConnector" presStyleLbl="node2" presStyleIdx="2" presStyleCnt="9"/>
      <dgm:spPr/>
    </dgm:pt>
    <dgm:pt modelId="{39A9DB4C-987D-9544-92C8-E83C1540C765}" type="pres">
      <dgm:prSet presAssocID="{41FD38E7-2B2B-8744-9074-3356244BD629}" presName="hierChild4" presStyleCnt="0"/>
      <dgm:spPr/>
    </dgm:pt>
    <dgm:pt modelId="{C08AA535-F774-5746-BC72-5FC8D9DFE806}" type="pres">
      <dgm:prSet presAssocID="{41FD38E7-2B2B-8744-9074-3356244BD629}" presName="hierChild5" presStyleCnt="0"/>
      <dgm:spPr/>
    </dgm:pt>
    <dgm:pt modelId="{58E152E3-2C01-384F-921D-93DCB48D94E6}" type="pres">
      <dgm:prSet presAssocID="{FE387B09-E003-C94C-9373-B3B092DE8C29}" presName="Name37" presStyleLbl="parChTrans1D2" presStyleIdx="3" presStyleCnt="9"/>
      <dgm:spPr/>
    </dgm:pt>
    <dgm:pt modelId="{E526EAB7-0E1F-BA46-AE44-0F2D7A9EA892}" type="pres">
      <dgm:prSet presAssocID="{76EBCC02-93EB-3242-9105-23E55AE9AB34}" presName="hierRoot2" presStyleCnt="0">
        <dgm:presLayoutVars>
          <dgm:hierBranch val="init"/>
        </dgm:presLayoutVars>
      </dgm:prSet>
      <dgm:spPr/>
    </dgm:pt>
    <dgm:pt modelId="{8FA16671-F294-5A4D-9E13-3F9201A11D8F}" type="pres">
      <dgm:prSet presAssocID="{76EBCC02-93EB-3242-9105-23E55AE9AB34}" presName="rootComposite" presStyleCnt="0"/>
      <dgm:spPr/>
    </dgm:pt>
    <dgm:pt modelId="{72152F67-A652-AD49-AAAB-13BE8EA03DDF}" type="pres">
      <dgm:prSet presAssocID="{76EBCC02-93EB-3242-9105-23E55AE9AB34}" presName="rootText" presStyleLbl="node2" presStyleIdx="3" presStyleCnt="9" custScaleX="122307" custScaleY="279854">
        <dgm:presLayoutVars>
          <dgm:chPref val="3"/>
        </dgm:presLayoutVars>
      </dgm:prSet>
      <dgm:spPr/>
    </dgm:pt>
    <dgm:pt modelId="{130DEE7E-72F0-7041-9465-60806971842B}" type="pres">
      <dgm:prSet presAssocID="{76EBCC02-93EB-3242-9105-23E55AE9AB34}" presName="rootConnector" presStyleLbl="node2" presStyleIdx="3" presStyleCnt="9"/>
      <dgm:spPr/>
    </dgm:pt>
    <dgm:pt modelId="{976E3913-0932-4740-8B37-51C4071A0217}" type="pres">
      <dgm:prSet presAssocID="{76EBCC02-93EB-3242-9105-23E55AE9AB34}" presName="hierChild4" presStyleCnt="0"/>
      <dgm:spPr/>
    </dgm:pt>
    <dgm:pt modelId="{8665E8D9-FCC4-9046-8BA3-2F85C7C8EE1D}" type="pres">
      <dgm:prSet presAssocID="{76EBCC02-93EB-3242-9105-23E55AE9AB34}" presName="hierChild5" presStyleCnt="0"/>
      <dgm:spPr/>
    </dgm:pt>
    <dgm:pt modelId="{86C8842C-A49A-2649-A39E-9D0207CA6268}" type="pres">
      <dgm:prSet presAssocID="{8602EDC2-8BA6-344A-94D7-78078E243D0C}" presName="Name37" presStyleLbl="parChTrans1D2" presStyleIdx="4" presStyleCnt="9"/>
      <dgm:spPr/>
    </dgm:pt>
    <dgm:pt modelId="{E2164DF1-78E6-084F-B7B7-E475773FC1F8}" type="pres">
      <dgm:prSet presAssocID="{E01D0AB4-939D-8A40-B5F5-2BE1C9AC51B3}" presName="hierRoot2" presStyleCnt="0">
        <dgm:presLayoutVars>
          <dgm:hierBranch val="init"/>
        </dgm:presLayoutVars>
      </dgm:prSet>
      <dgm:spPr/>
    </dgm:pt>
    <dgm:pt modelId="{8AEFFCA5-1583-8F45-AFFF-D43EFD2E2008}" type="pres">
      <dgm:prSet presAssocID="{E01D0AB4-939D-8A40-B5F5-2BE1C9AC51B3}" presName="rootComposite" presStyleCnt="0"/>
      <dgm:spPr/>
    </dgm:pt>
    <dgm:pt modelId="{C11FE5C2-A90D-D94C-BF1A-F26129587B49}" type="pres">
      <dgm:prSet presAssocID="{E01D0AB4-939D-8A40-B5F5-2BE1C9AC51B3}" presName="rootText" presStyleLbl="node2" presStyleIdx="4" presStyleCnt="9" custScaleX="122307" custScaleY="279854">
        <dgm:presLayoutVars>
          <dgm:chPref val="3"/>
        </dgm:presLayoutVars>
      </dgm:prSet>
      <dgm:spPr/>
    </dgm:pt>
    <dgm:pt modelId="{B3A87541-C9C7-DB46-B47F-D828F8268856}" type="pres">
      <dgm:prSet presAssocID="{E01D0AB4-939D-8A40-B5F5-2BE1C9AC51B3}" presName="rootConnector" presStyleLbl="node2" presStyleIdx="4" presStyleCnt="9"/>
      <dgm:spPr/>
    </dgm:pt>
    <dgm:pt modelId="{1DFD2CCA-6090-BE4F-B117-0D04B3BF9AE8}" type="pres">
      <dgm:prSet presAssocID="{E01D0AB4-939D-8A40-B5F5-2BE1C9AC51B3}" presName="hierChild4" presStyleCnt="0"/>
      <dgm:spPr/>
    </dgm:pt>
    <dgm:pt modelId="{16ECCBCB-EDE9-3F45-B8B6-287E29C9217F}" type="pres">
      <dgm:prSet presAssocID="{E01D0AB4-939D-8A40-B5F5-2BE1C9AC51B3}" presName="hierChild5" presStyleCnt="0"/>
      <dgm:spPr/>
    </dgm:pt>
    <dgm:pt modelId="{E202281A-4648-6C48-9BB6-1CC3828D3716}" type="pres">
      <dgm:prSet presAssocID="{3CDED93B-BC41-C142-93A1-FE3E0762F2E2}" presName="Name37" presStyleLbl="parChTrans1D2" presStyleIdx="5" presStyleCnt="9"/>
      <dgm:spPr/>
    </dgm:pt>
    <dgm:pt modelId="{610765F3-EA46-5345-8C20-8DDA6EDF9AA6}" type="pres">
      <dgm:prSet presAssocID="{2B28C0F3-B450-D64C-BE77-0EB7C60A153F}" presName="hierRoot2" presStyleCnt="0">
        <dgm:presLayoutVars>
          <dgm:hierBranch val="init"/>
        </dgm:presLayoutVars>
      </dgm:prSet>
      <dgm:spPr/>
    </dgm:pt>
    <dgm:pt modelId="{4FDCDFB2-9E8A-AB44-AC0B-F9CF8BF9CE0B}" type="pres">
      <dgm:prSet presAssocID="{2B28C0F3-B450-D64C-BE77-0EB7C60A153F}" presName="rootComposite" presStyleCnt="0"/>
      <dgm:spPr/>
    </dgm:pt>
    <dgm:pt modelId="{F837C5EA-7715-C340-B3B0-4564FB67F86C}" type="pres">
      <dgm:prSet presAssocID="{2B28C0F3-B450-D64C-BE77-0EB7C60A153F}" presName="rootText" presStyleLbl="node2" presStyleIdx="5" presStyleCnt="9" custScaleX="123265" custScaleY="282048">
        <dgm:presLayoutVars>
          <dgm:chPref val="3"/>
        </dgm:presLayoutVars>
      </dgm:prSet>
      <dgm:spPr/>
    </dgm:pt>
    <dgm:pt modelId="{297FE0B4-7378-D244-AB73-A3AEF1D96637}" type="pres">
      <dgm:prSet presAssocID="{2B28C0F3-B450-D64C-BE77-0EB7C60A153F}" presName="rootConnector" presStyleLbl="node2" presStyleIdx="5" presStyleCnt="9"/>
      <dgm:spPr/>
    </dgm:pt>
    <dgm:pt modelId="{3EC07962-5B7F-7B44-8945-26EF5AB4813B}" type="pres">
      <dgm:prSet presAssocID="{2B28C0F3-B450-D64C-BE77-0EB7C60A153F}" presName="hierChild4" presStyleCnt="0"/>
      <dgm:spPr/>
    </dgm:pt>
    <dgm:pt modelId="{7AA0ED66-E92A-544A-BD3D-93C30581F316}" type="pres">
      <dgm:prSet presAssocID="{2B28C0F3-B450-D64C-BE77-0EB7C60A153F}" presName="hierChild5" presStyleCnt="0"/>
      <dgm:spPr/>
    </dgm:pt>
    <dgm:pt modelId="{C885F8C3-A056-AF40-9B51-D547DEB98D34}" type="pres">
      <dgm:prSet presAssocID="{CD42D47F-CE7E-2448-8EC9-91071804F909}" presName="Name37" presStyleLbl="parChTrans1D2" presStyleIdx="6" presStyleCnt="9"/>
      <dgm:spPr/>
    </dgm:pt>
    <dgm:pt modelId="{9D1690AD-40B6-D94D-8D1E-3BC679D9447E}" type="pres">
      <dgm:prSet presAssocID="{166A7985-C856-B947-BAEE-0AEBE1894FD4}" presName="hierRoot2" presStyleCnt="0">
        <dgm:presLayoutVars>
          <dgm:hierBranch val="init"/>
        </dgm:presLayoutVars>
      </dgm:prSet>
      <dgm:spPr/>
    </dgm:pt>
    <dgm:pt modelId="{F01669AF-B097-1E49-B5B0-0DA073649628}" type="pres">
      <dgm:prSet presAssocID="{166A7985-C856-B947-BAEE-0AEBE1894FD4}" presName="rootComposite" presStyleCnt="0"/>
      <dgm:spPr/>
    </dgm:pt>
    <dgm:pt modelId="{C0C2732B-955C-524D-8963-10CBB909A491}" type="pres">
      <dgm:prSet presAssocID="{166A7985-C856-B947-BAEE-0AEBE1894FD4}" presName="rootText" presStyleLbl="node2" presStyleIdx="6" presStyleCnt="9" custScaleX="124043" custScaleY="283827">
        <dgm:presLayoutVars>
          <dgm:chPref val="3"/>
        </dgm:presLayoutVars>
      </dgm:prSet>
      <dgm:spPr/>
    </dgm:pt>
    <dgm:pt modelId="{E8D5A8D4-2887-7F4A-A847-985E3B52DFE3}" type="pres">
      <dgm:prSet presAssocID="{166A7985-C856-B947-BAEE-0AEBE1894FD4}" presName="rootConnector" presStyleLbl="node2" presStyleIdx="6" presStyleCnt="9"/>
      <dgm:spPr/>
    </dgm:pt>
    <dgm:pt modelId="{E37D19E8-92CD-7C41-9078-36D8FFB3D322}" type="pres">
      <dgm:prSet presAssocID="{166A7985-C856-B947-BAEE-0AEBE1894FD4}" presName="hierChild4" presStyleCnt="0"/>
      <dgm:spPr/>
    </dgm:pt>
    <dgm:pt modelId="{CBF0BEE8-A974-624D-8EAE-5EDA87D16F3F}" type="pres">
      <dgm:prSet presAssocID="{56E212A6-F16F-8948-B585-FAE4D58C20F6}" presName="Name37" presStyleLbl="parChTrans1D3" presStyleIdx="1" presStyleCnt="2"/>
      <dgm:spPr/>
    </dgm:pt>
    <dgm:pt modelId="{8342DFA6-759B-124A-B506-E729561039DD}" type="pres">
      <dgm:prSet presAssocID="{3F8BBEEF-BB00-504A-8D4D-FE0ED4F22927}" presName="hierRoot2" presStyleCnt="0">
        <dgm:presLayoutVars>
          <dgm:hierBranch val="init"/>
        </dgm:presLayoutVars>
      </dgm:prSet>
      <dgm:spPr/>
    </dgm:pt>
    <dgm:pt modelId="{EFC0C48F-A600-AB47-98C1-A63308985476}" type="pres">
      <dgm:prSet presAssocID="{3F8BBEEF-BB00-504A-8D4D-FE0ED4F22927}" presName="rootComposite" presStyleCnt="0"/>
      <dgm:spPr/>
    </dgm:pt>
    <dgm:pt modelId="{93BF4750-B612-0248-A6A7-580F43090D53}" type="pres">
      <dgm:prSet presAssocID="{3F8BBEEF-BB00-504A-8D4D-FE0ED4F22927}" presName="rootText" presStyleLbl="node3" presStyleIdx="0" presStyleCnt="1" custScaleX="121906" custScaleY="279391" custLinFactNeighborX="-36057" custLinFactNeighborY="8409">
        <dgm:presLayoutVars>
          <dgm:chPref val="3"/>
        </dgm:presLayoutVars>
      </dgm:prSet>
      <dgm:spPr/>
    </dgm:pt>
    <dgm:pt modelId="{288B2955-046A-FF4C-971D-778CD450E5BF}" type="pres">
      <dgm:prSet presAssocID="{3F8BBEEF-BB00-504A-8D4D-FE0ED4F22927}" presName="rootConnector" presStyleLbl="node3" presStyleIdx="0" presStyleCnt="1"/>
      <dgm:spPr/>
    </dgm:pt>
    <dgm:pt modelId="{86C99A2B-343C-BA41-BB73-EAB76BE23143}" type="pres">
      <dgm:prSet presAssocID="{3F8BBEEF-BB00-504A-8D4D-FE0ED4F22927}" presName="hierChild4" presStyleCnt="0"/>
      <dgm:spPr/>
    </dgm:pt>
    <dgm:pt modelId="{B154695B-9FCF-2940-9152-8B277BF8D175}" type="pres">
      <dgm:prSet presAssocID="{3F8BBEEF-BB00-504A-8D4D-FE0ED4F22927}" presName="hierChild5" presStyleCnt="0"/>
      <dgm:spPr/>
    </dgm:pt>
    <dgm:pt modelId="{14C04853-0D1E-6B4F-A349-2B5C93CEFB11}" type="pres">
      <dgm:prSet presAssocID="{166A7985-C856-B947-BAEE-0AEBE1894FD4}" presName="hierChild5" presStyleCnt="0"/>
      <dgm:spPr/>
    </dgm:pt>
    <dgm:pt modelId="{2F71EF67-9440-1A44-A7AD-6608F388E7DD}" type="pres">
      <dgm:prSet presAssocID="{63FA3476-AEDB-B54A-BA98-490388181307}" presName="Name37" presStyleLbl="parChTrans1D2" presStyleIdx="7" presStyleCnt="9"/>
      <dgm:spPr/>
    </dgm:pt>
    <dgm:pt modelId="{69CDD1B5-4EAD-1041-A01B-A30CA0C12BCA}" type="pres">
      <dgm:prSet presAssocID="{622741AA-46E1-254B-A2F8-DC5660EF3478}" presName="hierRoot2" presStyleCnt="0">
        <dgm:presLayoutVars>
          <dgm:hierBranch val="init"/>
        </dgm:presLayoutVars>
      </dgm:prSet>
      <dgm:spPr/>
    </dgm:pt>
    <dgm:pt modelId="{83C0C266-8F80-B14C-8BCA-2BC33142D397}" type="pres">
      <dgm:prSet presAssocID="{622741AA-46E1-254B-A2F8-DC5660EF3478}" presName="rootComposite" presStyleCnt="0"/>
      <dgm:spPr/>
    </dgm:pt>
    <dgm:pt modelId="{EA1C9309-7F1A-3D43-8B1C-8827EC58792A}" type="pres">
      <dgm:prSet presAssocID="{622741AA-46E1-254B-A2F8-DC5660EF3478}" presName="rootText" presStyleLbl="node2" presStyleIdx="7" presStyleCnt="9" custScaleX="127049" custScaleY="290705">
        <dgm:presLayoutVars>
          <dgm:chPref val="3"/>
        </dgm:presLayoutVars>
      </dgm:prSet>
      <dgm:spPr/>
    </dgm:pt>
    <dgm:pt modelId="{2EAC04DD-D39A-4848-887A-BC41DD736F51}" type="pres">
      <dgm:prSet presAssocID="{622741AA-46E1-254B-A2F8-DC5660EF3478}" presName="rootConnector" presStyleLbl="node2" presStyleIdx="7" presStyleCnt="9"/>
      <dgm:spPr/>
    </dgm:pt>
    <dgm:pt modelId="{7AF9990D-E882-4C42-B6D4-01CA0886E7D5}" type="pres">
      <dgm:prSet presAssocID="{622741AA-46E1-254B-A2F8-DC5660EF3478}" presName="hierChild4" presStyleCnt="0"/>
      <dgm:spPr/>
    </dgm:pt>
    <dgm:pt modelId="{844E09BB-5869-7842-BDA2-93CD0D36388B}" type="pres">
      <dgm:prSet presAssocID="{622741AA-46E1-254B-A2F8-DC5660EF3478}" presName="hierChild5" presStyleCnt="0"/>
      <dgm:spPr/>
    </dgm:pt>
    <dgm:pt modelId="{E41E88FE-0B5D-9A4E-8CC2-0059B8DD8D92}" type="pres">
      <dgm:prSet presAssocID="{3EF2393D-8144-E44E-90DF-2A26514DD07B}" presName="Name37" presStyleLbl="parChTrans1D2" presStyleIdx="8" presStyleCnt="9"/>
      <dgm:spPr/>
    </dgm:pt>
    <dgm:pt modelId="{8D655DB2-738E-F848-8CC1-90D0944C1903}" type="pres">
      <dgm:prSet presAssocID="{D69A40E2-25D4-C44D-A846-A4DF5891E65B}" presName="hierRoot2" presStyleCnt="0">
        <dgm:presLayoutVars>
          <dgm:hierBranch val="init"/>
        </dgm:presLayoutVars>
      </dgm:prSet>
      <dgm:spPr/>
    </dgm:pt>
    <dgm:pt modelId="{DE016621-74FF-A443-BAE0-109C62DB4D33}" type="pres">
      <dgm:prSet presAssocID="{D69A40E2-25D4-C44D-A846-A4DF5891E65B}" presName="rootComposite" presStyleCnt="0"/>
      <dgm:spPr/>
    </dgm:pt>
    <dgm:pt modelId="{35F37C34-666F-404A-82EB-E7034DA648C7}" type="pres">
      <dgm:prSet presAssocID="{D69A40E2-25D4-C44D-A846-A4DF5891E65B}" presName="rootText" presStyleLbl="node2" presStyleIdx="8" presStyleCnt="9" custScaleX="126801" custScaleY="290137">
        <dgm:presLayoutVars>
          <dgm:chPref val="3"/>
        </dgm:presLayoutVars>
      </dgm:prSet>
      <dgm:spPr/>
    </dgm:pt>
    <dgm:pt modelId="{FFDD3F77-FD4E-0F40-B021-2BAAC58E8781}" type="pres">
      <dgm:prSet presAssocID="{D69A40E2-25D4-C44D-A846-A4DF5891E65B}" presName="rootConnector" presStyleLbl="node2" presStyleIdx="8" presStyleCnt="9"/>
      <dgm:spPr/>
    </dgm:pt>
    <dgm:pt modelId="{D6A6DAE3-B190-5B4D-A00B-3FCBF45F5D80}" type="pres">
      <dgm:prSet presAssocID="{D69A40E2-25D4-C44D-A846-A4DF5891E65B}" presName="hierChild4" presStyleCnt="0"/>
      <dgm:spPr/>
    </dgm:pt>
    <dgm:pt modelId="{7C89FB35-4170-1246-A487-5031F20C7F7F}" type="pres">
      <dgm:prSet presAssocID="{D69A40E2-25D4-C44D-A846-A4DF5891E65B}" presName="hierChild5" presStyleCnt="0"/>
      <dgm:spPr/>
    </dgm:pt>
    <dgm:pt modelId="{A69D0F13-4033-744B-8A38-BDF0619BA8F5}" type="pres">
      <dgm:prSet presAssocID="{A804A179-1A1C-F746-A668-209E73E3C16B}" presName="hierChild3" presStyleCnt="0"/>
      <dgm:spPr/>
    </dgm:pt>
  </dgm:ptLst>
  <dgm:cxnLst>
    <dgm:cxn modelId="{B0201603-B1D0-274D-B7B9-688431B83FD0}" type="presOf" srcId="{FE387B09-E003-C94C-9373-B3B092DE8C29}" destId="{58E152E3-2C01-384F-921D-93DCB48D94E6}" srcOrd="0" destOrd="0" presId="urn:microsoft.com/office/officeart/2005/8/layout/orgChart1"/>
    <dgm:cxn modelId="{09E82B04-AF2B-EC45-BF6F-C9DF6A993E0D}" type="presOf" srcId="{CD42D47F-CE7E-2448-8EC9-91071804F909}" destId="{C885F8C3-A056-AF40-9B51-D547DEB98D34}" srcOrd="0" destOrd="0" presId="urn:microsoft.com/office/officeart/2005/8/layout/orgChart1"/>
    <dgm:cxn modelId="{6C1B6105-6DDB-F940-894D-CEAC06D8AD11}" srcId="{754A7AF2-B0DB-1E48-968B-21DEC3DF4B96}" destId="{237C3328-74E2-174A-B790-129FA05806BF}" srcOrd="0" destOrd="0" parTransId="{A4197CCC-5ABC-E840-AACF-00D7508602DB}" sibTransId="{22653981-5B22-8C4E-862D-4968AC05C8D5}"/>
    <dgm:cxn modelId="{0659670B-FD02-BC43-8881-6DBEC0A40B7A}" type="presOf" srcId="{63FA3476-AEDB-B54A-BA98-490388181307}" destId="{2F71EF67-9440-1A44-A7AD-6608F388E7DD}" srcOrd="0" destOrd="0" presId="urn:microsoft.com/office/officeart/2005/8/layout/orgChart1"/>
    <dgm:cxn modelId="{F09A7214-24D3-654A-8D45-DEB94166F213}" type="presOf" srcId="{E579D42E-CF1F-3A44-9A1C-ADA54B8272CB}" destId="{3A4EF881-E9CF-B340-BB0F-7AE4210EB838}" srcOrd="0" destOrd="0" presId="urn:microsoft.com/office/officeart/2005/8/layout/orgChart1"/>
    <dgm:cxn modelId="{33511017-8109-B845-B610-6F864CDAFA24}" type="presOf" srcId="{2B28C0F3-B450-D64C-BE77-0EB7C60A153F}" destId="{F837C5EA-7715-C340-B3B0-4564FB67F86C}" srcOrd="0" destOrd="0" presId="urn:microsoft.com/office/officeart/2005/8/layout/orgChart1"/>
    <dgm:cxn modelId="{6F93F219-D5EC-C543-86B5-1BA1CEF32625}" srcId="{A804A179-1A1C-F746-A668-209E73E3C16B}" destId="{166A7985-C856-B947-BAEE-0AEBE1894FD4}" srcOrd="6" destOrd="0" parTransId="{CD42D47F-CE7E-2448-8EC9-91071804F909}" sibTransId="{35970818-4F1B-2843-B301-CD9C04237AC8}"/>
    <dgm:cxn modelId="{A66E0529-84A6-6940-BF82-1F472865DF00}" type="presOf" srcId="{3F8BBEEF-BB00-504A-8D4D-FE0ED4F22927}" destId="{288B2955-046A-FF4C-971D-778CD450E5BF}" srcOrd="1" destOrd="0" presId="urn:microsoft.com/office/officeart/2005/8/layout/orgChart1"/>
    <dgm:cxn modelId="{00A1D73C-E737-B14C-A1FF-47797DD39B85}" type="presOf" srcId="{57F884E2-38B1-334D-868B-56FF425A4B16}" destId="{38340CCA-4C55-1044-B297-95C31BD3D48A}" srcOrd="0" destOrd="0" presId="urn:microsoft.com/office/officeart/2005/8/layout/orgChart1"/>
    <dgm:cxn modelId="{29CFCA42-166B-B348-8EA6-C62F02D10D6A}" srcId="{A804A179-1A1C-F746-A668-209E73E3C16B}" destId="{2B28C0F3-B450-D64C-BE77-0EB7C60A153F}" srcOrd="5" destOrd="0" parTransId="{3CDED93B-BC41-C142-93A1-FE3E0762F2E2}" sibTransId="{EB4B89CC-2A1C-5C41-9786-A85B5FE4C18A}"/>
    <dgm:cxn modelId="{A8ECC849-1C86-A74B-963E-2BE2883E2995}" type="presOf" srcId="{A804A179-1A1C-F746-A668-209E73E3C16B}" destId="{F988F557-7EEC-BC43-8A6B-9BAACBA6ECBF}" srcOrd="1" destOrd="0" presId="urn:microsoft.com/office/officeart/2005/8/layout/orgChart1"/>
    <dgm:cxn modelId="{D6FFCC49-4EF0-E142-BA9F-8CAA66D11654}" type="presOf" srcId="{D69A40E2-25D4-C44D-A846-A4DF5891E65B}" destId="{FFDD3F77-FD4E-0F40-B021-2BAAC58E8781}" srcOrd="1" destOrd="0" presId="urn:microsoft.com/office/officeart/2005/8/layout/orgChart1"/>
    <dgm:cxn modelId="{52A3254D-D195-A043-975D-AB3C3E29271D}" srcId="{A804A179-1A1C-F746-A668-209E73E3C16B}" destId="{76EBCC02-93EB-3242-9105-23E55AE9AB34}" srcOrd="3" destOrd="0" parTransId="{FE387B09-E003-C94C-9373-B3B092DE8C29}" sibTransId="{A3B87D9E-C1F7-2B46-B902-B641FE501F10}"/>
    <dgm:cxn modelId="{73C06A4E-0219-4948-8647-EA5C3F0E01A0}" type="presOf" srcId="{D9C40F2F-7567-CD4B-B7A5-372BA4CEF1C4}" destId="{5111E33F-99CB-3148-B86A-C3EAEBE255E9}" srcOrd="0" destOrd="0" presId="urn:microsoft.com/office/officeart/2005/8/layout/orgChart1"/>
    <dgm:cxn modelId="{98B6E752-E79E-C542-B210-F07127E25BE2}" type="presOf" srcId="{3F8BBEEF-BB00-504A-8D4D-FE0ED4F22927}" destId="{93BF4750-B612-0248-A6A7-580F43090D53}" srcOrd="0" destOrd="0" presId="urn:microsoft.com/office/officeart/2005/8/layout/orgChart1"/>
    <dgm:cxn modelId="{8A303953-A425-8943-A491-3C41D5D48B32}" type="presOf" srcId="{754A7AF2-B0DB-1E48-968B-21DEC3DF4B96}" destId="{F4CA39A8-D56E-CB46-8710-30545226FF1C}" srcOrd="1" destOrd="0" presId="urn:microsoft.com/office/officeart/2005/8/layout/orgChart1"/>
    <dgm:cxn modelId="{F3092D57-EA9E-964C-99E2-B26C0AA4D550}" srcId="{A804A179-1A1C-F746-A668-209E73E3C16B}" destId="{622741AA-46E1-254B-A2F8-DC5660EF3478}" srcOrd="7" destOrd="0" parTransId="{63FA3476-AEDB-B54A-BA98-490388181307}" sibTransId="{4BCC8080-B2BE-0441-919F-D6804A031707}"/>
    <dgm:cxn modelId="{6D039357-A7DE-DD49-AA1E-C9BE6E06D941}" srcId="{A804A179-1A1C-F746-A668-209E73E3C16B}" destId="{41FD38E7-2B2B-8744-9074-3356244BD629}" srcOrd="2" destOrd="0" parTransId="{92234FE4-8591-7D45-A17D-08379E6756CE}" sibTransId="{C4FE5B0B-F711-4544-AC5A-2FB657756DD8}"/>
    <dgm:cxn modelId="{5718425B-18FF-DB49-BC9D-2CF87F49AB16}" srcId="{166A7985-C856-B947-BAEE-0AEBE1894FD4}" destId="{3F8BBEEF-BB00-504A-8D4D-FE0ED4F22927}" srcOrd="0" destOrd="0" parTransId="{56E212A6-F16F-8948-B585-FAE4D58C20F6}" sibTransId="{A525BF51-2CED-9248-BE84-48B9968F7160}"/>
    <dgm:cxn modelId="{4DDF135C-3694-F64C-B3C8-E5FC7B32AF20}" type="presOf" srcId="{D9C40F2F-7567-CD4B-B7A5-372BA4CEF1C4}" destId="{ED8FCADB-D19F-AA43-82CA-3EEA7A50A19B}" srcOrd="1" destOrd="0" presId="urn:microsoft.com/office/officeart/2005/8/layout/orgChart1"/>
    <dgm:cxn modelId="{EA52595F-1440-064C-A608-7586EBE49535}" type="presOf" srcId="{237C3328-74E2-174A-B790-129FA05806BF}" destId="{6F8FCA87-E1C6-9D4D-B1F2-C18355675EF4}" srcOrd="0" destOrd="0" presId="urn:microsoft.com/office/officeart/2005/8/layout/orgChart1"/>
    <dgm:cxn modelId="{59D30262-2356-B544-B549-3AAF26874BD1}" type="presOf" srcId="{DC9993BF-A5AA-D744-B66A-62032725202F}" destId="{D7BABF9C-A1AF-F14C-BBA2-A7309DA25BDC}" srcOrd="0" destOrd="0" presId="urn:microsoft.com/office/officeart/2005/8/layout/orgChart1"/>
    <dgm:cxn modelId="{47E0126C-95B6-5C4C-A587-3AB5C90317C0}" srcId="{A804A179-1A1C-F746-A668-209E73E3C16B}" destId="{754A7AF2-B0DB-1E48-968B-21DEC3DF4B96}" srcOrd="0" destOrd="0" parTransId="{E579D42E-CF1F-3A44-9A1C-ADA54B8272CB}" sibTransId="{C21A68B9-9019-8142-91DF-62705213ECB0}"/>
    <dgm:cxn modelId="{3DBE786E-B09E-1643-A37B-CD69B14A4B87}" type="presOf" srcId="{622741AA-46E1-254B-A2F8-DC5660EF3478}" destId="{EA1C9309-7F1A-3D43-8B1C-8827EC58792A}" srcOrd="0" destOrd="0" presId="urn:microsoft.com/office/officeart/2005/8/layout/orgChart1"/>
    <dgm:cxn modelId="{F7F2FC72-3972-9C4D-8888-7A43D02A8935}" type="presOf" srcId="{A4197CCC-5ABC-E840-AACF-00D7508602DB}" destId="{DA053D1D-3939-4441-91DD-FD7C13F022D9}" srcOrd="0" destOrd="0" presId="urn:microsoft.com/office/officeart/2005/8/layout/orgChart1"/>
    <dgm:cxn modelId="{7338D284-0FD5-244D-AFBB-70292AC653B1}" srcId="{A804A179-1A1C-F746-A668-209E73E3C16B}" destId="{D69A40E2-25D4-C44D-A846-A4DF5891E65B}" srcOrd="8" destOrd="0" parTransId="{3EF2393D-8144-E44E-90DF-2A26514DD07B}" sibTransId="{F7B73394-8CA7-8D4D-B134-1F07D647E224}"/>
    <dgm:cxn modelId="{D09E0894-CD16-6C47-AD70-083C2DA9631F}" type="presOf" srcId="{56E212A6-F16F-8948-B585-FAE4D58C20F6}" destId="{CBF0BEE8-A974-624D-8EAE-5EDA87D16F3F}" srcOrd="0" destOrd="0" presId="urn:microsoft.com/office/officeart/2005/8/layout/orgChart1"/>
    <dgm:cxn modelId="{4657F297-4DAA-004C-BB80-262AE272A8BB}" type="presOf" srcId="{166A7985-C856-B947-BAEE-0AEBE1894FD4}" destId="{E8D5A8D4-2887-7F4A-A847-985E3B52DFE3}" srcOrd="1" destOrd="0" presId="urn:microsoft.com/office/officeart/2005/8/layout/orgChart1"/>
    <dgm:cxn modelId="{F4F02498-45E0-6246-A135-D344594B4932}" type="presOf" srcId="{2B28C0F3-B450-D64C-BE77-0EB7C60A153F}" destId="{297FE0B4-7378-D244-AB73-A3AEF1D96637}" srcOrd="1" destOrd="0" presId="urn:microsoft.com/office/officeart/2005/8/layout/orgChart1"/>
    <dgm:cxn modelId="{951B869E-017F-6C4F-927E-3E58A753E911}" type="presOf" srcId="{41FD38E7-2B2B-8744-9074-3356244BD629}" destId="{34B9CEC7-9995-7B41-AE6A-701EF2B3C0FB}" srcOrd="0" destOrd="0" presId="urn:microsoft.com/office/officeart/2005/8/layout/orgChart1"/>
    <dgm:cxn modelId="{F758E09F-3C57-B841-882D-E6D0E73EFB98}" type="presOf" srcId="{166A7985-C856-B947-BAEE-0AEBE1894FD4}" destId="{C0C2732B-955C-524D-8963-10CBB909A491}" srcOrd="0" destOrd="0" presId="urn:microsoft.com/office/officeart/2005/8/layout/orgChart1"/>
    <dgm:cxn modelId="{C6074DA6-4F56-5644-BEAB-43EF376A3A66}" type="presOf" srcId="{754A7AF2-B0DB-1E48-968B-21DEC3DF4B96}" destId="{1D7E391C-3BF1-7144-9598-AAD9A51ACC89}" srcOrd="0" destOrd="0" presId="urn:microsoft.com/office/officeart/2005/8/layout/orgChart1"/>
    <dgm:cxn modelId="{39EB68AD-40D5-0A49-8008-27627AEE90D2}" type="presOf" srcId="{E01D0AB4-939D-8A40-B5F5-2BE1C9AC51B3}" destId="{C11FE5C2-A90D-D94C-BF1A-F26129587B49}" srcOrd="0" destOrd="0" presId="urn:microsoft.com/office/officeart/2005/8/layout/orgChart1"/>
    <dgm:cxn modelId="{98A89DB1-B4BB-3647-9A4D-9A2A022C494B}" type="presOf" srcId="{76EBCC02-93EB-3242-9105-23E55AE9AB34}" destId="{72152F67-A652-AD49-AAAB-13BE8EA03DDF}" srcOrd="0" destOrd="0" presId="urn:microsoft.com/office/officeart/2005/8/layout/orgChart1"/>
    <dgm:cxn modelId="{721659B6-AEA8-414C-8DE8-D6496676AFC4}" type="presOf" srcId="{237C3328-74E2-174A-B790-129FA05806BF}" destId="{BC51EF54-599E-CF4A-A457-CD84C03C8805}" srcOrd="1" destOrd="0" presId="urn:microsoft.com/office/officeart/2005/8/layout/orgChart1"/>
    <dgm:cxn modelId="{3E66F8C2-2B9F-5D43-8B2C-7EBB164ACC05}" type="presOf" srcId="{622741AA-46E1-254B-A2F8-DC5660EF3478}" destId="{2EAC04DD-D39A-4848-887A-BC41DD736F51}" srcOrd="1" destOrd="0" presId="urn:microsoft.com/office/officeart/2005/8/layout/orgChart1"/>
    <dgm:cxn modelId="{8B8186C6-30BD-9149-9789-F353A85B86DF}" type="presOf" srcId="{A804A179-1A1C-F746-A668-209E73E3C16B}" destId="{7539247A-0139-544A-BEAB-9A976BA796CB}" srcOrd="0" destOrd="0" presId="urn:microsoft.com/office/officeart/2005/8/layout/orgChart1"/>
    <dgm:cxn modelId="{FEBFAACA-3E0C-A041-828E-0ED220F515FA}" type="presOf" srcId="{41FD38E7-2B2B-8744-9074-3356244BD629}" destId="{C4A39627-68E0-CE49-8D77-F5DB090A409E}" srcOrd="1" destOrd="0" presId="urn:microsoft.com/office/officeart/2005/8/layout/orgChart1"/>
    <dgm:cxn modelId="{284139CE-8EF5-E749-B23B-DC92B3DD84AF}" type="presOf" srcId="{8602EDC2-8BA6-344A-94D7-78078E243D0C}" destId="{86C8842C-A49A-2649-A39E-9D0207CA6268}" srcOrd="0" destOrd="0" presId="urn:microsoft.com/office/officeart/2005/8/layout/orgChart1"/>
    <dgm:cxn modelId="{D2E039D2-55C1-9F43-B901-CE41A51CE17C}" type="presOf" srcId="{E01D0AB4-939D-8A40-B5F5-2BE1C9AC51B3}" destId="{B3A87541-C9C7-DB46-B47F-D828F8268856}" srcOrd="1" destOrd="0" presId="urn:microsoft.com/office/officeart/2005/8/layout/orgChart1"/>
    <dgm:cxn modelId="{C7A9DADB-E2F7-6A4A-8969-FCEAA89DB1DC}" srcId="{A804A179-1A1C-F746-A668-209E73E3C16B}" destId="{E01D0AB4-939D-8A40-B5F5-2BE1C9AC51B3}" srcOrd="4" destOrd="0" parTransId="{8602EDC2-8BA6-344A-94D7-78078E243D0C}" sibTransId="{03500C4C-539C-D749-B410-B6B8D5947373}"/>
    <dgm:cxn modelId="{CABD60DE-7EE4-4942-A707-FBCE2EBA6028}" type="presOf" srcId="{3EF2393D-8144-E44E-90DF-2A26514DD07B}" destId="{E41E88FE-0B5D-9A4E-8CC2-0059B8DD8D92}" srcOrd="0" destOrd="0" presId="urn:microsoft.com/office/officeart/2005/8/layout/orgChart1"/>
    <dgm:cxn modelId="{B0708DE4-EFA5-1546-BDB8-F7E505745C5B}" type="presOf" srcId="{3CDED93B-BC41-C142-93A1-FE3E0762F2E2}" destId="{E202281A-4648-6C48-9BB6-1CC3828D3716}" srcOrd="0" destOrd="0" presId="urn:microsoft.com/office/officeart/2005/8/layout/orgChart1"/>
    <dgm:cxn modelId="{888DB5E6-019D-2742-98C3-BE8AE88BCDDB}" srcId="{A804A179-1A1C-F746-A668-209E73E3C16B}" destId="{D9C40F2F-7567-CD4B-B7A5-372BA4CEF1C4}" srcOrd="1" destOrd="0" parTransId="{57F884E2-38B1-334D-868B-56FF425A4B16}" sibTransId="{5017BE76-84F5-DB42-8A97-9F218E4485A2}"/>
    <dgm:cxn modelId="{F29A34F5-868E-1346-9DE5-D20303610728}" type="presOf" srcId="{92234FE4-8591-7D45-A17D-08379E6756CE}" destId="{F370B06E-13B5-3245-95D9-AD73504D90C5}" srcOrd="0" destOrd="0" presId="urn:microsoft.com/office/officeart/2005/8/layout/orgChart1"/>
    <dgm:cxn modelId="{A642B5F6-CC6D-E54E-AEE2-4AA083901B6F}" srcId="{DC9993BF-A5AA-D744-B66A-62032725202F}" destId="{A804A179-1A1C-F746-A668-209E73E3C16B}" srcOrd="0" destOrd="0" parTransId="{FCB13918-CB3C-8543-9CBB-067D59FBF287}" sibTransId="{CE26DF44-2723-364B-8DA2-355B053E5C5E}"/>
    <dgm:cxn modelId="{784AE9F7-95A1-4546-A677-2EA3DAC9CF01}" type="presOf" srcId="{76EBCC02-93EB-3242-9105-23E55AE9AB34}" destId="{130DEE7E-72F0-7041-9465-60806971842B}" srcOrd="1" destOrd="0" presId="urn:microsoft.com/office/officeart/2005/8/layout/orgChart1"/>
    <dgm:cxn modelId="{581DF5FA-1270-1A48-8DB2-CD3B9BF0682B}" type="presOf" srcId="{D69A40E2-25D4-C44D-A846-A4DF5891E65B}" destId="{35F37C34-666F-404A-82EB-E7034DA648C7}" srcOrd="0" destOrd="0" presId="urn:microsoft.com/office/officeart/2005/8/layout/orgChart1"/>
    <dgm:cxn modelId="{A7FD30D5-76D9-AF4D-B956-A93A37DC21C2}" type="presParOf" srcId="{D7BABF9C-A1AF-F14C-BBA2-A7309DA25BDC}" destId="{2D36F11D-E8B2-A547-A28E-090460D34C10}" srcOrd="0" destOrd="0" presId="urn:microsoft.com/office/officeart/2005/8/layout/orgChart1"/>
    <dgm:cxn modelId="{2E3C76AB-0141-0743-B28C-EFBAA51ADFDE}" type="presParOf" srcId="{2D36F11D-E8B2-A547-A28E-090460D34C10}" destId="{7F5BF29D-690F-EE47-B08C-B98D3FC6C7A4}" srcOrd="0" destOrd="0" presId="urn:microsoft.com/office/officeart/2005/8/layout/orgChart1"/>
    <dgm:cxn modelId="{80656376-4CBB-A842-BA58-A22ECCE93217}" type="presParOf" srcId="{7F5BF29D-690F-EE47-B08C-B98D3FC6C7A4}" destId="{7539247A-0139-544A-BEAB-9A976BA796CB}" srcOrd="0" destOrd="0" presId="urn:microsoft.com/office/officeart/2005/8/layout/orgChart1"/>
    <dgm:cxn modelId="{1DCDB003-4C28-C540-AB87-FADB36A42676}" type="presParOf" srcId="{7F5BF29D-690F-EE47-B08C-B98D3FC6C7A4}" destId="{F988F557-7EEC-BC43-8A6B-9BAACBA6ECBF}" srcOrd="1" destOrd="0" presId="urn:microsoft.com/office/officeart/2005/8/layout/orgChart1"/>
    <dgm:cxn modelId="{72100145-6327-B64C-8D8C-2623D8B69999}" type="presParOf" srcId="{2D36F11D-E8B2-A547-A28E-090460D34C10}" destId="{2FBF9CDA-D73F-1F48-8A44-2E610E724E1C}" srcOrd="1" destOrd="0" presId="urn:microsoft.com/office/officeart/2005/8/layout/orgChart1"/>
    <dgm:cxn modelId="{AEEE992A-460D-154C-A95D-2210BE70DC87}" type="presParOf" srcId="{2FBF9CDA-D73F-1F48-8A44-2E610E724E1C}" destId="{3A4EF881-E9CF-B340-BB0F-7AE4210EB838}" srcOrd="0" destOrd="0" presId="urn:microsoft.com/office/officeart/2005/8/layout/orgChart1"/>
    <dgm:cxn modelId="{3B4874A1-90A2-C74F-B49E-5925D204FC54}" type="presParOf" srcId="{2FBF9CDA-D73F-1F48-8A44-2E610E724E1C}" destId="{17C6AE54-DE53-6F40-A605-C5E5ECFB6E8F}" srcOrd="1" destOrd="0" presId="urn:microsoft.com/office/officeart/2005/8/layout/orgChart1"/>
    <dgm:cxn modelId="{66CB09FC-5928-2646-8956-D7CAC65F5CAB}" type="presParOf" srcId="{17C6AE54-DE53-6F40-A605-C5E5ECFB6E8F}" destId="{BCA352D5-EF89-994C-92A0-3BAECAD04AF8}" srcOrd="0" destOrd="0" presId="urn:microsoft.com/office/officeart/2005/8/layout/orgChart1"/>
    <dgm:cxn modelId="{0178B8C1-9364-1742-8D6F-41490B6A7D50}" type="presParOf" srcId="{BCA352D5-EF89-994C-92A0-3BAECAD04AF8}" destId="{1D7E391C-3BF1-7144-9598-AAD9A51ACC89}" srcOrd="0" destOrd="0" presId="urn:microsoft.com/office/officeart/2005/8/layout/orgChart1"/>
    <dgm:cxn modelId="{8A51CCF7-16D8-B44F-AAEB-0F417A9E5A30}" type="presParOf" srcId="{BCA352D5-EF89-994C-92A0-3BAECAD04AF8}" destId="{F4CA39A8-D56E-CB46-8710-30545226FF1C}" srcOrd="1" destOrd="0" presId="urn:microsoft.com/office/officeart/2005/8/layout/orgChart1"/>
    <dgm:cxn modelId="{0375F1BC-1E09-4F48-ADCB-E0ABFE33693D}" type="presParOf" srcId="{17C6AE54-DE53-6F40-A605-C5E5ECFB6E8F}" destId="{B405AEA2-2C6C-494E-8C77-1BA66ACD0E23}" srcOrd="1" destOrd="0" presId="urn:microsoft.com/office/officeart/2005/8/layout/orgChart1"/>
    <dgm:cxn modelId="{540A548D-5EAE-FC46-BCF6-BB3E70BE4F8A}" type="presParOf" srcId="{17C6AE54-DE53-6F40-A605-C5E5ECFB6E8F}" destId="{3751833F-256F-614C-BAB6-6FF393C6A3C2}" srcOrd="2" destOrd="0" presId="urn:microsoft.com/office/officeart/2005/8/layout/orgChart1"/>
    <dgm:cxn modelId="{2E7C1418-4B7D-7B4B-ACF8-473267ACAC02}" type="presParOf" srcId="{3751833F-256F-614C-BAB6-6FF393C6A3C2}" destId="{DA053D1D-3939-4441-91DD-FD7C13F022D9}" srcOrd="0" destOrd="0" presId="urn:microsoft.com/office/officeart/2005/8/layout/orgChart1"/>
    <dgm:cxn modelId="{081401C3-1354-0F46-B8D3-2A09859759D9}" type="presParOf" srcId="{3751833F-256F-614C-BAB6-6FF393C6A3C2}" destId="{6D7D35F6-8304-7441-ACC4-43B2D9062EE5}" srcOrd="1" destOrd="0" presId="urn:microsoft.com/office/officeart/2005/8/layout/orgChart1"/>
    <dgm:cxn modelId="{5134BDDD-77F9-D448-AB4E-9A94610D8B5C}" type="presParOf" srcId="{6D7D35F6-8304-7441-ACC4-43B2D9062EE5}" destId="{6B3730D4-22FB-7C4B-BAE2-67B4438A48AF}" srcOrd="0" destOrd="0" presId="urn:microsoft.com/office/officeart/2005/8/layout/orgChart1"/>
    <dgm:cxn modelId="{7C3168EC-25E1-D54A-BD35-F947BB938F5C}" type="presParOf" srcId="{6B3730D4-22FB-7C4B-BAE2-67B4438A48AF}" destId="{6F8FCA87-E1C6-9D4D-B1F2-C18355675EF4}" srcOrd="0" destOrd="0" presId="urn:microsoft.com/office/officeart/2005/8/layout/orgChart1"/>
    <dgm:cxn modelId="{846C4727-C881-6943-8DDA-02502D6F8DD5}" type="presParOf" srcId="{6B3730D4-22FB-7C4B-BAE2-67B4438A48AF}" destId="{BC51EF54-599E-CF4A-A457-CD84C03C8805}" srcOrd="1" destOrd="0" presId="urn:microsoft.com/office/officeart/2005/8/layout/orgChart1"/>
    <dgm:cxn modelId="{CBE6A71C-8DB6-B744-8C69-13958476F909}" type="presParOf" srcId="{6D7D35F6-8304-7441-ACC4-43B2D9062EE5}" destId="{C6C78C97-1E52-F14F-A32E-A9E67D43C708}" srcOrd="1" destOrd="0" presId="urn:microsoft.com/office/officeart/2005/8/layout/orgChart1"/>
    <dgm:cxn modelId="{1BE0D182-7EEB-F549-9471-F0573ADD08B8}" type="presParOf" srcId="{6D7D35F6-8304-7441-ACC4-43B2D9062EE5}" destId="{0DCC13B1-2004-8343-B22C-EB9D4E0B4E57}" srcOrd="2" destOrd="0" presId="urn:microsoft.com/office/officeart/2005/8/layout/orgChart1"/>
    <dgm:cxn modelId="{1D5B7DED-A263-BA4C-AD6E-19FAFA7EBF77}" type="presParOf" srcId="{2FBF9CDA-D73F-1F48-8A44-2E610E724E1C}" destId="{38340CCA-4C55-1044-B297-95C31BD3D48A}" srcOrd="2" destOrd="0" presId="urn:microsoft.com/office/officeart/2005/8/layout/orgChart1"/>
    <dgm:cxn modelId="{CA50C128-2BF4-4A46-8FF0-7FCE690770A2}" type="presParOf" srcId="{2FBF9CDA-D73F-1F48-8A44-2E610E724E1C}" destId="{94A84FDE-9C59-9B4C-B0EA-B32967F10008}" srcOrd="3" destOrd="0" presId="urn:microsoft.com/office/officeart/2005/8/layout/orgChart1"/>
    <dgm:cxn modelId="{A71F83F0-94BD-9D45-96B2-E05125CB051E}" type="presParOf" srcId="{94A84FDE-9C59-9B4C-B0EA-B32967F10008}" destId="{43D14424-DA48-2946-AD4F-06C326B14579}" srcOrd="0" destOrd="0" presId="urn:microsoft.com/office/officeart/2005/8/layout/orgChart1"/>
    <dgm:cxn modelId="{002282D2-86B6-854D-B1CC-2344EDE3EDA9}" type="presParOf" srcId="{43D14424-DA48-2946-AD4F-06C326B14579}" destId="{5111E33F-99CB-3148-B86A-C3EAEBE255E9}" srcOrd="0" destOrd="0" presId="urn:microsoft.com/office/officeart/2005/8/layout/orgChart1"/>
    <dgm:cxn modelId="{70890F2C-428A-A841-B39A-65D089EF13C2}" type="presParOf" srcId="{43D14424-DA48-2946-AD4F-06C326B14579}" destId="{ED8FCADB-D19F-AA43-82CA-3EEA7A50A19B}" srcOrd="1" destOrd="0" presId="urn:microsoft.com/office/officeart/2005/8/layout/orgChart1"/>
    <dgm:cxn modelId="{1E2398C5-472E-A84D-9044-52193CA1D5D8}" type="presParOf" srcId="{94A84FDE-9C59-9B4C-B0EA-B32967F10008}" destId="{3E63E569-B971-D84F-8B53-E2640C17C32F}" srcOrd="1" destOrd="0" presId="urn:microsoft.com/office/officeart/2005/8/layout/orgChart1"/>
    <dgm:cxn modelId="{7E21A3EE-033D-2B4C-8B5C-D975B8CE71F2}" type="presParOf" srcId="{94A84FDE-9C59-9B4C-B0EA-B32967F10008}" destId="{6966F43E-F493-D449-A68F-EED6CA0A8BA6}" srcOrd="2" destOrd="0" presId="urn:microsoft.com/office/officeart/2005/8/layout/orgChart1"/>
    <dgm:cxn modelId="{3441FEF6-B7D9-C84C-9AF7-B2EB0E96F31E}" type="presParOf" srcId="{2FBF9CDA-D73F-1F48-8A44-2E610E724E1C}" destId="{F370B06E-13B5-3245-95D9-AD73504D90C5}" srcOrd="4" destOrd="0" presId="urn:microsoft.com/office/officeart/2005/8/layout/orgChart1"/>
    <dgm:cxn modelId="{1FECE55F-A845-9D48-99F9-820447987F21}" type="presParOf" srcId="{2FBF9CDA-D73F-1F48-8A44-2E610E724E1C}" destId="{B98BD4F4-280B-6640-A5B5-38A3CA5C52CF}" srcOrd="5" destOrd="0" presId="urn:microsoft.com/office/officeart/2005/8/layout/orgChart1"/>
    <dgm:cxn modelId="{C99E943D-BE34-7A44-97B1-71EDB79E84F4}" type="presParOf" srcId="{B98BD4F4-280B-6640-A5B5-38A3CA5C52CF}" destId="{167EE95D-F00A-5C47-B80C-39E54DE1F82E}" srcOrd="0" destOrd="0" presId="urn:microsoft.com/office/officeart/2005/8/layout/orgChart1"/>
    <dgm:cxn modelId="{BA9787B6-F02D-A441-9F11-1467C7302F8F}" type="presParOf" srcId="{167EE95D-F00A-5C47-B80C-39E54DE1F82E}" destId="{34B9CEC7-9995-7B41-AE6A-701EF2B3C0FB}" srcOrd="0" destOrd="0" presId="urn:microsoft.com/office/officeart/2005/8/layout/orgChart1"/>
    <dgm:cxn modelId="{F7C11FAA-7F5F-ED49-BA44-B58EDD69AFBD}" type="presParOf" srcId="{167EE95D-F00A-5C47-B80C-39E54DE1F82E}" destId="{C4A39627-68E0-CE49-8D77-F5DB090A409E}" srcOrd="1" destOrd="0" presId="urn:microsoft.com/office/officeart/2005/8/layout/orgChart1"/>
    <dgm:cxn modelId="{8E0394ED-55CD-E441-BE2D-FB618841A3A9}" type="presParOf" srcId="{B98BD4F4-280B-6640-A5B5-38A3CA5C52CF}" destId="{39A9DB4C-987D-9544-92C8-E83C1540C765}" srcOrd="1" destOrd="0" presId="urn:microsoft.com/office/officeart/2005/8/layout/orgChart1"/>
    <dgm:cxn modelId="{18045708-67DE-5C45-B47C-829CF8D37590}" type="presParOf" srcId="{B98BD4F4-280B-6640-A5B5-38A3CA5C52CF}" destId="{C08AA535-F774-5746-BC72-5FC8D9DFE806}" srcOrd="2" destOrd="0" presId="urn:microsoft.com/office/officeart/2005/8/layout/orgChart1"/>
    <dgm:cxn modelId="{EEE6D6D4-E930-F64B-94DE-4E3157043A1D}" type="presParOf" srcId="{2FBF9CDA-D73F-1F48-8A44-2E610E724E1C}" destId="{58E152E3-2C01-384F-921D-93DCB48D94E6}" srcOrd="6" destOrd="0" presId="urn:microsoft.com/office/officeart/2005/8/layout/orgChart1"/>
    <dgm:cxn modelId="{32D78B26-6806-FE45-9B4C-5AE43FF5977C}" type="presParOf" srcId="{2FBF9CDA-D73F-1F48-8A44-2E610E724E1C}" destId="{E526EAB7-0E1F-BA46-AE44-0F2D7A9EA892}" srcOrd="7" destOrd="0" presId="urn:microsoft.com/office/officeart/2005/8/layout/orgChart1"/>
    <dgm:cxn modelId="{AF9F22E7-AE88-D244-AAD3-0333BDD8F240}" type="presParOf" srcId="{E526EAB7-0E1F-BA46-AE44-0F2D7A9EA892}" destId="{8FA16671-F294-5A4D-9E13-3F9201A11D8F}" srcOrd="0" destOrd="0" presId="urn:microsoft.com/office/officeart/2005/8/layout/orgChart1"/>
    <dgm:cxn modelId="{D1CEE20D-C0F2-454A-86C3-262B6965B5E3}" type="presParOf" srcId="{8FA16671-F294-5A4D-9E13-3F9201A11D8F}" destId="{72152F67-A652-AD49-AAAB-13BE8EA03DDF}" srcOrd="0" destOrd="0" presId="urn:microsoft.com/office/officeart/2005/8/layout/orgChart1"/>
    <dgm:cxn modelId="{FA6ECDBF-4750-CD4B-85C7-1E469E09113E}" type="presParOf" srcId="{8FA16671-F294-5A4D-9E13-3F9201A11D8F}" destId="{130DEE7E-72F0-7041-9465-60806971842B}" srcOrd="1" destOrd="0" presId="urn:microsoft.com/office/officeart/2005/8/layout/orgChart1"/>
    <dgm:cxn modelId="{4487F409-0546-FF48-AD4D-8862CD230499}" type="presParOf" srcId="{E526EAB7-0E1F-BA46-AE44-0F2D7A9EA892}" destId="{976E3913-0932-4740-8B37-51C4071A0217}" srcOrd="1" destOrd="0" presId="urn:microsoft.com/office/officeart/2005/8/layout/orgChart1"/>
    <dgm:cxn modelId="{7B96180D-8871-C64F-98F1-0987C8783903}" type="presParOf" srcId="{E526EAB7-0E1F-BA46-AE44-0F2D7A9EA892}" destId="{8665E8D9-FCC4-9046-8BA3-2F85C7C8EE1D}" srcOrd="2" destOrd="0" presId="urn:microsoft.com/office/officeart/2005/8/layout/orgChart1"/>
    <dgm:cxn modelId="{773ED864-7A43-6942-B413-50B90C33D7F8}" type="presParOf" srcId="{2FBF9CDA-D73F-1F48-8A44-2E610E724E1C}" destId="{86C8842C-A49A-2649-A39E-9D0207CA6268}" srcOrd="8" destOrd="0" presId="urn:microsoft.com/office/officeart/2005/8/layout/orgChart1"/>
    <dgm:cxn modelId="{39F33E6F-6FF5-4D46-A2FB-3197043B46FF}" type="presParOf" srcId="{2FBF9CDA-D73F-1F48-8A44-2E610E724E1C}" destId="{E2164DF1-78E6-084F-B7B7-E475773FC1F8}" srcOrd="9" destOrd="0" presId="urn:microsoft.com/office/officeart/2005/8/layout/orgChart1"/>
    <dgm:cxn modelId="{F5F72D60-CD7C-2740-985E-9DD30187BE6A}" type="presParOf" srcId="{E2164DF1-78E6-084F-B7B7-E475773FC1F8}" destId="{8AEFFCA5-1583-8F45-AFFF-D43EFD2E2008}" srcOrd="0" destOrd="0" presId="urn:microsoft.com/office/officeart/2005/8/layout/orgChart1"/>
    <dgm:cxn modelId="{B34A0994-4CD8-294E-8917-C9D4C083F7A0}" type="presParOf" srcId="{8AEFFCA5-1583-8F45-AFFF-D43EFD2E2008}" destId="{C11FE5C2-A90D-D94C-BF1A-F26129587B49}" srcOrd="0" destOrd="0" presId="urn:microsoft.com/office/officeart/2005/8/layout/orgChart1"/>
    <dgm:cxn modelId="{97B8EF8C-82F0-4147-A27B-76FE0C5A8C94}" type="presParOf" srcId="{8AEFFCA5-1583-8F45-AFFF-D43EFD2E2008}" destId="{B3A87541-C9C7-DB46-B47F-D828F8268856}" srcOrd="1" destOrd="0" presId="urn:microsoft.com/office/officeart/2005/8/layout/orgChart1"/>
    <dgm:cxn modelId="{91DFEFBB-702F-6241-B509-A73AA6015A56}" type="presParOf" srcId="{E2164DF1-78E6-084F-B7B7-E475773FC1F8}" destId="{1DFD2CCA-6090-BE4F-B117-0D04B3BF9AE8}" srcOrd="1" destOrd="0" presId="urn:microsoft.com/office/officeart/2005/8/layout/orgChart1"/>
    <dgm:cxn modelId="{4B305E17-E9D6-FF40-B461-31A6512B8F10}" type="presParOf" srcId="{E2164DF1-78E6-084F-B7B7-E475773FC1F8}" destId="{16ECCBCB-EDE9-3F45-B8B6-287E29C9217F}" srcOrd="2" destOrd="0" presId="urn:microsoft.com/office/officeart/2005/8/layout/orgChart1"/>
    <dgm:cxn modelId="{6D6D4C95-A1C3-7C49-B676-BEEDBCFA8675}" type="presParOf" srcId="{2FBF9CDA-D73F-1F48-8A44-2E610E724E1C}" destId="{E202281A-4648-6C48-9BB6-1CC3828D3716}" srcOrd="10" destOrd="0" presId="urn:microsoft.com/office/officeart/2005/8/layout/orgChart1"/>
    <dgm:cxn modelId="{B0C2FB71-5B22-8743-88C9-7A06C44FA09B}" type="presParOf" srcId="{2FBF9CDA-D73F-1F48-8A44-2E610E724E1C}" destId="{610765F3-EA46-5345-8C20-8DDA6EDF9AA6}" srcOrd="11" destOrd="0" presId="urn:microsoft.com/office/officeart/2005/8/layout/orgChart1"/>
    <dgm:cxn modelId="{4F3092F7-6CB4-2D41-A856-2E99D7742E7C}" type="presParOf" srcId="{610765F3-EA46-5345-8C20-8DDA6EDF9AA6}" destId="{4FDCDFB2-9E8A-AB44-AC0B-F9CF8BF9CE0B}" srcOrd="0" destOrd="0" presId="urn:microsoft.com/office/officeart/2005/8/layout/orgChart1"/>
    <dgm:cxn modelId="{F593D579-7DA8-9C4F-BBD9-71F20952BAEE}" type="presParOf" srcId="{4FDCDFB2-9E8A-AB44-AC0B-F9CF8BF9CE0B}" destId="{F837C5EA-7715-C340-B3B0-4564FB67F86C}" srcOrd="0" destOrd="0" presId="urn:microsoft.com/office/officeart/2005/8/layout/orgChart1"/>
    <dgm:cxn modelId="{D62C244C-79E0-3F4E-9DA8-9117F20E4097}" type="presParOf" srcId="{4FDCDFB2-9E8A-AB44-AC0B-F9CF8BF9CE0B}" destId="{297FE0B4-7378-D244-AB73-A3AEF1D96637}" srcOrd="1" destOrd="0" presId="urn:microsoft.com/office/officeart/2005/8/layout/orgChart1"/>
    <dgm:cxn modelId="{350622A0-399A-1144-A816-06EF417FB0C8}" type="presParOf" srcId="{610765F3-EA46-5345-8C20-8DDA6EDF9AA6}" destId="{3EC07962-5B7F-7B44-8945-26EF5AB4813B}" srcOrd="1" destOrd="0" presId="urn:microsoft.com/office/officeart/2005/8/layout/orgChart1"/>
    <dgm:cxn modelId="{AD372D24-287B-9542-BA04-F384EB5AFE96}" type="presParOf" srcId="{610765F3-EA46-5345-8C20-8DDA6EDF9AA6}" destId="{7AA0ED66-E92A-544A-BD3D-93C30581F316}" srcOrd="2" destOrd="0" presId="urn:microsoft.com/office/officeart/2005/8/layout/orgChart1"/>
    <dgm:cxn modelId="{354BC177-DFC7-F341-90D3-9CA66E9B4A24}" type="presParOf" srcId="{2FBF9CDA-D73F-1F48-8A44-2E610E724E1C}" destId="{C885F8C3-A056-AF40-9B51-D547DEB98D34}" srcOrd="12" destOrd="0" presId="urn:microsoft.com/office/officeart/2005/8/layout/orgChart1"/>
    <dgm:cxn modelId="{3CB7E0F5-BBE7-B34C-A0E6-E27543DF9ED6}" type="presParOf" srcId="{2FBF9CDA-D73F-1F48-8A44-2E610E724E1C}" destId="{9D1690AD-40B6-D94D-8D1E-3BC679D9447E}" srcOrd="13" destOrd="0" presId="urn:microsoft.com/office/officeart/2005/8/layout/orgChart1"/>
    <dgm:cxn modelId="{4EE17AF1-982A-5F4C-931D-94C5C1084000}" type="presParOf" srcId="{9D1690AD-40B6-D94D-8D1E-3BC679D9447E}" destId="{F01669AF-B097-1E49-B5B0-0DA073649628}" srcOrd="0" destOrd="0" presId="urn:microsoft.com/office/officeart/2005/8/layout/orgChart1"/>
    <dgm:cxn modelId="{4E36D18F-8785-DC4D-A0B6-36BE1E555588}" type="presParOf" srcId="{F01669AF-B097-1E49-B5B0-0DA073649628}" destId="{C0C2732B-955C-524D-8963-10CBB909A491}" srcOrd="0" destOrd="0" presId="urn:microsoft.com/office/officeart/2005/8/layout/orgChart1"/>
    <dgm:cxn modelId="{EBEC4B63-90F4-B442-AE29-F81A12196E50}" type="presParOf" srcId="{F01669AF-B097-1E49-B5B0-0DA073649628}" destId="{E8D5A8D4-2887-7F4A-A847-985E3B52DFE3}" srcOrd="1" destOrd="0" presId="urn:microsoft.com/office/officeart/2005/8/layout/orgChart1"/>
    <dgm:cxn modelId="{31CC4268-A491-BF43-B27C-A61D1CCC746F}" type="presParOf" srcId="{9D1690AD-40B6-D94D-8D1E-3BC679D9447E}" destId="{E37D19E8-92CD-7C41-9078-36D8FFB3D322}" srcOrd="1" destOrd="0" presId="urn:microsoft.com/office/officeart/2005/8/layout/orgChart1"/>
    <dgm:cxn modelId="{E6347E99-5FED-FC4D-9B4A-25CCE8DDB8C3}" type="presParOf" srcId="{E37D19E8-92CD-7C41-9078-36D8FFB3D322}" destId="{CBF0BEE8-A974-624D-8EAE-5EDA87D16F3F}" srcOrd="0" destOrd="0" presId="urn:microsoft.com/office/officeart/2005/8/layout/orgChart1"/>
    <dgm:cxn modelId="{434D0DF7-027D-8746-9BC2-7800475C2809}" type="presParOf" srcId="{E37D19E8-92CD-7C41-9078-36D8FFB3D322}" destId="{8342DFA6-759B-124A-B506-E729561039DD}" srcOrd="1" destOrd="0" presId="urn:microsoft.com/office/officeart/2005/8/layout/orgChart1"/>
    <dgm:cxn modelId="{EAA7ED23-59A5-8949-8CD5-30D1C69C0D9F}" type="presParOf" srcId="{8342DFA6-759B-124A-B506-E729561039DD}" destId="{EFC0C48F-A600-AB47-98C1-A63308985476}" srcOrd="0" destOrd="0" presId="urn:microsoft.com/office/officeart/2005/8/layout/orgChart1"/>
    <dgm:cxn modelId="{3AF78E34-9F23-A749-9EDA-9BC217726811}" type="presParOf" srcId="{EFC0C48F-A600-AB47-98C1-A63308985476}" destId="{93BF4750-B612-0248-A6A7-580F43090D53}" srcOrd="0" destOrd="0" presId="urn:microsoft.com/office/officeart/2005/8/layout/orgChart1"/>
    <dgm:cxn modelId="{137E0638-6094-784F-97DB-FF4F45F62E9E}" type="presParOf" srcId="{EFC0C48F-A600-AB47-98C1-A63308985476}" destId="{288B2955-046A-FF4C-971D-778CD450E5BF}" srcOrd="1" destOrd="0" presId="urn:microsoft.com/office/officeart/2005/8/layout/orgChart1"/>
    <dgm:cxn modelId="{3BBD6201-888D-9F4B-8CFB-62A9A9A454BC}" type="presParOf" srcId="{8342DFA6-759B-124A-B506-E729561039DD}" destId="{86C99A2B-343C-BA41-BB73-EAB76BE23143}" srcOrd="1" destOrd="0" presId="urn:microsoft.com/office/officeart/2005/8/layout/orgChart1"/>
    <dgm:cxn modelId="{3254CC2C-9232-C244-AF1B-1054A7D8E629}" type="presParOf" srcId="{8342DFA6-759B-124A-B506-E729561039DD}" destId="{B154695B-9FCF-2940-9152-8B277BF8D175}" srcOrd="2" destOrd="0" presId="urn:microsoft.com/office/officeart/2005/8/layout/orgChart1"/>
    <dgm:cxn modelId="{3F15CF42-B933-DF44-A563-B037949D3F83}" type="presParOf" srcId="{9D1690AD-40B6-D94D-8D1E-3BC679D9447E}" destId="{14C04853-0D1E-6B4F-A349-2B5C93CEFB11}" srcOrd="2" destOrd="0" presId="urn:microsoft.com/office/officeart/2005/8/layout/orgChart1"/>
    <dgm:cxn modelId="{1A1F458F-A1BC-EC49-B8EE-35292F49FA89}" type="presParOf" srcId="{2FBF9CDA-D73F-1F48-8A44-2E610E724E1C}" destId="{2F71EF67-9440-1A44-A7AD-6608F388E7DD}" srcOrd="14" destOrd="0" presId="urn:microsoft.com/office/officeart/2005/8/layout/orgChart1"/>
    <dgm:cxn modelId="{A5C2647E-B0E9-C849-9B15-A380D1893E61}" type="presParOf" srcId="{2FBF9CDA-D73F-1F48-8A44-2E610E724E1C}" destId="{69CDD1B5-4EAD-1041-A01B-A30CA0C12BCA}" srcOrd="15" destOrd="0" presId="urn:microsoft.com/office/officeart/2005/8/layout/orgChart1"/>
    <dgm:cxn modelId="{FE2B971A-88AF-9E48-8F82-E6200FC4E03E}" type="presParOf" srcId="{69CDD1B5-4EAD-1041-A01B-A30CA0C12BCA}" destId="{83C0C266-8F80-B14C-8BCA-2BC33142D397}" srcOrd="0" destOrd="0" presId="urn:microsoft.com/office/officeart/2005/8/layout/orgChart1"/>
    <dgm:cxn modelId="{6D3289E2-47AA-5A40-8EFD-22603B687FC4}" type="presParOf" srcId="{83C0C266-8F80-B14C-8BCA-2BC33142D397}" destId="{EA1C9309-7F1A-3D43-8B1C-8827EC58792A}" srcOrd="0" destOrd="0" presId="urn:microsoft.com/office/officeart/2005/8/layout/orgChart1"/>
    <dgm:cxn modelId="{A4D44517-E09F-F142-8352-73FA7F6C9B0C}" type="presParOf" srcId="{83C0C266-8F80-B14C-8BCA-2BC33142D397}" destId="{2EAC04DD-D39A-4848-887A-BC41DD736F51}" srcOrd="1" destOrd="0" presId="urn:microsoft.com/office/officeart/2005/8/layout/orgChart1"/>
    <dgm:cxn modelId="{BE742538-8D17-3D4C-A71E-468553633E4C}" type="presParOf" srcId="{69CDD1B5-4EAD-1041-A01B-A30CA0C12BCA}" destId="{7AF9990D-E882-4C42-B6D4-01CA0886E7D5}" srcOrd="1" destOrd="0" presId="urn:microsoft.com/office/officeart/2005/8/layout/orgChart1"/>
    <dgm:cxn modelId="{BAE44643-B8EF-E74F-A58D-9C9C49D295CC}" type="presParOf" srcId="{69CDD1B5-4EAD-1041-A01B-A30CA0C12BCA}" destId="{844E09BB-5869-7842-BDA2-93CD0D36388B}" srcOrd="2" destOrd="0" presId="urn:microsoft.com/office/officeart/2005/8/layout/orgChart1"/>
    <dgm:cxn modelId="{1F12A562-A25D-4742-A8A7-365306C6C6E8}" type="presParOf" srcId="{2FBF9CDA-D73F-1F48-8A44-2E610E724E1C}" destId="{E41E88FE-0B5D-9A4E-8CC2-0059B8DD8D92}" srcOrd="16" destOrd="0" presId="urn:microsoft.com/office/officeart/2005/8/layout/orgChart1"/>
    <dgm:cxn modelId="{BEAFEEAD-EF72-EF46-B863-B6FDD50519BB}" type="presParOf" srcId="{2FBF9CDA-D73F-1F48-8A44-2E610E724E1C}" destId="{8D655DB2-738E-F848-8CC1-90D0944C1903}" srcOrd="17" destOrd="0" presId="urn:microsoft.com/office/officeart/2005/8/layout/orgChart1"/>
    <dgm:cxn modelId="{9F8E456D-C677-7745-89F4-35B45BADE453}" type="presParOf" srcId="{8D655DB2-738E-F848-8CC1-90D0944C1903}" destId="{DE016621-74FF-A443-BAE0-109C62DB4D33}" srcOrd="0" destOrd="0" presId="urn:microsoft.com/office/officeart/2005/8/layout/orgChart1"/>
    <dgm:cxn modelId="{32936CBB-5D15-B145-ADA1-864F6BE55F23}" type="presParOf" srcId="{DE016621-74FF-A443-BAE0-109C62DB4D33}" destId="{35F37C34-666F-404A-82EB-E7034DA648C7}" srcOrd="0" destOrd="0" presId="urn:microsoft.com/office/officeart/2005/8/layout/orgChart1"/>
    <dgm:cxn modelId="{FD5A5385-7822-F948-9986-6B9663A8AED7}" type="presParOf" srcId="{DE016621-74FF-A443-BAE0-109C62DB4D33}" destId="{FFDD3F77-FD4E-0F40-B021-2BAAC58E8781}" srcOrd="1" destOrd="0" presId="urn:microsoft.com/office/officeart/2005/8/layout/orgChart1"/>
    <dgm:cxn modelId="{545AD2DC-3604-214E-81A1-1609342C97E7}" type="presParOf" srcId="{8D655DB2-738E-F848-8CC1-90D0944C1903}" destId="{D6A6DAE3-B190-5B4D-A00B-3FCBF45F5D80}" srcOrd="1" destOrd="0" presId="urn:microsoft.com/office/officeart/2005/8/layout/orgChart1"/>
    <dgm:cxn modelId="{2D526A30-A484-FE44-B71E-EE1578BC3134}" type="presParOf" srcId="{8D655DB2-738E-F848-8CC1-90D0944C1903}" destId="{7C89FB35-4170-1246-A487-5031F20C7F7F}" srcOrd="2" destOrd="0" presId="urn:microsoft.com/office/officeart/2005/8/layout/orgChart1"/>
    <dgm:cxn modelId="{ECE92B5D-BDB3-D949-9569-39B66248E1C3}" type="presParOf" srcId="{2D36F11D-E8B2-A547-A28E-090460D34C10}" destId="{A69D0F13-4033-744B-8A38-BDF0619BA8F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353941-8C64-6749-A19A-7071440B45EC}" type="doc">
      <dgm:prSet loTypeId="urn:microsoft.com/office/officeart/2005/8/layout/orgChart1" loCatId="" qsTypeId="urn:microsoft.com/office/officeart/2005/8/quickstyle/3d4" qsCatId="3D" csTypeId="urn:microsoft.com/office/officeart/2005/8/colors/accent1_2" csCatId="accent1" phldr="1"/>
      <dgm:spPr/>
      <dgm:t>
        <a:bodyPr/>
        <a:lstStyle/>
        <a:p>
          <a:endParaRPr lang="en-US"/>
        </a:p>
      </dgm:t>
    </dgm:pt>
    <dgm:pt modelId="{0B124E40-D3BB-DD41-BA42-A450FE2A07CA}">
      <dgm:prSet phldrT="[Text]"/>
      <dgm:spPr/>
      <dgm:t>
        <a:bodyPr/>
        <a:lstStyle/>
        <a:p>
          <a:r>
            <a:rPr lang="en-US" dirty="0"/>
            <a:t>Sarah Balz, Chair</a:t>
          </a:r>
        </a:p>
      </dgm:t>
    </dgm:pt>
    <dgm:pt modelId="{0ACF1777-979B-124B-8A0D-01812A3B827E}" type="parTrans" cxnId="{439067A7-7C7D-824C-AF93-1CC7C17E8E0E}">
      <dgm:prSet/>
      <dgm:spPr/>
      <dgm:t>
        <a:bodyPr/>
        <a:lstStyle/>
        <a:p>
          <a:endParaRPr lang="en-US"/>
        </a:p>
      </dgm:t>
    </dgm:pt>
    <dgm:pt modelId="{999F24C3-B815-E447-97BB-2FBC82AEF401}" type="sibTrans" cxnId="{439067A7-7C7D-824C-AF93-1CC7C17E8E0E}">
      <dgm:prSet/>
      <dgm:spPr/>
      <dgm:t>
        <a:bodyPr/>
        <a:lstStyle/>
        <a:p>
          <a:endParaRPr lang="en-US"/>
        </a:p>
      </dgm:t>
    </dgm:pt>
    <dgm:pt modelId="{85B57492-6785-784B-A964-E890053E2A90}" type="asst">
      <dgm:prSet phldrT="[Text]"/>
      <dgm:spPr/>
      <dgm:t>
        <a:bodyPr/>
        <a:lstStyle/>
        <a:p>
          <a:r>
            <a:rPr lang="en-US" dirty="0"/>
            <a:t>Carol Johnson                                (Society Board Liaison)</a:t>
          </a:r>
        </a:p>
        <a:p>
          <a:r>
            <a:rPr lang="en-US" dirty="0" err="1"/>
            <a:t>Racquel</a:t>
          </a:r>
          <a:r>
            <a:rPr lang="en-US" dirty="0"/>
            <a:t> Rodriguez</a:t>
          </a:r>
          <a:br>
            <a:rPr lang="en-US" dirty="0"/>
          </a:br>
          <a:r>
            <a:rPr lang="en-US" dirty="0"/>
            <a:t>(Staff Liaison)</a:t>
          </a:r>
        </a:p>
      </dgm:t>
    </dgm:pt>
    <dgm:pt modelId="{4EB8F287-A93F-7840-9FB7-F87B8A9300F6}" type="parTrans" cxnId="{F9219782-3BFB-6947-9D54-1323A38D580D}">
      <dgm:prSet/>
      <dgm:spPr/>
      <dgm:t>
        <a:bodyPr/>
        <a:lstStyle/>
        <a:p>
          <a:endParaRPr lang="en-US"/>
        </a:p>
      </dgm:t>
    </dgm:pt>
    <dgm:pt modelId="{95744E27-947B-7447-84B4-87C7A9FD8C96}" type="sibTrans" cxnId="{F9219782-3BFB-6947-9D54-1323A38D580D}">
      <dgm:prSet/>
      <dgm:spPr/>
      <dgm:t>
        <a:bodyPr/>
        <a:lstStyle/>
        <a:p>
          <a:endParaRPr lang="en-US"/>
        </a:p>
      </dgm:t>
    </dgm:pt>
    <dgm:pt modelId="{C649DD6D-642A-9C4D-A03B-8E94D11BF224}">
      <dgm:prSet phldrT="[Text]"/>
      <dgm:spPr/>
      <dgm:t>
        <a:bodyPr/>
        <a:lstStyle/>
        <a:p>
          <a:r>
            <a:rPr lang="en-US" dirty="0"/>
            <a:t>REGION 2 LIAISONS</a:t>
          </a:r>
        </a:p>
        <a:p>
          <a:r>
            <a:rPr lang="en-US" dirty="0"/>
            <a:t>Theresa Lyn Allen            (Michigan)</a:t>
          </a:r>
        </a:p>
        <a:p>
          <a:r>
            <a:rPr lang="en-US" dirty="0"/>
            <a:t>Gwynne Morrison               (Buffalo-Niagara)</a:t>
          </a:r>
        </a:p>
      </dgm:t>
    </dgm:pt>
    <dgm:pt modelId="{9F4181C3-BAFB-9B47-B2B9-D62609AE99D3}" type="parTrans" cxnId="{26114656-8446-684B-8B20-75EF17E0A958}">
      <dgm:prSet/>
      <dgm:spPr/>
      <dgm:t>
        <a:bodyPr/>
        <a:lstStyle/>
        <a:p>
          <a:endParaRPr lang="en-US"/>
        </a:p>
      </dgm:t>
    </dgm:pt>
    <dgm:pt modelId="{D4B63E50-01F2-794C-BCAD-0B8B42641436}" type="sibTrans" cxnId="{26114656-8446-684B-8B20-75EF17E0A958}">
      <dgm:prSet/>
      <dgm:spPr/>
      <dgm:t>
        <a:bodyPr/>
        <a:lstStyle/>
        <a:p>
          <a:endParaRPr lang="en-US"/>
        </a:p>
      </dgm:t>
    </dgm:pt>
    <dgm:pt modelId="{78F116FE-F57F-3247-9921-B73FA380CE48}">
      <dgm:prSet phldrT="[Text]"/>
      <dgm:spPr/>
      <dgm:t>
        <a:bodyPr/>
        <a:lstStyle/>
        <a:p>
          <a:r>
            <a:rPr lang="en-US" dirty="0"/>
            <a:t>REGION 3 LIAISON</a:t>
          </a:r>
        </a:p>
        <a:p>
          <a:r>
            <a:rPr lang="en-US" dirty="0"/>
            <a:t>Lee Marie Bocanegra               (West Coast Florida)</a:t>
          </a:r>
        </a:p>
      </dgm:t>
    </dgm:pt>
    <dgm:pt modelId="{C07E602B-70A7-AF4A-AEB0-8F1D4117A062}" type="parTrans" cxnId="{284AED39-2CCE-8E40-A5DA-02CA27674C5B}">
      <dgm:prSet/>
      <dgm:spPr/>
      <dgm:t>
        <a:bodyPr/>
        <a:lstStyle/>
        <a:p>
          <a:endParaRPr lang="en-US"/>
        </a:p>
      </dgm:t>
    </dgm:pt>
    <dgm:pt modelId="{13850CDD-B9E8-CF40-92C8-82026C9F1237}" type="sibTrans" cxnId="{284AED39-2CCE-8E40-A5DA-02CA27674C5B}">
      <dgm:prSet/>
      <dgm:spPr/>
      <dgm:t>
        <a:bodyPr/>
        <a:lstStyle/>
        <a:p>
          <a:endParaRPr lang="en-US"/>
        </a:p>
      </dgm:t>
    </dgm:pt>
    <dgm:pt modelId="{FD4613AD-7BF0-AD4C-B197-F60CF32F5463}">
      <dgm:prSet/>
      <dgm:spPr/>
      <dgm:t>
        <a:bodyPr/>
        <a:lstStyle/>
        <a:p>
          <a:r>
            <a:rPr lang="en-US" dirty="0"/>
            <a:t>REGION 4 LIAISONS</a:t>
          </a:r>
        </a:p>
        <a:p>
          <a:r>
            <a:rPr lang="en-US" dirty="0"/>
            <a:t>Linda S. Burman</a:t>
          </a:r>
          <a:br>
            <a:rPr lang="en-US" dirty="0"/>
          </a:br>
          <a:r>
            <a:rPr lang="en-US" dirty="0"/>
            <a:t>(Seattle)                                 Carmen Gonzalez                        (Los Angeles)</a:t>
          </a:r>
        </a:p>
      </dgm:t>
    </dgm:pt>
    <dgm:pt modelId="{BB1D997C-84DF-0C45-A526-1A0B6BA7E2FE}" type="parTrans" cxnId="{804FA252-05E8-5342-B21E-01E0844DDD51}">
      <dgm:prSet/>
      <dgm:spPr/>
      <dgm:t>
        <a:bodyPr/>
        <a:lstStyle/>
        <a:p>
          <a:endParaRPr lang="en-US"/>
        </a:p>
      </dgm:t>
    </dgm:pt>
    <dgm:pt modelId="{18FCAA54-6520-6A43-97E7-C3BBD76A61B7}" type="sibTrans" cxnId="{804FA252-05E8-5342-B21E-01E0844DDD51}">
      <dgm:prSet/>
      <dgm:spPr/>
      <dgm:t>
        <a:bodyPr/>
        <a:lstStyle/>
        <a:p>
          <a:endParaRPr lang="en-US"/>
        </a:p>
      </dgm:t>
    </dgm:pt>
    <dgm:pt modelId="{F40BF0D9-7340-F041-81D6-0B77EC882E94}">
      <dgm:prSet/>
      <dgm:spPr/>
      <dgm:t>
        <a:bodyPr/>
        <a:lstStyle/>
        <a:p>
          <a:r>
            <a:rPr lang="en-US" dirty="0"/>
            <a:t>REGION 5 LIAISONS</a:t>
          </a:r>
        </a:p>
        <a:p>
          <a:r>
            <a:rPr lang="en-US" dirty="0"/>
            <a:t>Natalia Dankanich                              (Chicago)</a:t>
          </a:r>
        </a:p>
        <a:p>
          <a:r>
            <a:rPr lang="en-US" dirty="0"/>
            <a:t>Ana Ginter                                              (Central Texas)</a:t>
          </a:r>
        </a:p>
        <a:p>
          <a:r>
            <a:rPr lang="en-US" dirty="0"/>
            <a:t>Judith Torres                       (Chicago)</a:t>
          </a:r>
        </a:p>
      </dgm:t>
    </dgm:pt>
    <dgm:pt modelId="{62A17C2A-7206-AE4D-B327-E6AC7C9C038E}" type="parTrans" cxnId="{3E594806-9BAE-634A-8914-51F867E85064}">
      <dgm:prSet/>
      <dgm:spPr/>
      <dgm:t>
        <a:bodyPr/>
        <a:lstStyle/>
        <a:p>
          <a:endParaRPr lang="en-US"/>
        </a:p>
      </dgm:t>
    </dgm:pt>
    <dgm:pt modelId="{8B9705C7-42D0-B24E-840F-39333BEC3341}" type="sibTrans" cxnId="{3E594806-9BAE-634A-8914-51F867E85064}">
      <dgm:prSet/>
      <dgm:spPr/>
      <dgm:t>
        <a:bodyPr/>
        <a:lstStyle/>
        <a:p>
          <a:endParaRPr lang="en-US"/>
        </a:p>
      </dgm:t>
    </dgm:pt>
    <dgm:pt modelId="{30E6C9AE-2C43-4C4D-A1F4-89FB58AA3B89}">
      <dgm:prSet/>
      <dgm:spPr/>
      <dgm:t>
        <a:bodyPr/>
        <a:lstStyle/>
        <a:p>
          <a:r>
            <a:rPr lang="en-US" dirty="0"/>
            <a:t>CHAPTER  WOA LIAISONS</a:t>
          </a:r>
        </a:p>
        <a:p>
          <a:r>
            <a:rPr lang="en-US" dirty="0"/>
            <a:t>(optional for all regions)</a:t>
          </a:r>
        </a:p>
      </dgm:t>
    </dgm:pt>
    <dgm:pt modelId="{2B2CBE91-D0FD-4FBC-A10D-FF83B05AE579}" type="parTrans" cxnId="{314825D3-1883-45BB-8821-8C8E76FDBA74}">
      <dgm:prSet/>
      <dgm:spPr/>
      <dgm:t>
        <a:bodyPr/>
        <a:lstStyle/>
        <a:p>
          <a:endParaRPr lang="en-US"/>
        </a:p>
      </dgm:t>
    </dgm:pt>
    <dgm:pt modelId="{D664CF13-A064-4E9F-8CA0-82F3D2EEC690}" type="sibTrans" cxnId="{314825D3-1883-45BB-8821-8C8E76FDBA74}">
      <dgm:prSet/>
      <dgm:spPr/>
      <dgm:t>
        <a:bodyPr/>
        <a:lstStyle/>
        <a:p>
          <a:endParaRPr lang="en-US"/>
        </a:p>
      </dgm:t>
    </dgm:pt>
    <dgm:pt modelId="{AF11B4F9-D6AB-AA47-B51E-A4BBF8A2708D}">
      <dgm:prSet phldrT="[Text]"/>
      <dgm:spPr/>
      <dgm:t>
        <a:bodyPr/>
        <a:lstStyle/>
        <a:p>
          <a:r>
            <a:rPr lang="en-US" dirty="0"/>
            <a:t>REGION 1 LIAISONS</a:t>
          </a:r>
        </a:p>
        <a:p>
          <a:r>
            <a:rPr lang="en-US" dirty="0"/>
            <a:t>Ilsa Liebler                              (Capital Region NY)</a:t>
          </a:r>
        </a:p>
      </dgm:t>
    </dgm:pt>
    <dgm:pt modelId="{34898418-1D6B-434A-B5DD-BF308D306D87}" type="sibTrans" cxnId="{E76ADA95-5566-4246-8320-B0ACAC81E6CE}">
      <dgm:prSet/>
      <dgm:spPr/>
      <dgm:t>
        <a:bodyPr/>
        <a:lstStyle/>
        <a:p>
          <a:endParaRPr lang="en-US"/>
        </a:p>
      </dgm:t>
    </dgm:pt>
    <dgm:pt modelId="{0BF0C05A-5484-6B4F-9950-6946E0AB1ED7}" type="parTrans" cxnId="{E76ADA95-5566-4246-8320-B0ACAC81E6CE}">
      <dgm:prSet/>
      <dgm:spPr/>
      <dgm:t>
        <a:bodyPr/>
        <a:lstStyle/>
        <a:p>
          <a:endParaRPr lang="en-US"/>
        </a:p>
      </dgm:t>
    </dgm:pt>
    <dgm:pt modelId="{0D571D5D-FC48-024F-9E8C-D2D685C3FE80}" type="pres">
      <dgm:prSet presAssocID="{29353941-8C64-6749-A19A-7071440B45EC}" presName="hierChild1" presStyleCnt="0">
        <dgm:presLayoutVars>
          <dgm:orgChart val="1"/>
          <dgm:chPref val="1"/>
          <dgm:dir/>
          <dgm:animOne val="branch"/>
          <dgm:animLvl val="lvl"/>
          <dgm:resizeHandles/>
        </dgm:presLayoutVars>
      </dgm:prSet>
      <dgm:spPr/>
    </dgm:pt>
    <dgm:pt modelId="{D1E276C4-2902-9C45-AA7F-03D7BC2D8CC3}" type="pres">
      <dgm:prSet presAssocID="{0B124E40-D3BB-DD41-BA42-A450FE2A07CA}" presName="hierRoot1" presStyleCnt="0">
        <dgm:presLayoutVars>
          <dgm:hierBranch val="init"/>
        </dgm:presLayoutVars>
      </dgm:prSet>
      <dgm:spPr/>
    </dgm:pt>
    <dgm:pt modelId="{79A998AA-D7B2-774B-9EFE-592E5185E8B0}" type="pres">
      <dgm:prSet presAssocID="{0B124E40-D3BB-DD41-BA42-A450FE2A07CA}" presName="rootComposite1" presStyleCnt="0"/>
      <dgm:spPr/>
    </dgm:pt>
    <dgm:pt modelId="{84499018-DFD1-9940-957E-4BA17B68BCB2}" type="pres">
      <dgm:prSet presAssocID="{0B124E40-D3BB-DD41-BA42-A450FE2A07CA}" presName="rootText1" presStyleLbl="node0" presStyleIdx="0" presStyleCnt="2">
        <dgm:presLayoutVars>
          <dgm:chPref val="3"/>
        </dgm:presLayoutVars>
      </dgm:prSet>
      <dgm:spPr/>
    </dgm:pt>
    <dgm:pt modelId="{8BD1A442-C449-CC4D-AE79-FD2C0741ED51}" type="pres">
      <dgm:prSet presAssocID="{0B124E40-D3BB-DD41-BA42-A450FE2A07CA}" presName="rootConnector1" presStyleLbl="node1" presStyleIdx="0" presStyleCnt="0"/>
      <dgm:spPr/>
    </dgm:pt>
    <dgm:pt modelId="{A4141996-92F1-E149-9B0D-CF1EEC26C15C}" type="pres">
      <dgm:prSet presAssocID="{0B124E40-D3BB-DD41-BA42-A450FE2A07CA}" presName="hierChild2" presStyleCnt="0"/>
      <dgm:spPr/>
    </dgm:pt>
    <dgm:pt modelId="{6E6CEE4D-8B16-8645-BECE-365A44716AA5}" type="pres">
      <dgm:prSet presAssocID="{0BF0C05A-5484-6B4F-9950-6946E0AB1ED7}" presName="Name37" presStyleLbl="parChTrans1D2" presStyleIdx="0" presStyleCnt="6"/>
      <dgm:spPr/>
    </dgm:pt>
    <dgm:pt modelId="{DDF1CD51-9DA8-E84A-88A0-BD7914AF5BF3}" type="pres">
      <dgm:prSet presAssocID="{AF11B4F9-D6AB-AA47-B51E-A4BBF8A2708D}" presName="hierRoot2" presStyleCnt="0">
        <dgm:presLayoutVars>
          <dgm:hierBranch val="init"/>
        </dgm:presLayoutVars>
      </dgm:prSet>
      <dgm:spPr/>
    </dgm:pt>
    <dgm:pt modelId="{A24461D6-EECB-4143-A809-C8F407A1F97C}" type="pres">
      <dgm:prSet presAssocID="{AF11B4F9-D6AB-AA47-B51E-A4BBF8A2708D}" presName="rootComposite" presStyleCnt="0"/>
      <dgm:spPr/>
    </dgm:pt>
    <dgm:pt modelId="{94FEB752-020B-E34C-A332-1581CFF9D02F}" type="pres">
      <dgm:prSet presAssocID="{AF11B4F9-D6AB-AA47-B51E-A4BBF8A2708D}" presName="rootText" presStyleLbl="node2" presStyleIdx="0" presStyleCnt="5">
        <dgm:presLayoutVars>
          <dgm:chPref val="3"/>
        </dgm:presLayoutVars>
      </dgm:prSet>
      <dgm:spPr/>
    </dgm:pt>
    <dgm:pt modelId="{2F2D7C97-1B47-ED43-8306-325702E87EEE}" type="pres">
      <dgm:prSet presAssocID="{AF11B4F9-D6AB-AA47-B51E-A4BBF8A2708D}" presName="rootConnector" presStyleLbl="node2" presStyleIdx="0" presStyleCnt="5"/>
      <dgm:spPr/>
    </dgm:pt>
    <dgm:pt modelId="{2B5ED7E5-EE67-294E-BB44-68AD7FCF5462}" type="pres">
      <dgm:prSet presAssocID="{AF11B4F9-D6AB-AA47-B51E-A4BBF8A2708D}" presName="hierChild4" presStyleCnt="0"/>
      <dgm:spPr/>
    </dgm:pt>
    <dgm:pt modelId="{85F2F2D5-1088-774C-B006-B705D3B9BBB2}" type="pres">
      <dgm:prSet presAssocID="{AF11B4F9-D6AB-AA47-B51E-A4BBF8A2708D}" presName="hierChild5" presStyleCnt="0"/>
      <dgm:spPr/>
    </dgm:pt>
    <dgm:pt modelId="{613DCBA7-77F3-CC4C-B1AD-89B406136540}" type="pres">
      <dgm:prSet presAssocID="{9F4181C3-BAFB-9B47-B2B9-D62609AE99D3}" presName="Name37" presStyleLbl="parChTrans1D2" presStyleIdx="1" presStyleCnt="6"/>
      <dgm:spPr/>
    </dgm:pt>
    <dgm:pt modelId="{541495DB-32D0-6B41-81A1-A7AF6402DE55}" type="pres">
      <dgm:prSet presAssocID="{C649DD6D-642A-9C4D-A03B-8E94D11BF224}" presName="hierRoot2" presStyleCnt="0">
        <dgm:presLayoutVars>
          <dgm:hierBranch val="init"/>
        </dgm:presLayoutVars>
      </dgm:prSet>
      <dgm:spPr/>
    </dgm:pt>
    <dgm:pt modelId="{A45F48F1-A595-D040-9225-D2EA7D043AE7}" type="pres">
      <dgm:prSet presAssocID="{C649DD6D-642A-9C4D-A03B-8E94D11BF224}" presName="rootComposite" presStyleCnt="0"/>
      <dgm:spPr/>
    </dgm:pt>
    <dgm:pt modelId="{5AD9FAAF-DE6A-7F4D-BC2E-0048C87DF1EC}" type="pres">
      <dgm:prSet presAssocID="{C649DD6D-642A-9C4D-A03B-8E94D11BF224}" presName="rootText" presStyleLbl="node2" presStyleIdx="1" presStyleCnt="5" custLinFactNeighborY="0">
        <dgm:presLayoutVars>
          <dgm:chPref val="3"/>
        </dgm:presLayoutVars>
      </dgm:prSet>
      <dgm:spPr/>
    </dgm:pt>
    <dgm:pt modelId="{6CA77FEA-80D2-774B-BE6F-CD05DFBAC07D}" type="pres">
      <dgm:prSet presAssocID="{C649DD6D-642A-9C4D-A03B-8E94D11BF224}" presName="rootConnector" presStyleLbl="node2" presStyleIdx="1" presStyleCnt="5"/>
      <dgm:spPr/>
    </dgm:pt>
    <dgm:pt modelId="{7D8D4B67-CE18-6D48-909F-49A6830DF314}" type="pres">
      <dgm:prSet presAssocID="{C649DD6D-642A-9C4D-A03B-8E94D11BF224}" presName="hierChild4" presStyleCnt="0"/>
      <dgm:spPr/>
    </dgm:pt>
    <dgm:pt modelId="{8E5ECEEC-779A-D247-81A4-B0DF648693B1}" type="pres">
      <dgm:prSet presAssocID="{C649DD6D-642A-9C4D-A03B-8E94D11BF224}" presName="hierChild5" presStyleCnt="0"/>
      <dgm:spPr/>
    </dgm:pt>
    <dgm:pt modelId="{CDDC4732-8746-E046-92DC-0C28C7EAA7AE}" type="pres">
      <dgm:prSet presAssocID="{C07E602B-70A7-AF4A-AEB0-8F1D4117A062}" presName="Name37" presStyleLbl="parChTrans1D2" presStyleIdx="2" presStyleCnt="6"/>
      <dgm:spPr/>
    </dgm:pt>
    <dgm:pt modelId="{DC87FA7A-9E76-9343-AF3E-4ACDB97BB97C}" type="pres">
      <dgm:prSet presAssocID="{78F116FE-F57F-3247-9921-B73FA380CE48}" presName="hierRoot2" presStyleCnt="0">
        <dgm:presLayoutVars>
          <dgm:hierBranch val="init"/>
        </dgm:presLayoutVars>
      </dgm:prSet>
      <dgm:spPr/>
    </dgm:pt>
    <dgm:pt modelId="{0861F7E3-6DCC-1F44-BE83-76D2FD2A341C}" type="pres">
      <dgm:prSet presAssocID="{78F116FE-F57F-3247-9921-B73FA380CE48}" presName="rootComposite" presStyleCnt="0"/>
      <dgm:spPr/>
    </dgm:pt>
    <dgm:pt modelId="{BEC5FE3C-07C9-C24D-96C4-34C6DDAD1312}" type="pres">
      <dgm:prSet presAssocID="{78F116FE-F57F-3247-9921-B73FA380CE48}" presName="rootText" presStyleLbl="node2" presStyleIdx="2" presStyleCnt="5" custLinFactNeighborX="0">
        <dgm:presLayoutVars>
          <dgm:chPref val="3"/>
        </dgm:presLayoutVars>
      </dgm:prSet>
      <dgm:spPr/>
    </dgm:pt>
    <dgm:pt modelId="{4AED065D-6939-B44F-927C-1D01C8D9C2D7}" type="pres">
      <dgm:prSet presAssocID="{78F116FE-F57F-3247-9921-B73FA380CE48}" presName="rootConnector" presStyleLbl="node2" presStyleIdx="2" presStyleCnt="5"/>
      <dgm:spPr/>
    </dgm:pt>
    <dgm:pt modelId="{56315274-2BBF-CF4F-B4B7-9F17A280E64F}" type="pres">
      <dgm:prSet presAssocID="{78F116FE-F57F-3247-9921-B73FA380CE48}" presName="hierChild4" presStyleCnt="0"/>
      <dgm:spPr/>
    </dgm:pt>
    <dgm:pt modelId="{53FF7FBC-DB2A-9746-8B37-2E73B577B269}" type="pres">
      <dgm:prSet presAssocID="{78F116FE-F57F-3247-9921-B73FA380CE48}" presName="hierChild5" presStyleCnt="0"/>
      <dgm:spPr/>
    </dgm:pt>
    <dgm:pt modelId="{A973CFA9-2386-6F41-9891-105C9D147D87}" type="pres">
      <dgm:prSet presAssocID="{BB1D997C-84DF-0C45-A526-1A0B6BA7E2FE}" presName="Name37" presStyleLbl="parChTrans1D2" presStyleIdx="3" presStyleCnt="6"/>
      <dgm:spPr/>
    </dgm:pt>
    <dgm:pt modelId="{B7D1239E-A90D-9B4C-921B-48F2F261AFEF}" type="pres">
      <dgm:prSet presAssocID="{FD4613AD-7BF0-AD4C-B197-F60CF32F5463}" presName="hierRoot2" presStyleCnt="0">
        <dgm:presLayoutVars>
          <dgm:hierBranch val="init"/>
        </dgm:presLayoutVars>
      </dgm:prSet>
      <dgm:spPr/>
    </dgm:pt>
    <dgm:pt modelId="{58C73E9E-6297-0341-9A7D-40A7E12823B4}" type="pres">
      <dgm:prSet presAssocID="{FD4613AD-7BF0-AD4C-B197-F60CF32F5463}" presName="rootComposite" presStyleCnt="0"/>
      <dgm:spPr/>
    </dgm:pt>
    <dgm:pt modelId="{F1028C83-6DE6-0643-A73C-30089C1FC1B7}" type="pres">
      <dgm:prSet presAssocID="{FD4613AD-7BF0-AD4C-B197-F60CF32F5463}" presName="rootText" presStyleLbl="node2" presStyleIdx="3" presStyleCnt="5">
        <dgm:presLayoutVars>
          <dgm:chPref val="3"/>
        </dgm:presLayoutVars>
      </dgm:prSet>
      <dgm:spPr/>
    </dgm:pt>
    <dgm:pt modelId="{F11730D1-4A17-2F4A-935E-3B541E56EA6A}" type="pres">
      <dgm:prSet presAssocID="{FD4613AD-7BF0-AD4C-B197-F60CF32F5463}" presName="rootConnector" presStyleLbl="node2" presStyleIdx="3" presStyleCnt="5"/>
      <dgm:spPr/>
    </dgm:pt>
    <dgm:pt modelId="{7559352C-6E22-2D44-9F4D-CC76C62DE457}" type="pres">
      <dgm:prSet presAssocID="{FD4613AD-7BF0-AD4C-B197-F60CF32F5463}" presName="hierChild4" presStyleCnt="0"/>
      <dgm:spPr/>
    </dgm:pt>
    <dgm:pt modelId="{7B420982-5787-3848-86BB-7E53CE705D48}" type="pres">
      <dgm:prSet presAssocID="{FD4613AD-7BF0-AD4C-B197-F60CF32F5463}" presName="hierChild5" presStyleCnt="0"/>
      <dgm:spPr/>
    </dgm:pt>
    <dgm:pt modelId="{09A904E3-6F10-3C47-9880-2140017347D7}" type="pres">
      <dgm:prSet presAssocID="{62A17C2A-7206-AE4D-B327-E6AC7C9C038E}" presName="Name37" presStyleLbl="parChTrans1D2" presStyleIdx="4" presStyleCnt="6"/>
      <dgm:spPr/>
    </dgm:pt>
    <dgm:pt modelId="{D7283700-023B-5943-8196-899FF6B4ED7D}" type="pres">
      <dgm:prSet presAssocID="{F40BF0D9-7340-F041-81D6-0B77EC882E94}" presName="hierRoot2" presStyleCnt="0">
        <dgm:presLayoutVars>
          <dgm:hierBranch val="init"/>
        </dgm:presLayoutVars>
      </dgm:prSet>
      <dgm:spPr/>
    </dgm:pt>
    <dgm:pt modelId="{D3ED5620-AE36-ED42-85C7-22F1B3CBB688}" type="pres">
      <dgm:prSet presAssocID="{F40BF0D9-7340-F041-81D6-0B77EC882E94}" presName="rootComposite" presStyleCnt="0"/>
      <dgm:spPr/>
    </dgm:pt>
    <dgm:pt modelId="{57CD2DFB-2DE5-414E-80A3-0DEA7F69C140}" type="pres">
      <dgm:prSet presAssocID="{F40BF0D9-7340-F041-81D6-0B77EC882E94}" presName="rootText" presStyleLbl="node2" presStyleIdx="4" presStyleCnt="5" custScaleY="136787">
        <dgm:presLayoutVars>
          <dgm:chPref val="3"/>
        </dgm:presLayoutVars>
      </dgm:prSet>
      <dgm:spPr/>
    </dgm:pt>
    <dgm:pt modelId="{40F30B67-FBD4-5249-BF82-42D96461F22A}" type="pres">
      <dgm:prSet presAssocID="{F40BF0D9-7340-F041-81D6-0B77EC882E94}" presName="rootConnector" presStyleLbl="node2" presStyleIdx="4" presStyleCnt="5"/>
      <dgm:spPr/>
    </dgm:pt>
    <dgm:pt modelId="{E61FAE04-0D74-244B-B0EC-7088705A01BE}" type="pres">
      <dgm:prSet presAssocID="{F40BF0D9-7340-F041-81D6-0B77EC882E94}" presName="hierChild4" presStyleCnt="0"/>
      <dgm:spPr/>
    </dgm:pt>
    <dgm:pt modelId="{E2ED3C53-BB86-874C-9045-8C3304ED93A0}" type="pres">
      <dgm:prSet presAssocID="{F40BF0D9-7340-F041-81D6-0B77EC882E94}" presName="hierChild5" presStyleCnt="0"/>
      <dgm:spPr/>
    </dgm:pt>
    <dgm:pt modelId="{C37699B1-EC1D-BC49-B7F4-41309E07A6A8}" type="pres">
      <dgm:prSet presAssocID="{0B124E40-D3BB-DD41-BA42-A450FE2A07CA}" presName="hierChild3" presStyleCnt="0"/>
      <dgm:spPr/>
    </dgm:pt>
    <dgm:pt modelId="{CE018938-615E-E44A-A46B-38939A6789AA}" type="pres">
      <dgm:prSet presAssocID="{4EB8F287-A93F-7840-9FB7-F87B8A9300F6}" presName="Name111" presStyleLbl="parChTrans1D2" presStyleIdx="5" presStyleCnt="6"/>
      <dgm:spPr/>
    </dgm:pt>
    <dgm:pt modelId="{FAC93F9E-CAAB-6D4A-AB03-A5A9F3B4F5FD}" type="pres">
      <dgm:prSet presAssocID="{85B57492-6785-784B-A964-E890053E2A90}" presName="hierRoot3" presStyleCnt="0">
        <dgm:presLayoutVars>
          <dgm:hierBranch val="init"/>
        </dgm:presLayoutVars>
      </dgm:prSet>
      <dgm:spPr/>
    </dgm:pt>
    <dgm:pt modelId="{9AA81293-4E51-F046-BC7D-57CCD109B581}" type="pres">
      <dgm:prSet presAssocID="{85B57492-6785-784B-A964-E890053E2A90}" presName="rootComposite3" presStyleCnt="0"/>
      <dgm:spPr/>
    </dgm:pt>
    <dgm:pt modelId="{989487DF-C18C-D24B-A4C0-2DA54DD0FD62}" type="pres">
      <dgm:prSet presAssocID="{85B57492-6785-784B-A964-E890053E2A90}" presName="rootText3" presStyleLbl="asst1" presStyleIdx="0" presStyleCnt="1">
        <dgm:presLayoutVars>
          <dgm:chPref val="3"/>
        </dgm:presLayoutVars>
      </dgm:prSet>
      <dgm:spPr/>
    </dgm:pt>
    <dgm:pt modelId="{0B7F8E7D-2FE3-8147-BBAE-33C1F6464E43}" type="pres">
      <dgm:prSet presAssocID="{85B57492-6785-784B-A964-E890053E2A90}" presName="rootConnector3" presStyleLbl="asst1" presStyleIdx="0" presStyleCnt="1"/>
      <dgm:spPr/>
    </dgm:pt>
    <dgm:pt modelId="{AA39F821-2561-4E4C-A40E-5E8B3365ACC3}" type="pres">
      <dgm:prSet presAssocID="{85B57492-6785-784B-A964-E890053E2A90}" presName="hierChild6" presStyleCnt="0"/>
      <dgm:spPr/>
    </dgm:pt>
    <dgm:pt modelId="{A2E97490-B864-0248-8C34-533A8BBB272D}" type="pres">
      <dgm:prSet presAssocID="{85B57492-6785-784B-A964-E890053E2A90}" presName="hierChild7" presStyleCnt="0"/>
      <dgm:spPr/>
    </dgm:pt>
    <dgm:pt modelId="{CB5C158B-FEB6-49D6-B3F4-154860BE10D4}" type="pres">
      <dgm:prSet presAssocID="{30E6C9AE-2C43-4C4D-A1F4-89FB58AA3B89}" presName="hierRoot1" presStyleCnt="0">
        <dgm:presLayoutVars>
          <dgm:hierBranch val="init"/>
        </dgm:presLayoutVars>
      </dgm:prSet>
      <dgm:spPr/>
    </dgm:pt>
    <dgm:pt modelId="{FD5E6250-F048-4AF7-A5B5-6E3A043B41C9}" type="pres">
      <dgm:prSet presAssocID="{30E6C9AE-2C43-4C4D-A1F4-89FB58AA3B89}" presName="rootComposite1" presStyleCnt="0"/>
      <dgm:spPr/>
    </dgm:pt>
    <dgm:pt modelId="{F0A37A5F-0E44-4630-8591-380C6B0850E9}" type="pres">
      <dgm:prSet presAssocID="{30E6C9AE-2C43-4C4D-A1F4-89FB58AA3B89}" presName="rootText1" presStyleLbl="node0" presStyleIdx="1" presStyleCnt="2" custLinFactY="42972" custLinFactNeighborX="-49651" custLinFactNeighborY="100000">
        <dgm:presLayoutVars>
          <dgm:chPref val="3"/>
        </dgm:presLayoutVars>
      </dgm:prSet>
      <dgm:spPr/>
    </dgm:pt>
    <dgm:pt modelId="{8C399370-ED7F-4FA0-98FA-26FEF57A83DF}" type="pres">
      <dgm:prSet presAssocID="{30E6C9AE-2C43-4C4D-A1F4-89FB58AA3B89}" presName="rootConnector1" presStyleLbl="node1" presStyleIdx="0" presStyleCnt="0"/>
      <dgm:spPr/>
    </dgm:pt>
    <dgm:pt modelId="{0307FCA0-5588-4629-966A-A6BE85913CBB}" type="pres">
      <dgm:prSet presAssocID="{30E6C9AE-2C43-4C4D-A1F4-89FB58AA3B89}" presName="hierChild2" presStyleCnt="0"/>
      <dgm:spPr/>
    </dgm:pt>
    <dgm:pt modelId="{0CCDCE72-D524-4C96-B700-F4D2352534B5}" type="pres">
      <dgm:prSet presAssocID="{30E6C9AE-2C43-4C4D-A1F4-89FB58AA3B89}" presName="hierChild3" presStyleCnt="0"/>
      <dgm:spPr/>
    </dgm:pt>
  </dgm:ptLst>
  <dgm:cxnLst>
    <dgm:cxn modelId="{3E594806-9BAE-634A-8914-51F867E85064}" srcId="{0B124E40-D3BB-DD41-BA42-A450FE2A07CA}" destId="{F40BF0D9-7340-F041-81D6-0B77EC882E94}" srcOrd="5" destOrd="0" parTransId="{62A17C2A-7206-AE4D-B327-E6AC7C9C038E}" sibTransId="{8B9705C7-42D0-B24E-840F-39333BEC3341}"/>
    <dgm:cxn modelId="{3C049A06-E6D2-F041-A6CB-007387CF8989}" type="presOf" srcId="{85B57492-6785-784B-A964-E890053E2A90}" destId="{0B7F8E7D-2FE3-8147-BBAE-33C1F6464E43}" srcOrd="1" destOrd="0" presId="urn:microsoft.com/office/officeart/2005/8/layout/orgChart1"/>
    <dgm:cxn modelId="{DDAAE713-A48A-6D4A-BE62-255F78D0546C}" type="presOf" srcId="{62A17C2A-7206-AE4D-B327-E6AC7C9C038E}" destId="{09A904E3-6F10-3C47-9880-2140017347D7}" srcOrd="0" destOrd="0" presId="urn:microsoft.com/office/officeart/2005/8/layout/orgChart1"/>
    <dgm:cxn modelId="{E8C17416-E3E3-CC47-85A4-61596A5753D0}" type="presOf" srcId="{30E6C9AE-2C43-4C4D-A1F4-89FB58AA3B89}" destId="{F0A37A5F-0E44-4630-8591-380C6B0850E9}" srcOrd="0" destOrd="0" presId="urn:microsoft.com/office/officeart/2005/8/layout/orgChart1"/>
    <dgm:cxn modelId="{AF9AE425-CBF2-4542-BF87-FF9D9982040D}" type="presOf" srcId="{BB1D997C-84DF-0C45-A526-1A0B6BA7E2FE}" destId="{A973CFA9-2386-6F41-9891-105C9D147D87}" srcOrd="0" destOrd="0" presId="urn:microsoft.com/office/officeart/2005/8/layout/orgChart1"/>
    <dgm:cxn modelId="{45178327-BCBB-9B49-926C-9C8701D54634}" type="presOf" srcId="{29353941-8C64-6749-A19A-7071440B45EC}" destId="{0D571D5D-FC48-024F-9E8C-D2D685C3FE80}" srcOrd="0" destOrd="0" presId="urn:microsoft.com/office/officeart/2005/8/layout/orgChart1"/>
    <dgm:cxn modelId="{2823F32A-FBCE-4641-9952-465E3962FC8D}" type="presOf" srcId="{FD4613AD-7BF0-AD4C-B197-F60CF32F5463}" destId="{F1028C83-6DE6-0643-A73C-30089C1FC1B7}" srcOrd="0" destOrd="0" presId="urn:microsoft.com/office/officeart/2005/8/layout/orgChart1"/>
    <dgm:cxn modelId="{284AED39-2CCE-8E40-A5DA-02CA27674C5B}" srcId="{0B124E40-D3BB-DD41-BA42-A450FE2A07CA}" destId="{78F116FE-F57F-3247-9921-B73FA380CE48}" srcOrd="3" destOrd="0" parTransId="{C07E602B-70A7-AF4A-AEB0-8F1D4117A062}" sibTransId="{13850CDD-B9E8-CF40-92C8-82026C9F1237}"/>
    <dgm:cxn modelId="{1772EA43-319B-D94F-9D44-11AA26A98532}" type="presOf" srcId="{C649DD6D-642A-9C4D-A03B-8E94D11BF224}" destId="{5AD9FAAF-DE6A-7F4D-BC2E-0048C87DF1EC}" srcOrd="0" destOrd="0" presId="urn:microsoft.com/office/officeart/2005/8/layout/orgChart1"/>
    <dgm:cxn modelId="{456A1152-6633-5E4C-AE32-2D23C7C02293}" type="presOf" srcId="{C07E602B-70A7-AF4A-AEB0-8F1D4117A062}" destId="{CDDC4732-8746-E046-92DC-0C28C7EAA7AE}" srcOrd="0" destOrd="0" presId="urn:microsoft.com/office/officeart/2005/8/layout/orgChart1"/>
    <dgm:cxn modelId="{804FA252-05E8-5342-B21E-01E0844DDD51}" srcId="{0B124E40-D3BB-DD41-BA42-A450FE2A07CA}" destId="{FD4613AD-7BF0-AD4C-B197-F60CF32F5463}" srcOrd="4" destOrd="0" parTransId="{BB1D997C-84DF-0C45-A526-1A0B6BA7E2FE}" sibTransId="{18FCAA54-6520-6A43-97E7-C3BBD76A61B7}"/>
    <dgm:cxn modelId="{EACE4455-8C10-FA45-8264-237A7C8EEB56}" type="presOf" srcId="{0BF0C05A-5484-6B4F-9950-6946E0AB1ED7}" destId="{6E6CEE4D-8B16-8645-BECE-365A44716AA5}" srcOrd="0" destOrd="0" presId="urn:microsoft.com/office/officeart/2005/8/layout/orgChart1"/>
    <dgm:cxn modelId="{26114656-8446-684B-8B20-75EF17E0A958}" srcId="{0B124E40-D3BB-DD41-BA42-A450FE2A07CA}" destId="{C649DD6D-642A-9C4D-A03B-8E94D11BF224}" srcOrd="2" destOrd="0" parTransId="{9F4181C3-BAFB-9B47-B2B9-D62609AE99D3}" sibTransId="{D4B63E50-01F2-794C-BCAD-0B8B42641436}"/>
    <dgm:cxn modelId="{6E521F61-CA7E-2249-ADE9-E7E97066D564}" type="presOf" srcId="{C649DD6D-642A-9C4D-A03B-8E94D11BF224}" destId="{6CA77FEA-80D2-774B-BE6F-CD05DFBAC07D}" srcOrd="1" destOrd="0" presId="urn:microsoft.com/office/officeart/2005/8/layout/orgChart1"/>
    <dgm:cxn modelId="{4521CC62-9BA0-2E44-A8DF-A66F13C2309C}" type="presOf" srcId="{FD4613AD-7BF0-AD4C-B197-F60CF32F5463}" destId="{F11730D1-4A17-2F4A-935E-3B541E56EA6A}" srcOrd="1" destOrd="0" presId="urn:microsoft.com/office/officeart/2005/8/layout/orgChart1"/>
    <dgm:cxn modelId="{816B7472-28FC-6D41-9C63-D33B3C0758CC}" type="presOf" srcId="{AF11B4F9-D6AB-AA47-B51E-A4BBF8A2708D}" destId="{2F2D7C97-1B47-ED43-8306-325702E87EEE}" srcOrd="1" destOrd="0" presId="urn:microsoft.com/office/officeart/2005/8/layout/orgChart1"/>
    <dgm:cxn modelId="{68383473-FEEB-1F4C-8EDC-79CA1CEE55E2}" type="presOf" srcId="{F40BF0D9-7340-F041-81D6-0B77EC882E94}" destId="{40F30B67-FBD4-5249-BF82-42D96461F22A}" srcOrd="1" destOrd="0" presId="urn:microsoft.com/office/officeart/2005/8/layout/orgChart1"/>
    <dgm:cxn modelId="{F9219782-3BFB-6947-9D54-1323A38D580D}" srcId="{0B124E40-D3BB-DD41-BA42-A450FE2A07CA}" destId="{85B57492-6785-784B-A964-E890053E2A90}" srcOrd="0" destOrd="0" parTransId="{4EB8F287-A93F-7840-9FB7-F87B8A9300F6}" sibTransId="{95744E27-947B-7447-84B4-87C7A9FD8C96}"/>
    <dgm:cxn modelId="{EB1A8C91-DAF9-364C-B3B6-C024653FCCE6}" type="presOf" srcId="{AF11B4F9-D6AB-AA47-B51E-A4BBF8A2708D}" destId="{94FEB752-020B-E34C-A332-1581CFF9D02F}" srcOrd="0" destOrd="0" presId="urn:microsoft.com/office/officeart/2005/8/layout/orgChart1"/>
    <dgm:cxn modelId="{E76ADA95-5566-4246-8320-B0ACAC81E6CE}" srcId="{0B124E40-D3BB-DD41-BA42-A450FE2A07CA}" destId="{AF11B4F9-D6AB-AA47-B51E-A4BBF8A2708D}" srcOrd="1" destOrd="0" parTransId="{0BF0C05A-5484-6B4F-9950-6946E0AB1ED7}" sibTransId="{34898418-1D6B-434A-B5DD-BF308D306D87}"/>
    <dgm:cxn modelId="{1A8E8496-0C21-5946-AFE9-3154DE5711D7}" type="presOf" srcId="{78F116FE-F57F-3247-9921-B73FA380CE48}" destId="{BEC5FE3C-07C9-C24D-96C4-34C6DDAD1312}" srcOrd="0" destOrd="0" presId="urn:microsoft.com/office/officeart/2005/8/layout/orgChart1"/>
    <dgm:cxn modelId="{439067A7-7C7D-824C-AF93-1CC7C17E8E0E}" srcId="{29353941-8C64-6749-A19A-7071440B45EC}" destId="{0B124E40-D3BB-DD41-BA42-A450FE2A07CA}" srcOrd="0" destOrd="0" parTransId="{0ACF1777-979B-124B-8A0D-01812A3B827E}" sibTransId="{999F24C3-B815-E447-97BB-2FBC82AEF401}"/>
    <dgm:cxn modelId="{F4E7E1B9-F54C-0240-AC16-48A6E6B8D0D1}" type="presOf" srcId="{4EB8F287-A93F-7840-9FB7-F87B8A9300F6}" destId="{CE018938-615E-E44A-A46B-38939A6789AA}" srcOrd="0" destOrd="0" presId="urn:microsoft.com/office/officeart/2005/8/layout/orgChart1"/>
    <dgm:cxn modelId="{5E0ED3BA-208D-5B4B-94FF-9C68826D66FD}" type="presOf" srcId="{9F4181C3-BAFB-9B47-B2B9-D62609AE99D3}" destId="{613DCBA7-77F3-CC4C-B1AD-89B406136540}" srcOrd="0" destOrd="0" presId="urn:microsoft.com/office/officeart/2005/8/layout/orgChart1"/>
    <dgm:cxn modelId="{836FDFBF-892A-F043-B87D-3F843F5132B6}" type="presOf" srcId="{0B124E40-D3BB-DD41-BA42-A450FE2A07CA}" destId="{8BD1A442-C449-CC4D-AE79-FD2C0741ED51}" srcOrd="1" destOrd="0" presId="urn:microsoft.com/office/officeart/2005/8/layout/orgChart1"/>
    <dgm:cxn modelId="{314825D3-1883-45BB-8821-8C8E76FDBA74}" srcId="{29353941-8C64-6749-A19A-7071440B45EC}" destId="{30E6C9AE-2C43-4C4D-A1F4-89FB58AA3B89}" srcOrd="1" destOrd="0" parTransId="{2B2CBE91-D0FD-4FBC-A10D-FF83B05AE579}" sibTransId="{D664CF13-A064-4E9F-8CA0-82F3D2EEC690}"/>
    <dgm:cxn modelId="{C5A07CD3-1230-CA43-A79D-50F0DE2F0FB6}" type="presOf" srcId="{30E6C9AE-2C43-4C4D-A1F4-89FB58AA3B89}" destId="{8C399370-ED7F-4FA0-98FA-26FEF57A83DF}" srcOrd="1" destOrd="0" presId="urn:microsoft.com/office/officeart/2005/8/layout/orgChart1"/>
    <dgm:cxn modelId="{ECAC64DF-738A-3C4C-BFBC-744618D324EE}" type="presOf" srcId="{F40BF0D9-7340-F041-81D6-0B77EC882E94}" destId="{57CD2DFB-2DE5-414E-80A3-0DEA7F69C140}" srcOrd="0" destOrd="0" presId="urn:microsoft.com/office/officeart/2005/8/layout/orgChart1"/>
    <dgm:cxn modelId="{67B19AE1-E798-FE45-8BAD-623C77316E95}" type="presOf" srcId="{0B124E40-D3BB-DD41-BA42-A450FE2A07CA}" destId="{84499018-DFD1-9940-957E-4BA17B68BCB2}" srcOrd="0" destOrd="0" presId="urn:microsoft.com/office/officeart/2005/8/layout/orgChart1"/>
    <dgm:cxn modelId="{25A18DE4-B13D-614C-B522-12D9BFFB90B1}" type="presOf" srcId="{85B57492-6785-784B-A964-E890053E2A90}" destId="{989487DF-C18C-D24B-A4C0-2DA54DD0FD62}" srcOrd="0" destOrd="0" presId="urn:microsoft.com/office/officeart/2005/8/layout/orgChart1"/>
    <dgm:cxn modelId="{A890AAEE-A213-1F4D-AC98-ABC981DDAD1F}" type="presOf" srcId="{78F116FE-F57F-3247-9921-B73FA380CE48}" destId="{4AED065D-6939-B44F-927C-1D01C8D9C2D7}" srcOrd="1" destOrd="0" presId="urn:microsoft.com/office/officeart/2005/8/layout/orgChart1"/>
    <dgm:cxn modelId="{03B85DF0-062A-354A-AD8F-BDA586FB5D83}" type="presParOf" srcId="{0D571D5D-FC48-024F-9E8C-D2D685C3FE80}" destId="{D1E276C4-2902-9C45-AA7F-03D7BC2D8CC3}" srcOrd="0" destOrd="0" presId="urn:microsoft.com/office/officeart/2005/8/layout/orgChart1"/>
    <dgm:cxn modelId="{353CF483-059F-3144-B8C9-B8B0231F66F8}" type="presParOf" srcId="{D1E276C4-2902-9C45-AA7F-03D7BC2D8CC3}" destId="{79A998AA-D7B2-774B-9EFE-592E5185E8B0}" srcOrd="0" destOrd="0" presId="urn:microsoft.com/office/officeart/2005/8/layout/orgChart1"/>
    <dgm:cxn modelId="{18AF0810-07E6-E94F-9F94-F583D2988EDE}" type="presParOf" srcId="{79A998AA-D7B2-774B-9EFE-592E5185E8B0}" destId="{84499018-DFD1-9940-957E-4BA17B68BCB2}" srcOrd="0" destOrd="0" presId="urn:microsoft.com/office/officeart/2005/8/layout/orgChart1"/>
    <dgm:cxn modelId="{F8145E40-86E5-764B-A73F-640812D4DE99}" type="presParOf" srcId="{79A998AA-D7B2-774B-9EFE-592E5185E8B0}" destId="{8BD1A442-C449-CC4D-AE79-FD2C0741ED51}" srcOrd="1" destOrd="0" presId="urn:microsoft.com/office/officeart/2005/8/layout/orgChart1"/>
    <dgm:cxn modelId="{03BD1BF6-6C4B-9D43-9400-DB8C44CCCF78}" type="presParOf" srcId="{D1E276C4-2902-9C45-AA7F-03D7BC2D8CC3}" destId="{A4141996-92F1-E149-9B0D-CF1EEC26C15C}" srcOrd="1" destOrd="0" presId="urn:microsoft.com/office/officeart/2005/8/layout/orgChart1"/>
    <dgm:cxn modelId="{245D032B-EC90-A342-B152-58FE40750927}" type="presParOf" srcId="{A4141996-92F1-E149-9B0D-CF1EEC26C15C}" destId="{6E6CEE4D-8B16-8645-BECE-365A44716AA5}" srcOrd="0" destOrd="0" presId="urn:microsoft.com/office/officeart/2005/8/layout/orgChart1"/>
    <dgm:cxn modelId="{3F95A5D2-378D-5A4E-90E7-9A4AC93444FA}" type="presParOf" srcId="{A4141996-92F1-E149-9B0D-CF1EEC26C15C}" destId="{DDF1CD51-9DA8-E84A-88A0-BD7914AF5BF3}" srcOrd="1" destOrd="0" presId="urn:microsoft.com/office/officeart/2005/8/layout/orgChart1"/>
    <dgm:cxn modelId="{C76C089D-56CF-2546-B1FE-08866E88C809}" type="presParOf" srcId="{DDF1CD51-9DA8-E84A-88A0-BD7914AF5BF3}" destId="{A24461D6-EECB-4143-A809-C8F407A1F97C}" srcOrd="0" destOrd="0" presId="urn:microsoft.com/office/officeart/2005/8/layout/orgChart1"/>
    <dgm:cxn modelId="{5FFD9F79-8D31-9C47-8D9A-AE81C5E31BD6}" type="presParOf" srcId="{A24461D6-EECB-4143-A809-C8F407A1F97C}" destId="{94FEB752-020B-E34C-A332-1581CFF9D02F}" srcOrd="0" destOrd="0" presId="urn:microsoft.com/office/officeart/2005/8/layout/orgChart1"/>
    <dgm:cxn modelId="{AC069A59-B671-0048-A85D-B614BA5F5701}" type="presParOf" srcId="{A24461D6-EECB-4143-A809-C8F407A1F97C}" destId="{2F2D7C97-1B47-ED43-8306-325702E87EEE}" srcOrd="1" destOrd="0" presId="urn:microsoft.com/office/officeart/2005/8/layout/orgChart1"/>
    <dgm:cxn modelId="{8A0279BA-C4FC-3740-8460-88C054EFE572}" type="presParOf" srcId="{DDF1CD51-9DA8-E84A-88A0-BD7914AF5BF3}" destId="{2B5ED7E5-EE67-294E-BB44-68AD7FCF5462}" srcOrd="1" destOrd="0" presId="urn:microsoft.com/office/officeart/2005/8/layout/orgChart1"/>
    <dgm:cxn modelId="{66F0FE12-461E-EF44-B1C6-413C6A481969}" type="presParOf" srcId="{DDF1CD51-9DA8-E84A-88A0-BD7914AF5BF3}" destId="{85F2F2D5-1088-774C-B006-B705D3B9BBB2}" srcOrd="2" destOrd="0" presId="urn:microsoft.com/office/officeart/2005/8/layout/orgChart1"/>
    <dgm:cxn modelId="{66FEE16A-7A94-9F45-A2E6-7EBF9C2EAF8D}" type="presParOf" srcId="{A4141996-92F1-E149-9B0D-CF1EEC26C15C}" destId="{613DCBA7-77F3-CC4C-B1AD-89B406136540}" srcOrd="2" destOrd="0" presId="urn:microsoft.com/office/officeart/2005/8/layout/orgChart1"/>
    <dgm:cxn modelId="{B3E30BD9-0040-BA47-AD83-A21029815656}" type="presParOf" srcId="{A4141996-92F1-E149-9B0D-CF1EEC26C15C}" destId="{541495DB-32D0-6B41-81A1-A7AF6402DE55}" srcOrd="3" destOrd="0" presId="urn:microsoft.com/office/officeart/2005/8/layout/orgChart1"/>
    <dgm:cxn modelId="{D9BBD306-7B50-504D-A76A-E103903F9EA8}" type="presParOf" srcId="{541495DB-32D0-6B41-81A1-A7AF6402DE55}" destId="{A45F48F1-A595-D040-9225-D2EA7D043AE7}" srcOrd="0" destOrd="0" presId="urn:microsoft.com/office/officeart/2005/8/layout/orgChart1"/>
    <dgm:cxn modelId="{D62CC7A5-74F7-F24F-A156-FB54B7879732}" type="presParOf" srcId="{A45F48F1-A595-D040-9225-D2EA7D043AE7}" destId="{5AD9FAAF-DE6A-7F4D-BC2E-0048C87DF1EC}" srcOrd="0" destOrd="0" presId="urn:microsoft.com/office/officeart/2005/8/layout/orgChart1"/>
    <dgm:cxn modelId="{3C9A1D7F-25D6-4548-8B95-BB880E845C87}" type="presParOf" srcId="{A45F48F1-A595-D040-9225-D2EA7D043AE7}" destId="{6CA77FEA-80D2-774B-BE6F-CD05DFBAC07D}" srcOrd="1" destOrd="0" presId="urn:microsoft.com/office/officeart/2005/8/layout/orgChart1"/>
    <dgm:cxn modelId="{C51B5264-7DEB-CE4A-ABE3-6D39F8EE594F}" type="presParOf" srcId="{541495DB-32D0-6B41-81A1-A7AF6402DE55}" destId="{7D8D4B67-CE18-6D48-909F-49A6830DF314}" srcOrd="1" destOrd="0" presId="urn:microsoft.com/office/officeart/2005/8/layout/orgChart1"/>
    <dgm:cxn modelId="{60BE0457-E8A7-964B-92FE-007C9BFBEDDD}" type="presParOf" srcId="{541495DB-32D0-6B41-81A1-A7AF6402DE55}" destId="{8E5ECEEC-779A-D247-81A4-B0DF648693B1}" srcOrd="2" destOrd="0" presId="urn:microsoft.com/office/officeart/2005/8/layout/orgChart1"/>
    <dgm:cxn modelId="{375BB018-1797-AA49-851F-D289D721E6E9}" type="presParOf" srcId="{A4141996-92F1-E149-9B0D-CF1EEC26C15C}" destId="{CDDC4732-8746-E046-92DC-0C28C7EAA7AE}" srcOrd="4" destOrd="0" presId="urn:microsoft.com/office/officeart/2005/8/layout/orgChart1"/>
    <dgm:cxn modelId="{DD594A3D-A2A1-7640-B116-DA5A3B0B77D0}" type="presParOf" srcId="{A4141996-92F1-E149-9B0D-CF1EEC26C15C}" destId="{DC87FA7A-9E76-9343-AF3E-4ACDB97BB97C}" srcOrd="5" destOrd="0" presId="urn:microsoft.com/office/officeart/2005/8/layout/orgChart1"/>
    <dgm:cxn modelId="{10F9C2EE-0B8C-4940-B130-CF20FA1F9DC5}" type="presParOf" srcId="{DC87FA7A-9E76-9343-AF3E-4ACDB97BB97C}" destId="{0861F7E3-6DCC-1F44-BE83-76D2FD2A341C}" srcOrd="0" destOrd="0" presId="urn:microsoft.com/office/officeart/2005/8/layout/orgChart1"/>
    <dgm:cxn modelId="{B454D05E-684C-9846-8932-3E339CFA0BCF}" type="presParOf" srcId="{0861F7E3-6DCC-1F44-BE83-76D2FD2A341C}" destId="{BEC5FE3C-07C9-C24D-96C4-34C6DDAD1312}" srcOrd="0" destOrd="0" presId="urn:microsoft.com/office/officeart/2005/8/layout/orgChart1"/>
    <dgm:cxn modelId="{90EAA817-E46C-7A46-A13D-F7DECC6138CB}" type="presParOf" srcId="{0861F7E3-6DCC-1F44-BE83-76D2FD2A341C}" destId="{4AED065D-6939-B44F-927C-1D01C8D9C2D7}" srcOrd="1" destOrd="0" presId="urn:microsoft.com/office/officeart/2005/8/layout/orgChart1"/>
    <dgm:cxn modelId="{244837F5-FFF1-AA49-A78E-864335015275}" type="presParOf" srcId="{DC87FA7A-9E76-9343-AF3E-4ACDB97BB97C}" destId="{56315274-2BBF-CF4F-B4B7-9F17A280E64F}" srcOrd="1" destOrd="0" presId="urn:microsoft.com/office/officeart/2005/8/layout/orgChart1"/>
    <dgm:cxn modelId="{47E50B19-3B41-B844-9676-5D53B448513B}" type="presParOf" srcId="{DC87FA7A-9E76-9343-AF3E-4ACDB97BB97C}" destId="{53FF7FBC-DB2A-9746-8B37-2E73B577B269}" srcOrd="2" destOrd="0" presId="urn:microsoft.com/office/officeart/2005/8/layout/orgChart1"/>
    <dgm:cxn modelId="{5A65B2F0-D031-8C4E-9A62-9985C0B848B6}" type="presParOf" srcId="{A4141996-92F1-E149-9B0D-CF1EEC26C15C}" destId="{A973CFA9-2386-6F41-9891-105C9D147D87}" srcOrd="6" destOrd="0" presId="urn:microsoft.com/office/officeart/2005/8/layout/orgChart1"/>
    <dgm:cxn modelId="{0DDD9AA1-C050-0644-8621-26ABD12D2FD5}" type="presParOf" srcId="{A4141996-92F1-E149-9B0D-CF1EEC26C15C}" destId="{B7D1239E-A90D-9B4C-921B-48F2F261AFEF}" srcOrd="7" destOrd="0" presId="urn:microsoft.com/office/officeart/2005/8/layout/orgChart1"/>
    <dgm:cxn modelId="{DC139156-4E6C-6D4D-B4A5-68E1310EFB9D}" type="presParOf" srcId="{B7D1239E-A90D-9B4C-921B-48F2F261AFEF}" destId="{58C73E9E-6297-0341-9A7D-40A7E12823B4}" srcOrd="0" destOrd="0" presId="urn:microsoft.com/office/officeart/2005/8/layout/orgChart1"/>
    <dgm:cxn modelId="{3475EE59-5F5F-094D-986F-9CED718FD903}" type="presParOf" srcId="{58C73E9E-6297-0341-9A7D-40A7E12823B4}" destId="{F1028C83-6DE6-0643-A73C-30089C1FC1B7}" srcOrd="0" destOrd="0" presId="urn:microsoft.com/office/officeart/2005/8/layout/orgChart1"/>
    <dgm:cxn modelId="{268E4B87-24B2-A242-9537-D7A9820ED7EA}" type="presParOf" srcId="{58C73E9E-6297-0341-9A7D-40A7E12823B4}" destId="{F11730D1-4A17-2F4A-935E-3B541E56EA6A}" srcOrd="1" destOrd="0" presId="urn:microsoft.com/office/officeart/2005/8/layout/orgChart1"/>
    <dgm:cxn modelId="{3208164B-2F0A-C44D-A338-FEC0921AB3E6}" type="presParOf" srcId="{B7D1239E-A90D-9B4C-921B-48F2F261AFEF}" destId="{7559352C-6E22-2D44-9F4D-CC76C62DE457}" srcOrd="1" destOrd="0" presId="urn:microsoft.com/office/officeart/2005/8/layout/orgChart1"/>
    <dgm:cxn modelId="{CEEB12A2-FD4D-E24F-AFDE-9F18457D0D14}" type="presParOf" srcId="{B7D1239E-A90D-9B4C-921B-48F2F261AFEF}" destId="{7B420982-5787-3848-86BB-7E53CE705D48}" srcOrd="2" destOrd="0" presId="urn:microsoft.com/office/officeart/2005/8/layout/orgChart1"/>
    <dgm:cxn modelId="{22B7CD79-DE1E-9A40-992F-078E4507A9B0}" type="presParOf" srcId="{A4141996-92F1-E149-9B0D-CF1EEC26C15C}" destId="{09A904E3-6F10-3C47-9880-2140017347D7}" srcOrd="8" destOrd="0" presId="urn:microsoft.com/office/officeart/2005/8/layout/orgChart1"/>
    <dgm:cxn modelId="{B3BFC8AC-8345-6842-910F-AF8E2DA29F88}" type="presParOf" srcId="{A4141996-92F1-E149-9B0D-CF1EEC26C15C}" destId="{D7283700-023B-5943-8196-899FF6B4ED7D}" srcOrd="9" destOrd="0" presId="urn:microsoft.com/office/officeart/2005/8/layout/orgChart1"/>
    <dgm:cxn modelId="{38EA18AC-1025-C143-A72F-576DF2F8619E}" type="presParOf" srcId="{D7283700-023B-5943-8196-899FF6B4ED7D}" destId="{D3ED5620-AE36-ED42-85C7-22F1B3CBB688}" srcOrd="0" destOrd="0" presId="urn:microsoft.com/office/officeart/2005/8/layout/orgChart1"/>
    <dgm:cxn modelId="{61728B2F-E066-C446-82A5-E0513F9473C8}" type="presParOf" srcId="{D3ED5620-AE36-ED42-85C7-22F1B3CBB688}" destId="{57CD2DFB-2DE5-414E-80A3-0DEA7F69C140}" srcOrd="0" destOrd="0" presId="urn:microsoft.com/office/officeart/2005/8/layout/orgChart1"/>
    <dgm:cxn modelId="{75AD335F-DDF8-D249-828F-A6A1067C2DAA}" type="presParOf" srcId="{D3ED5620-AE36-ED42-85C7-22F1B3CBB688}" destId="{40F30B67-FBD4-5249-BF82-42D96461F22A}" srcOrd="1" destOrd="0" presId="urn:microsoft.com/office/officeart/2005/8/layout/orgChart1"/>
    <dgm:cxn modelId="{DDEB1B64-BA17-2D45-B25C-6A4F34DE40F2}" type="presParOf" srcId="{D7283700-023B-5943-8196-899FF6B4ED7D}" destId="{E61FAE04-0D74-244B-B0EC-7088705A01BE}" srcOrd="1" destOrd="0" presId="urn:microsoft.com/office/officeart/2005/8/layout/orgChart1"/>
    <dgm:cxn modelId="{F7F54B82-6219-9B4A-B0C0-8F4FF714A928}" type="presParOf" srcId="{D7283700-023B-5943-8196-899FF6B4ED7D}" destId="{E2ED3C53-BB86-874C-9045-8C3304ED93A0}" srcOrd="2" destOrd="0" presId="urn:microsoft.com/office/officeart/2005/8/layout/orgChart1"/>
    <dgm:cxn modelId="{E399D22C-6804-CE46-90CC-24F0F4DEB0D0}" type="presParOf" srcId="{D1E276C4-2902-9C45-AA7F-03D7BC2D8CC3}" destId="{C37699B1-EC1D-BC49-B7F4-41309E07A6A8}" srcOrd="2" destOrd="0" presId="urn:microsoft.com/office/officeart/2005/8/layout/orgChart1"/>
    <dgm:cxn modelId="{2CF39BCA-6F99-0440-A80B-3C9FE0370311}" type="presParOf" srcId="{C37699B1-EC1D-BC49-B7F4-41309E07A6A8}" destId="{CE018938-615E-E44A-A46B-38939A6789AA}" srcOrd="0" destOrd="0" presId="urn:microsoft.com/office/officeart/2005/8/layout/orgChart1"/>
    <dgm:cxn modelId="{D00D54F9-A0D8-794F-9563-E47EAF6CA9CB}" type="presParOf" srcId="{C37699B1-EC1D-BC49-B7F4-41309E07A6A8}" destId="{FAC93F9E-CAAB-6D4A-AB03-A5A9F3B4F5FD}" srcOrd="1" destOrd="0" presId="urn:microsoft.com/office/officeart/2005/8/layout/orgChart1"/>
    <dgm:cxn modelId="{09B1D1E9-01CC-6D4F-9B03-D813EE79F75B}" type="presParOf" srcId="{FAC93F9E-CAAB-6D4A-AB03-A5A9F3B4F5FD}" destId="{9AA81293-4E51-F046-BC7D-57CCD109B581}" srcOrd="0" destOrd="0" presId="urn:microsoft.com/office/officeart/2005/8/layout/orgChart1"/>
    <dgm:cxn modelId="{6DDE6895-D4A9-3A40-9B18-F95185D24358}" type="presParOf" srcId="{9AA81293-4E51-F046-BC7D-57CCD109B581}" destId="{989487DF-C18C-D24B-A4C0-2DA54DD0FD62}" srcOrd="0" destOrd="0" presId="urn:microsoft.com/office/officeart/2005/8/layout/orgChart1"/>
    <dgm:cxn modelId="{10C24A10-3989-C644-9158-7470466AB131}" type="presParOf" srcId="{9AA81293-4E51-F046-BC7D-57CCD109B581}" destId="{0B7F8E7D-2FE3-8147-BBAE-33C1F6464E43}" srcOrd="1" destOrd="0" presId="urn:microsoft.com/office/officeart/2005/8/layout/orgChart1"/>
    <dgm:cxn modelId="{4FF6EAAF-85E4-1043-8712-BE217645A8AA}" type="presParOf" srcId="{FAC93F9E-CAAB-6D4A-AB03-A5A9F3B4F5FD}" destId="{AA39F821-2561-4E4C-A40E-5E8B3365ACC3}" srcOrd="1" destOrd="0" presId="urn:microsoft.com/office/officeart/2005/8/layout/orgChart1"/>
    <dgm:cxn modelId="{0838D20D-5A9A-D840-A455-19B8B290BE32}" type="presParOf" srcId="{FAC93F9E-CAAB-6D4A-AB03-A5A9F3B4F5FD}" destId="{A2E97490-B864-0248-8C34-533A8BBB272D}" srcOrd="2" destOrd="0" presId="urn:microsoft.com/office/officeart/2005/8/layout/orgChart1"/>
    <dgm:cxn modelId="{380970E0-32A7-EE46-8E1A-C9B9E64E0256}" type="presParOf" srcId="{0D571D5D-FC48-024F-9E8C-D2D685C3FE80}" destId="{CB5C158B-FEB6-49D6-B3F4-154860BE10D4}" srcOrd="1" destOrd="0" presId="urn:microsoft.com/office/officeart/2005/8/layout/orgChart1"/>
    <dgm:cxn modelId="{F893498F-BE8C-7446-BF37-ED1B4A53F972}" type="presParOf" srcId="{CB5C158B-FEB6-49D6-B3F4-154860BE10D4}" destId="{FD5E6250-F048-4AF7-A5B5-6E3A043B41C9}" srcOrd="0" destOrd="0" presId="urn:microsoft.com/office/officeart/2005/8/layout/orgChart1"/>
    <dgm:cxn modelId="{A8F8F175-2A91-EA4C-9239-1A173A33EFEA}" type="presParOf" srcId="{FD5E6250-F048-4AF7-A5B5-6E3A043B41C9}" destId="{F0A37A5F-0E44-4630-8591-380C6B0850E9}" srcOrd="0" destOrd="0" presId="urn:microsoft.com/office/officeart/2005/8/layout/orgChart1"/>
    <dgm:cxn modelId="{CBA81F8F-0415-4C41-97B6-3A62E423B6B8}" type="presParOf" srcId="{FD5E6250-F048-4AF7-A5B5-6E3A043B41C9}" destId="{8C399370-ED7F-4FA0-98FA-26FEF57A83DF}" srcOrd="1" destOrd="0" presId="urn:microsoft.com/office/officeart/2005/8/layout/orgChart1"/>
    <dgm:cxn modelId="{C846E9C6-CCA9-A147-933F-BA7B87E4BAE0}" type="presParOf" srcId="{CB5C158B-FEB6-49D6-B3F4-154860BE10D4}" destId="{0307FCA0-5588-4629-966A-A6BE85913CBB}" srcOrd="1" destOrd="0" presId="urn:microsoft.com/office/officeart/2005/8/layout/orgChart1"/>
    <dgm:cxn modelId="{9E01D799-4C5D-CB48-B79E-0B8D03F8DDF9}" type="presParOf" srcId="{CB5C158B-FEB6-49D6-B3F4-154860BE10D4}" destId="{0CCDCE72-D524-4C96-B700-F4D2352534B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1E88FE-0B5D-9A4E-8CC2-0059B8DD8D92}">
      <dsp:nvSpPr>
        <dsp:cNvPr id="0" name=""/>
        <dsp:cNvSpPr/>
      </dsp:nvSpPr>
      <dsp:spPr>
        <a:xfrm>
          <a:off x="6241116" y="1824617"/>
          <a:ext cx="5056124" cy="184295"/>
        </a:xfrm>
        <a:custGeom>
          <a:avLst/>
          <a:gdLst/>
          <a:ahLst/>
          <a:cxnLst/>
          <a:rect l="0" t="0" r="0" b="0"/>
          <a:pathLst>
            <a:path>
              <a:moveTo>
                <a:pt x="0" y="0"/>
              </a:moveTo>
              <a:lnTo>
                <a:pt x="0" y="92147"/>
              </a:lnTo>
              <a:lnTo>
                <a:pt x="5056124" y="92147"/>
              </a:lnTo>
              <a:lnTo>
                <a:pt x="5056124" y="184295"/>
              </a:lnTo>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F71EF67-9440-1A44-A7AD-6608F388E7DD}">
      <dsp:nvSpPr>
        <dsp:cNvPr id="0" name=""/>
        <dsp:cNvSpPr/>
      </dsp:nvSpPr>
      <dsp:spPr>
        <a:xfrm>
          <a:off x="6241116" y="1824617"/>
          <a:ext cx="3757936" cy="184295"/>
        </a:xfrm>
        <a:custGeom>
          <a:avLst/>
          <a:gdLst/>
          <a:ahLst/>
          <a:cxnLst/>
          <a:rect l="0" t="0" r="0" b="0"/>
          <a:pathLst>
            <a:path>
              <a:moveTo>
                <a:pt x="0" y="0"/>
              </a:moveTo>
              <a:lnTo>
                <a:pt x="0" y="92147"/>
              </a:lnTo>
              <a:lnTo>
                <a:pt x="3757936" y="92147"/>
              </a:lnTo>
              <a:lnTo>
                <a:pt x="3757936" y="184295"/>
              </a:lnTo>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BF0BEE8-A974-624D-8EAE-5EDA87D16F3F}">
      <dsp:nvSpPr>
        <dsp:cNvPr id="0" name=""/>
        <dsp:cNvSpPr/>
      </dsp:nvSpPr>
      <dsp:spPr>
        <a:xfrm>
          <a:off x="8124380" y="3254344"/>
          <a:ext cx="153145" cy="834177"/>
        </a:xfrm>
        <a:custGeom>
          <a:avLst/>
          <a:gdLst/>
          <a:ahLst/>
          <a:cxnLst/>
          <a:rect l="0" t="0" r="0" b="0"/>
          <a:pathLst>
            <a:path>
              <a:moveTo>
                <a:pt x="153145" y="0"/>
              </a:moveTo>
              <a:lnTo>
                <a:pt x="0" y="834177"/>
              </a:lnTo>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885F8C3-A056-AF40-9B51-D547DEB98D34}">
      <dsp:nvSpPr>
        <dsp:cNvPr id="0" name=""/>
        <dsp:cNvSpPr/>
      </dsp:nvSpPr>
      <dsp:spPr>
        <a:xfrm>
          <a:off x="6241116" y="1824617"/>
          <a:ext cx="2471849" cy="184295"/>
        </a:xfrm>
        <a:custGeom>
          <a:avLst/>
          <a:gdLst/>
          <a:ahLst/>
          <a:cxnLst/>
          <a:rect l="0" t="0" r="0" b="0"/>
          <a:pathLst>
            <a:path>
              <a:moveTo>
                <a:pt x="0" y="0"/>
              </a:moveTo>
              <a:lnTo>
                <a:pt x="0" y="92147"/>
              </a:lnTo>
              <a:lnTo>
                <a:pt x="2471849" y="92147"/>
              </a:lnTo>
              <a:lnTo>
                <a:pt x="2471849" y="184295"/>
              </a:lnTo>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202281A-4648-6C48-9BB6-1CC3828D3716}">
      <dsp:nvSpPr>
        <dsp:cNvPr id="0" name=""/>
        <dsp:cNvSpPr/>
      </dsp:nvSpPr>
      <dsp:spPr>
        <a:xfrm>
          <a:off x="6241116" y="1824617"/>
          <a:ext cx="1202367" cy="184295"/>
        </a:xfrm>
        <a:custGeom>
          <a:avLst/>
          <a:gdLst/>
          <a:ahLst/>
          <a:cxnLst/>
          <a:rect l="0" t="0" r="0" b="0"/>
          <a:pathLst>
            <a:path>
              <a:moveTo>
                <a:pt x="0" y="0"/>
              </a:moveTo>
              <a:lnTo>
                <a:pt x="0" y="92147"/>
              </a:lnTo>
              <a:lnTo>
                <a:pt x="1202367" y="92147"/>
              </a:lnTo>
              <a:lnTo>
                <a:pt x="1202367" y="184295"/>
              </a:lnTo>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6C8842C-A49A-2649-A39E-9D0207CA6268}">
      <dsp:nvSpPr>
        <dsp:cNvPr id="0" name=""/>
        <dsp:cNvSpPr/>
      </dsp:nvSpPr>
      <dsp:spPr>
        <a:xfrm>
          <a:off x="6135900" y="1824617"/>
          <a:ext cx="91440" cy="184295"/>
        </a:xfrm>
        <a:custGeom>
          <a:avLst/>
          <a:gdLst/>
          <a:ahLst/>
          <a:cxnLst/>
          <a:rect l="0" t="0" r="0" b="0"/>
          <a:pathLst>
            <a:path>
              <a:moveTo>
                <a:pt x="105216" y="0"/>
              </a:moveTo>
              <a:lnTo>
                <a:pt x="105216" y="92147"/>
              </a:lnTo>
              <a:lnTo>
                <a:pt x="45720" y="92147"/>
              </a:lnTo>
              <a:lnTo>
                <a:pt x="45720" y="184295"/>
              </a:lnTo>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8E152E3-2C01-384F-921D-93DCB48D94E6}">
      <dsp:nvSpPr>
        <dsp:cNvPr id="0" name=""/>
        <dsp:cNvSpPr/>
      </dsp:nvSpPr>
      <dsp:spPr>
        <a:xfrm>
          <a:off x="4923959" y="1824617"/>
          <a:ext cx="1317157" cy="184295"/>
        </a:xfrm>
        <a:custGeom>
          <a:avLst/>
          <a:gdLst/>
          <a:ahLst/>
          <a:cxnLst/>
          <a:rect l="0" t="0" r="0" b="0"/>
          <a:pathLst>
            <a:path>
              <a:moveTo>
                <a:pt x="1317157" y="0"/>
              </a:moveTo>
              <a:lnTo>
                <a:pt x="1317157" y="92147"/>
              </a:lnTo>
              <a:lnTo>
                <a:pt x="0" y="92147"/>
              </a:lnTo>
              <a:lnTo>
                <a:pt x="0" y="184295"/>
              </a:lnTo>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370B06E-13B5-3245-95D9-AD73504D90C5}">
      <dsp:nvSpPr>
        <dsp:cNvPr id="0" name=""/>
        <dsp:cNvSpPr/>
      </dsp:nvSpPr>
      <dsp:spPr>
        <a:xfrm>
          <a:off x="3668461" y="1824617"/>
          <a:ext cx="2572655" cy="184295"/>
        </a:xfrm>
        <a:custGeom>
          <a:avLst/>
          <a:gdLst/>
          <a:ahLst/>
          <a:cxnLst/>
          <a:rect l="0" t="0" r="0" b="0"/>
          <a:pathLst>
            <a:path>
              <a:moveTo>
                <a:pt x="2572655" y="0"/>
              </a:moveTo>
              <a:lnTo>
                <a:pt x="2572655" y="92147"/>
              </a:lnTo>
              <a:lnTo>
                <a:pt x="0" y="92147"/>
              </a:lnTo>
              <a:lnTo>
                <a:pt x="0" y="184295"/>
              </a:lnTo>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8340CCA-4C55-1044-B297-95C31BD3D48A}">
      <dsp:nvSpPr>
        <dsp:cNvPr id="0" name=""/>
        <dsp:cNvSpPr/>
      </dsp:nvSpPr>
      <dsp:spPr>
        <a:xfrm>
          <a:off x="2415456" y="1824617"/>
          <a:ext cx="3825660" cy="184295"/>
        </a:xfrm>
        <a:custGeom>
          <a:avLst/>
          <a:gdLst/>
          <a:ahLst/>
          <a:cxnLst/>
          <a:rect l="0" t="0" r="0" b="0"/>
          <a:pathLst>
            <a:path>
              <a:moveTo>
                <a:pt x="3825660" y="0"/>
              </a:moveTo>
              <a:lnTo>
                <a:pt x="3825660" y="92147"/>
              </a:lnTo>
              <a:lnTo>
                <a:pt x="0" y="92147"/>
              </a:lnTo>
              <a:lnTo>
                <a:pt x="0" y="184295"/>
              </a:lnTo>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A053D1D-3939-4441-91DD-FD7C13F022D9}">
      <dsp:nvSpPr>
        <dsp:cNvPr id="0" name=""/>
        <dsp:cNvSpPr/>
      </dsp:nvSpPr>
      <dsp:spPr>
        <a:xfrm>
          <a:off x="1162780" y="3231211"/>
          <a:ext cx="520047" cy="851198"/>
        </a:xfrm>
        <a:custGeom>
          <a:avLst/>
          <a:gdLst/>
          <a:ahLst/>
          <a:cxnLst/>
          <a:rect l="0" t="0" r="0" b="0"/>
          <a:pathLst>
            <a:path>
              <a:moveTo>
                <a:pt x="0" y="0"/>
              </a:moveTo>
              <a:lnTo>
                <a:pt x="520047" y="851198"/>
              </a:lnTo>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A4EF881-E9CF-B340-BB0F-7AE4210EB838}">
      <dsp:nvSpPr>
        <dsp:cNvPr id="0" name=""/>
        <dsp:cNvSpPr/>
      </dsp:nvSpPr>
      <dsp:spPr>
        <a:xfrm>
          <a:off x="1162780" y="1824617"/>
          <a:ext cx="5078336" cy="184295"/>
        </a:xfrm>
        <a:custGeom>
          <a:avLst/>
          <a:gdLst/>
          <a:ahLst/>
          <a:cxnLst/>
          <a:rect l="0" t="0" r="0" b="0"/>
          <a:pathLst>
            <a:path>
              <a:moveTo>
                <a:pt x="5078336" y="0"/>
              </a:moveTo>
              <a:lnTo>
                <a:pt x="5078336" y="92147"/>
              </a:lnTo>
              <a:lnTo>
                <a:pt x="0" y="92147"/>
              </a:lnTo>
              <a:lnTo>
                <a:pt x="0" y="184295"/>
              </a:lnTo>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539247A-0139-544A-BEAB-9A976BA796CB}">
      <dsp:nvSpPr>
        <dsp:cNvPr id="0" name=""/>
        <dsp:cNvSpPr/>
      </dsp:nvSpPr>
      <dsp:spPr>
        <a:xfrm>
          <a:off x="4959300" y="952341"/>
          <a:ext cx="2563633" cy="872276"/>
        </a:xfrm>
        <a:prstGeom prst="rect">
          <a:avLst/>
        </a:prstGeom>
        <a:solidFill>
          <a:srgbClr val="36C019"/>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strike="noStrike" kern="1200" dirty="0"/>
            <a:t>B. Smith, FASPE</a:t>
          </a:r>
        </a:p>
        <a:p>
          <a:pPr marL="0" lvl="0" indent="0" algn="ctr" defTabSz="622300">
            <a:lnSpc>
              <a:spcPct val="90000"/>
            </a:lnSpc>
            <a:spcBef>
              <a:spcPct val="0"/>
            </a:spcBef>
            <a:spcAft>
              <a:spcPct val="35000"/>
            </a:spcAft>
            <a:buNone/>
          </a:pPr>
          <a:r>
            <a:rPr lang="en-US" sz="1400" strike="noStrike" kern="1200" dirty="0"/>
            <a:t>Executive Director/CEO</a:t>
          </a:r>
        </a:p>
      </dsp:txBody>
      <dsp:txXfrm>
        <a:off x="4959300" y="952341"/>
        <a:ext cx="2563633" cy="872276"/>
      </dsp:txXfrm>
    </dsp:sp>
    <dsp:sp modelId="{1D7E391C-3BF1-7144-9598-AAD9A51ACC89}">
      <dsp:nvSpPr>
        <dsp:cNvPr id="0" name=""/>
        <dsp:cNvSpPr/>
      </dsp:nvSpPr>
      <dsp:spPr>
        <a:xfrm>
          <a:off x="628590" y="2008913"/>
          <a:ext cx="1068380" cy="1222298"/>
        </a:xfrm>
        <a:prstGeom prst="rect">
          <a:avLst/>
        </a:prstGeom>
        <a:solidFill>
          <a:srgbClr val="0044CA"/>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strike="noStrike" kern="1200" dirty="0"/>
            <a:t>G. Pienta</a:t>
          </a:r>
        </a:p>
        <a:p>
          <a:pPr marL="0" lvl="0" indent="0" algn="ctr" defTabSz="622300">
            <a:lnSpc>
              <a:spcPct val="90000"/>
            </a:lnSpc>
            <a:spcBef>
              <a:spcPct val="0"/>
            </a:spcBef>
            <a:spcAft>
              <a:spcPct val="35000"/>
            </a:spcAft>
            <a:buNone/>
          </a:pPr>
          <a:r>
            <a:rPr lang="en-US" sz="1400" strike="noStrike" kern="1200" dirty="0"/>
            <a:t>Director Publications &amp; Standards</a:t>
          </a:r>
        </a:p>
      </dsp:txBody>
      <dsp:txXfrm>
        <a:off x="628590" y="2008913"/>
        <a:ext cx="1068380" cy="1222298"/>
      </dsp:txXfrm>
    </dsp:sp>
    <dsp:sp modelId="{6F8FCA87-E1C6-9D4D-B1F2-C18355675EF4}">
      <dsp:nvSpPr>
        <dsp:cNvPr id="0" name=""/>
        <dsp:cNvSpPr/>
      </dsp:nvSpPr>
      <dsp:spPr>
        <a:xfrm>
          <a:off x="617176" y="3469426"/>
          <a:ext cx="1065650" cy="1225966"/>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strike="noStrike" kern="1200" dirty="0"/>
            <a:t>N. Saucedo</a:t>
          </a:r>
        </a:p>
        <a:p>
          <a:pPr marL="0" lvl="0" indent="0" algn="ctr" defTabSz="622300">
            <a:lnSpc>
              <a:spcPct val="90000"/>
            </a:lnSpc>
            <a:spcBef>
              <a:spcPct val="0"/>
            </a:spcBef>
            <a:spcAft>
              <a:spcPct val="35000"/>
            </a:spcAft>
            <a:buNone/>
          </a:pPr>
          <a:r>
            <a:rPr lang="en-US" sz="1400" strike="noStrike" kern="1200" dirty="0"/>
            <a:t>Graphic Designer</a:t>
          </a:r>
        </a:p>
      </dsp:txBody>
      <dsp:txXfrm>
        <a:off x="617176" y="3469426"/>
        <a:ext cx="1065650" cy="1225966"/>
      </dsp:txXfrm>
    </dsp:sp>
    <dsp:sp modelId="{5111E33F-99CB-3148-B86A-C3EAEBE255E9}">
      <dsp:nvSpPr>
        <dsp:cNvPr id="0" name=""/>
        <dsp:cNvSpPr/>
      </dsp:nvSpPr>
      <dsp:spPr>
        <a:xfrm>
          <a:off x="1881266" y="2008913"/>
          <a:ext cx="1068380" cy="1222298"/>
        </a:xfrm>
        <a:prstGeom prst="rect">
          <a:avLst/>
        </a:prstGeom>
        <a:solidFill>
          <a:srgbClr val="0044CA"/>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strike="noStrike" kern="1200" dirty="0"/>
            <a:t>R. Rodriguez</a:t>
          </a:r>
        </a:p>
        <a:p>
          <a:pPr marL="0" lvl="0" indent="0" algn="ctr" defTabSz="622300">
            <a:lnSpc>
              <a:spcPct val="90000"/>
            </a:lnSpc>
            <a:spcBef>
              <a:spcPct val="0"/>
            </a:spcBef>
            <a:spcAft>
              <a:spcPct val="35000"/>
            </a:spcAft>
            <a:buNone/>
          </a:pPr>
          <a:r>
            <a:rPr lang="en-US" sz="1400" strike="noStrike" kern="1200" dirty="0"/>
            <a:t> Membership Coordinator</a:t>
          </a:r>
        </a:p>
      </dsp:txBody>
      <dsp:txXfrm>
        <a:off x="1881266" y="2008913"/>
        <a:ext cx="1068380" cy="1222298"/>
      </dsp:txXfrm>
    </dsp:sp>
    <dsp:sp modelId="{34B9CEC7-9995-7B41-AE6A-701EF2B3C0FB}">
      <dsp:nvSpPr>
        <dsp:cNvPr id="0" name=""/>
        <dsp:cNvSpPr/>
      </dsp:nvSpPr>
      <dsp:spPr>
        <a:xfrm>
          <a:off x="3133942" y="2008913"/>
          <a:ext cx="1069038" cy="1219371"/>
        </a:xfrm>
        <a:prstGeom prst="rect">
          <a:avLst/>
        </a:prstGeom>
        <a:solidFill>
          <a:srgbClr val="0044CA"/>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strike="noStrike" kern="1200" dirty="0"/>
            <a:t>L. Gonzales</a:t>
          </a:r>
        </a:p>
        <a:p>
          <a:pPr marL="0" lvl="0" indent="0" algn="ctr" defTabSz="622300">
            <a:lnSpc>
              <a:spcPct val="90000"/>
            </a:lnSpc>
            <a:spcBef>
              <a:spcPct val="0"/>
            </a:spcBef>
            <a:spcAft>
              <a:spcPct val="35000"/>
            </a:spcAft>
            <a:buNone/>
          </a:pPr>
          <a:r>
            <a:rPr lang="en-US" sz="1400" strike="noStrike" kern="1200" dirty="0"/>
            <a:t> Membership Coordinator</a:t>
          </a:r>
        </a:p>
      </dsp:txBody>
      <dsp:txXfrm>
        <a:off x="3133942" y="2008913"/>
        <a:ext cx="1069038" cy="1219371"/>
      </dsp:txXfrm>
    </dsp:sp>
    <dsp:sp modelId="{72152F67-A652-AD49-AAAB-13BE8EA03DDF}">
      <dsp:nvSpPr>
        <dsp:cNvPr id="0" name=""/>
        <dsp:cNvSpPr/>
      </dsp:nvSpPr>
      <dsp:spPr>
        <a:xfrm>
          <a:off x="4387276" y="2008913"/>
          <a:ext cx="1073365" cy="1227998"/>
        </a:xfrm>
        <a:prstGeom prst="rect">
          <a:avLst/>
        </a:prstGeom>
        <a:solidFill>
          <a:srgbClr val="0044CA"/>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strike="noStrike" kern="1200" dirty="0"/>
            <a:t>B. Henry</a:t>
          </a:r>
        </a:p>
        <a:p>
          <a:pPr marL="0" lvl="0" indent="0" algn="ctr" defTabSz="622300">
            <a:lnSpc>
              <a:spcPct val="90000"/>
            </a:lnSpc>
            <a:spcBef>
              <a:spcPct val="0"/>
            </a:spcBef>
            <a:spcAft>
              <a:spcPct val="35000"/>
            </a:spcAft>
            <a:buNone/>
          </a:pPr>
          <a:r>
            <a:rPr lang="en-US" sz="1400" strike="noStrike" kern="1200" dirty="0"/>
            <a:t>Director Affiliate Relations</a:t>
          </a:r>
        </a:p>
      </dsp:txBody>
      <dsp:txXfrm>
        <a:off x="4387276" y="2008913"/>
        <a:ext cx="1073365" cy="1227998"/>
      </dsp:txXfrm>
    </dsp:sp>
    <dsp:sp modelId="{C11FE5C2-A90D-D94C-BF1A-F26129587B49}">
      <dsp:nvSpPr>
        <dsp:cNvPr id="0" name=""/>
        <dsp:cNvSpPr/>
      </dsp:nvSpPr>
      <dsp:spPr>
        <a:xfrm>
          <a:off x="5644937" y="2008913"/>
          <a:ext cx="1073365" cy="1227998"/>
        </a:xfrm>
        <a:prstGeom prst="rect">
          <a:avLst/>
        </a:prstGeom>
        <a:solidFill>
          <a:srgbClr val="0044CA"/>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strike="noStrike" kern="1200" dirty="0"/>
            <a:t>C. Reis</a:t>
          </a:r>
        </a:p>
        <a:p>
          <a:pPr marL="0" lvl="0" indent="0" algn="ctr" defTabSz="622300">
            <a:lnSpc>
              <a:spcPct val="90000"/>
            </a:lnSpc>
            <a:spcBef>
              <a:spcPct val="0"/>
            </a:spcBef>
            <a:spcAft>
              <a:spcPct val="35000"/>
            </a:spcAft>
            <a:buNone/>
          </a:pPr>
          <a:r>
            <a:rPr lang="en-US" sz="1400" strike="noStrike" kern="1200" dirty="0"/>
            <a:t>Director of Meetings</a:t>
          </a:r>
        </a:p>
      </dsp:txBody>
      <dsp:txXfrm>
        <a:off x="5644937" y="2008913"/>
        <a:ext cx="1073365" cy="1227998"/>
      </dsp:txXfrm>
    </dsp:sp>
    <dsp:sp modelId="{F837C5EA-7715-C340-B3B0-4564FB67F86C}">
      <dsp:nvSpPr>
        <dsp:cNvPr id="0" name=""/>
        <dsp:cNvSpPr/>
      </dsp:nvSpPr>
      <dsp:spPr>
        <a:xfrm>
          <a:off x="6902598" y="2008913"/>
          <a:ext cx="1081772" cy="1237625"/>
        </a:xfrm>
        <a:prstGeom prst="rect">
          <a:avLst/>
        </a:prstGeom>
        <a:solidFill>
          <a:srgbClr val="0044CA"/>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strike="noStrike" kern="1200" dirty="0"/>
            <a:t>R. Albrecht </a:t>
          </a:r>
        </a:p>
        <a:p>
          <a:pPr marL="0" lvl="0" indent="0" algn="ctr" defTabSz="622300">
            <a:lnSpc>
              <a:spcPct val="90000"/>
            </a:lnSpc>
            <a:spcBef>
              <a:spcPct val="0"/>
            </a:spcBef>
            <a:spcAft>
              <a:spcPct val="35000"/>
            </a:spcAft>
            <a:buNone/>
          </a:pPr>
          <a:r>
            <a:rPr lang="en-US" sz="1400" strike="noStrike" kern="1200" dirty="0"/>
            <a:t>Director Information Technology</a:t>
          </a:r>
        </a:p>
      </dsp:txBody>
      <dsp:txXfrm>
        <a:off x="6902598" y="2008913"/>
        <a:ext cx="1081772" cy="1237625"/>
      </dsp:txXfrm>
    </dsp:sp>
    <dsp:sp modelId="{C0C2732B-955C-524D-8963-10CBB909A491}">
      <dsp:nvSpPr>
        <dsp:cNvPr id="0" name=""/>
        <dsp:cNvSpPr/>
      </dsp:nvSpPr>
      <dsp:spPr>
        <a:xfrm>
          <a:off x="8168666" y="2008913"/>
          <a:ext cx="1088600" cy="1245431"/>
        </a:xfrm>
        <a:prstGeom prst="rect">
          <a:avLst/>
        </a:prstGeom>
        <a:solidFill>
          <a:srgbClr val="0044CA"/>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strike="noStrike" kern="1200" dirty="0"/>
            <a:t>E. Gauchman</a:t>
          </a:r>
        </a:p>
        <a:p>
          <a:pPr marL="0" lvl="0" indent="0" algn="ctr" defTabSz="622300">
            <a:lnSpc>
              <a:spcPct val="90000"/>
            </a:lnSpc>
            <a:spcBef>
              <a:spcPct val="0"/>
            </a:spcBef>
            <a:spcAft>
              <a:spcPct val="35000"/>
            </a:spcAft>
            <a:buNone/>
          </a:pPr>
          <a:r>
            <a:rPr lang="en-US" sz="1400" strike="noStrike" kern="1200" dirty="0"/>
            <a:t> Finance &amp; Administration Manager</a:t>
          </a:r>
        </a:p>
      </dsp:txBody>
      <dsp:txXfrm>
        <a:off x="8168666" y="2008913"/>
        <a:ext cx="1088600" cy="1245431"/>
      </dsp:txXfrm>
    </dsp:sp>
    <dsp:sp modelId="{93BF4750-B612-0248-A6A7-580F43090D53}">
      <dsp:nvSpPr>
        <dsp:cNvPr id="0" name=""/>
        <dsp:cNvSpPr/>
      </dsp:nvSpPr>
      <dsp:spPr>
        <a:xfrm>
          <a:off x="8124380" y="3475539"/>
          <a:ext cx="1069845" cy="1225966"/>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woPt"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FontTx/>
            <a:buNone/>
          </a:pPr>
          <a:r>
            <a:rPr lang="en-US" sz="1400" kern="1200" baseline="0" dirty="0"/>
            <a:t>M. Ali</a:t>
          </a:r>
        </a:p>
        <a:p>
          <a:pPr marL="0" lvl="0" indent="0" algn="ctr" defTabSz="622300">
            <a:lnSpc>
              <a:spcPct val="90000"/>
            </a:lnSpc>
            <a:spcBef>
              <a:spcPct val="0"/>
            </a:spcBef>
            <a:spcAft>
              <a:spcPct val="35000"/>
            </a:spcAft>
            <a:buNone/>
          </a:pPr>
          <a:r>
            <a:rPr lang="en-US" sz="1400" kern="1200" baseline="0" dirty="0"/>
            <a:t> Accountant</a:t>
          </a:r>
        </a:p>
      </dsp:txBody>
      <dsp:txXfrm>
        <a:off x="8124380" y="3475539"/>
        <a:ext cx="1069845" cy="1225966"/>
      </dsp:txXfrm>
    </dsp:sp>
    <dsp:sp modelId="{EA1C9309-7F1A-3D43-8B1C-8827EC58792A}">
      <dsp:nvSpPr>
        <dsp:cNvPr id="0" name=""/>
        <dsp:cNvSpPr/>
      </dsp:nvSpPr>
      <dsp:spPr>
        <a:xfrm>
          <a:off x="9441562" y="2008913"/>
          <a:ext cx="1114980" cy="1275612"/>
        </a:xfrm>
        <a:prstGeom prst="rect">
          <a:avLst/>
        </a:prstGeom>
        <a:solidFill>
          <a:srgbClr val="0044CA"/>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strike="noStrike" kern="1200" dirty="0"/>
            <a:t>R. Mata</a:t>
          </a:r>
        </a:p>
        <a:p>
          <a:pPr marL="0" lvl="0" indent="0" algn="ctr" defTabSz="622300">
            <a:lnSpc>
              <a:spcPct val="90000"/>
            </a:lnSpc>
            <a:spcBef>
              <a:spcPct val="0"/>
            </a:spcBef>
            <a:spcAft>
              <a:spcPct val="35000"/>
            </a:spcAft>
            <a:buNone/>
          </a:pPr>
          <a:r>
            <a:rPr lang="en-US" sz="1400" strike="noStrike" kern="1200" dirty="0"/>
            <a:t> Sr. Director Technical &amp; Regulatory Affairs</a:t>
          </a:r>
        </a:p>
      </dsp:txBody>
      <dsp:txXfrm>
        <a:off x="9441562" y="2008913"/>
        <a:ext cx="1114980" cy="1275612"/>
      </dsp:txXfrm>
    </dsp:sp>
    <dsp:sp modelId="{35F37C34-666F-404A-82EB-E7034DA648C7}">
      <dsp:nvSpPr>
        <dsp:cNvPr id="0" name=""/>
        <dsp:cNvSpPr/>
      </dsp:nvSpPr>
      <dsp:spPr>
        <a:xfrm>
          <a:off x="10740839" y="2008913"/>
          <a:ext cx="1112804" cy="1273119"/>
        </a:xfrm>
        <a:prstGeom prst="rect">
          <a:avLst/>
        </a:prstGeom>
        <a:solidFill>
          <a:srgbClr val="0044CA"/>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strike="noStrike" kern="1200" dirty="0"/>
            <a:t>P. Rosenberg</a:t>
          </a:r>
        </a:p>
        <a:p>
          <a:pPr marL="0" lvl="0" indent="0" algn="ctr" defTabSz="622300">
            <a:lnSpc>
              <a:spcPct val="90000"/>
            </a:lnSpc>
            <a:spcBef>
              <a:spcPct val="0"/>
            </a:spcBef>
            <a:spcAft>
              <a:spcPct val="35000"/>
            </a:spcAft>
            <a:buNone/>
          </a:pPr>
          <a:r>
            <a:rPr lang="en-US" sz="1400" strike="noStrike" kern="1200" dirty="0"/>
            <a:t> Director Education &amp; Certification</a:t>
          </a:r>
        </a:p>
      </dsp:txBody>
      <dsp:txXfrm>
        <a:off x="10740839" y="2008913"/>
        <a:ext cx="1112804" cy="12731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018938-615E-E44A-A46B-38939A6789AA}">
      <dsp:nvSpPr>
        <dsp:cNvPr id="0" name=""/>
        <dsp:cNvSpPr/>
      </dsp:nvSpPr>
      <dsp:spPr>
        <a:xfrm>
          <a:off x="5068767" y="1050988"/>
          <a:ext cx="189032" cy="828142"/>
        </a:xfrm>
        <a:custGeom>
          <a:avLst/>
          <a:gdLst/>
          <a:ahLst/>
          <a:cxnLst/>
          <a:rect l="0" t="0" r="0" b="0"/>
          <a:pathLst>
            <a:path>
              <a:moveTo>
                <a:pt x="189032" y="0"/>
              </a:moveTo>
              <a:lnTo>
                <a:pt x="189032" y="828142"/>
              </a:lnTo>
              <a:lnTo>
                <a:pt x="0" y="828142"/>
              </a:lnTo>
            </a:path>
          </a:pathLst>
        </a:cu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09A904E3-6F10-3C47-9880-2140017347D7}">
      <dsp:nvSpPr>
        <dsp:cNvPr id="0" name=""/>
        <dsp:cNvSpPr/>
      </dsp:nvSpPr>
      <dsp:spPr>
        <a:xfrm>
          <a:off x="5257800" y="1050988"/>
          <a:ext cx="4356747" cy="1656284"/>
        </a:xfrm>
        <a:custGeom>
          <a:avLst/>
          <a:gdLst/>
          <a:ahLst/>
          <a:cxnLst/>
          <a:rect l="0" t="0" r="0" b="0"/>
          <a:pathLst>
            <a:path>
              <a:moveTo>
                <a:pt x="0" y="0"/>
              </a:moveTo>
              <a:lnTo>
                <a:pt x="0" y="1467251"/>
              </a:lnTo>
              <a:lnTo>
                <a:pt x="4356747" y="1467251"/>
              </a:lnTo>
              <a:lnTo>
                <a:pt x="4356747" y="1656284"/>
              </a:lnTo>
            </a:path>
          </a:pathLst>
        </a:cu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A973CFA9-2386-6F41-9891-105C9D147D87}">
      <dsp:nvSpPr>
        <dsp:cNvPr id="0" name=""/>
        <dsp:cNvSpPr/>
      </dsp:nvSpPr>
      <dsp:spPr>
        <a:xfrm>
          <a:off x="5257800" y="1050988"/>
          <a:ext cx="2178373" cy="1656284"/>
        </a:xfrm>
        <a:custGeom>
          <a:avLst/>
          <a:gdLst/>
          <a:ahLst/>
          <a:cxnLst/>
          <a:rect l="0" t="0" r="0" b="0"/>
          <a:pathLst>
            <a:path>
              <a:moveTo>
                <a:pt x="0" y="0"/>
              </a:moveTo>
              <a:lnTo>
                <a:pt x="0" y="1467251"/>
              </a:lnTo>
              <a:lnTo>
                <a:pt x="2178373" y="1467251"/>
              </a:lnTo>
              <a:lnTo>
                <a:pt x="2178373" y="1656284"/>
              </a:lnTo>
            </a:path>
          </a:pathLst>
        </a:cu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CDDC4732-8746-E046-92DC-0C28C7EAA7AE}">
      <dsp:nvSpPr>
        <dsp:cNvPr id="0" name=""/>
        <dsp:cNvSpPr/>
      </dsp:nvSpPr>
      <dsp:spPr>
        <a:xfrm>
          <a:off x="5212080" y="1050988"/>
          <a:ext cx="91440" cy="1656284"/>
        </a:xfrm>
        <a:custGeom>
          <a:avLst/>
          <a:gdLst/>
          <a:ahLst/>
          <a:cxnLst/>
          <a:rect l="0" t="0" r="0" b="0"/>
          <a:pathLst>
            <a:path>
              <a:moveTo>
                <a:pt x="45720" y="0"/>
              </a:moveTo>
              <a:lnTo>
                <a:pt x="45720" y="1656284"/>
              </a:lnTo>
            </a:path>
          </a:pathLst>
        </a:cu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613DCBA7-77F3-CC4C-B1AD-89B406136540}">
      <dsp:nvSpPr>
        <dsp:cNvPr id="0" name=""/>
        <dsp:cNvSpPr/>
      </dsp:nvSpPr>
      <dsp:spPr>
        <a:xfrm>
          <a:off x="3079426" y="1050988"/>
          <a:ext cx="2178373" cy="1656284"/>
        </a:xfrm>
        <a:custGeom>
          <a:avLst/>
          <a:gdLst/>
          <a:ahLst/>
          <a:cxnLst/>
          <a:rect l="0" t="0" r="0" b="0"/>
          <a:pathLst>
            <a:path>
              <a:moveTo>
                <a:pt x="2178373" y="0"/>
              </a:moveTo>
              <a:lnTo>
                <a:pt x="2178373" y="1467251"/>
              </a:lnTo>
              <a:lnTo>
                <a:pt x="0" y="1467251"/>
              </a:lnTo>
              <a:lnTo>
                <a:pt x="0" y="1656284"/>
              </a:lnTo>
            </a:path>
          </a:pathLst>
        </a:cu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6E6CEE4D-8B16-8645-BECE-365A44716AA5}">
      <dsp:nvSpPr>
        <dsp:cNvPr id="0" name=""/>
        <dsp:cNvSpPr/>
      </dsp:nvSpPr>
      <dsp:spPr>
        <a:xfrm>
          <a:off x="901052" y="1050988"/>
          <a:ext cx="4356747" cy="1656284"/>
        </a:xfrm>
        <a:custGeom>
          <a:avLst/>
          <a:gdLst/>
          <a:ahLst/>
          <a:cxnLst/>
          <a:rect l="0" t="0" r="0" b="0"/>
          <a:pathLst>
            <a:path>
              <a:moveTo>
                <a:pt x="4356747" y="0"/>
              </a:moveTo>
              <a:lnTo>
                <a:pt x="4356747" y="1467251"/>
              </a:lnTo>
              <a:lnTo>
                <a:pt x="0" y="1467251"/>
              </a:lnTo>
              <a:lnTo>
                <a:pt x="0" y="1656284"/>
              </a:lnTo>
            </a:path>
          </a:pathLst>
        </a:cu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84499018-DFD1-9940-957E-4BA17B68BCB2}">
      <dsp:nvSpPr>
        <dsp:cNvPr id="0" name=""/>
        <dsp:cNvSpPr/>
      </dsp:nvSpPr>
      <dsp:spPr>
        <a:xfrm>
          <a:off x="4357645" y="150833"/>
          <a:ext cx="1800308" cy="900154"/>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Sarah Balz, Chair</a:t>
          </a:r>
        </a:p>
      </dsp:txBody>
      <dsp:txXfrm>
        <a:off x="4357645" y="150833"/>
        <a:ext cx="1800308" cy="900154"/>
      </dsp:txXfrm>
    </dsp:sp>
    <dsp:sp modelId="{94FEB752-020B-E34C-A332-1581CFF9D02F}">
      <dsp:nvSpPr>
        <dsp:cNvPr id="0" name=""/>
        <dsp:cNvSpPr/>
      </dsp:nvSpPr>
      <dsp:spPr>
        <a:xfrm>
          <a:off x="898" y="2707272"/>
          <a:ext cx="1800308" cy="900154"/>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REGION 1 LIAISONS</a:t>
          </a:r>
        </a:p>
        <a:p>
          <a:pPr marL="0" lvl="0" indent="0" algn="ctr" defTabSz="444500">
            <a:lnSpc>
              <a:spcPct val="90000"/>
            </a:lnSpc>
            <a:spcBef>
              <a:spcPct val="0"/>
            </a:spcBef>
            <a:spcAft>
              <a:spcPct val="35000"/>
            </a:spcAft>
            <a:buNone/>
          </a:pPr>
          <a:r>
            <a:rPr lang="en-US" sz="1000" kern="1200" dirty="0"/>
            <a:t>Ilsa Liebler                              (Capital Region NY)</a:t>
          </a:r>
        </a:p>
      </dsp:txBody>
      <dsp:txXfrm>
        <a:off x="898" y="2707272"/>
        <a:ext cx="1800308" cy="900154"/>
      </dsp:txXfrm>
    </dsp:sp>
    <dsp:sp modelId="{5AD9FAAF-DE6A-7F4D-BC2E-0048C87DF1EC}">
      <dsp:nvSpPr>
        <dsp:cNvPr id="0" name=""/>
        <dsp:cNvSpPr/>
      </dsp:nvSpPr>
      <dsp:spPr>
        <a:xfrm>
          <a:off x="2179272" y="2707272"/>
          <a:ext cx="1800308" cy="900154"/>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REGION 2 LIAISONS</a:t>
          </a:r>
        </a:p>
        <a:p>
          <a:pPr marL="0" lvl="0" indent="0" algn="ctr" defTabSz="444500">
            <a:lnSpc>
              <a:spcPct val="90000"/>
            </a:lnSpc>
            <a:spcBef>
              <a:spcPct val="0"/>
            </a:spcBef>
            <a:spcAft>
              <a:spcPct val="35000"/>
            </a:spcAft>
            <a:buNone/>
          </a:pPr>
          <a:r>
            <a:rPr lang="en-US" sz="1000" kern="1200" dirty="0"/>
            <a:t>Theresa Lyn Allen            (Michigan)</a:t>
          </a:r>
        </a:p>
        <a:p>
          <a:pPr marL="0" lvl="0" indent="0" algn="ctr" defTabSz="444500">
            <a:lnSpc>
              <a:spcPct val="90000"/>
            </a:lnSpc>
            <a:spcBef>
              <a:spcPct val="0"/>
            </a:spcBef>
            <a:spcAft>
              <a:spcPct val="35000"/>
            </a:spcAft>
            <a:buNone/>
          </a:pPr>
          <a:r>
            <a:rPr lang="en-US" sz="1000" kern="1200" dirty="0"/>
            <a:t>Gwynne Morrison               (Buffalo-Niagara)</a:t>
          </a:r>
        </a:p>
      </dsp:txBody>
      <dsp:txXfrm>
        <a:off x="2179272" y="2707272"/>
        <a:ext cx="1800308" cy="900154"/>
      </dsp:txXfrm>
    </dsp:sp>
    <dsp:sp modelId="{BEC5FE3C-07C9-C24D-96C4-34C6DDAD1312}">
      <dsp:nvSpPr>
        <dsp:cNvPr id="0" name=""/>
        <dsp:cNvSpPr/>
      </dsp:nvSpPr>
      <dsp:spPr>
        <a:xfrm>
          <a:off x="4357645" y="2707272"/>
          <a:ext cx="1800308" cy="900154"/>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REGION 3 LIAISON</a:t>
          </a:r>
        </a:p>
        <a:p>
          <a:pPr marL="0" lvl="0" indent="0" algn="ctr" defTabSz="444500">
            <a:lnSpc>
              <a:spcPct val="90000"/>
            </a:lnSpc>
            <a:spcBef>
              <a:spcPct val="0"/>
            </a:spcBef>
            <a:spcAft>
              <a:spcPct val="35000"/>
            </a:spcAft>
            <a:buNone/>
          </a:pPr>
          <a:r>
            <a:rPr lang="en-US" sz="1000" kern="1200" dirty="0"/>
            <a:t>Lee Marie Bocanegra               (West Coast Florida)</a:t>
          </a:r>
        </a:p>
      </dsp:txBody>
      <dsp:txXfrm>
        <a:off x="4357645" y="2707272"/>
        <a:ext cx="1800308" cy="900154"/>
      </dsp:txXfrm>
    </dsp:sp>
    <dsp:sp modelId="{F1028C83-6DE6-0643-A73C-30089C1FC1B7}">
      <dsp:nvSpPr>
        <dsp:cNvPr id="0" name=""/>
        <dsp:cNvSpPr/>
      </dsp:nvSpPr>
      <dsp:spPr>
        <a:xfrm>
          <a:off x="6536019" y="2707272"/>
          <a:ext cx="1800308" cy="900154"/>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REGION 4 LIAISONS</a:t>
          </a:r>
        </a:p>
        <a:p>
          <a:pPr marL="0" lvl="0" indent="0" algn="ctr" defTabSz="444500">
            <a:lnSpc>
              <a:spcPct val="90000"/>
            </a:lnSpc>
            <a:spcBef>
              <a:spcPct val="0"/>
            </a:spcBef>
            <a:spcAft>
              <a:spcPct val="35000"/>
            </a:spcAft>
            <a:buNone/>
          </a:pPr>
          <a:r>
            <a:rPr lang="en-US" sz="1000" kern="1200" dirty="0"/>
            <a:t>Linda S. Burman</a:t>
          </a:r>
          <a:br>
            <a:rPr lang="en-US" sz="1000" kern="1200" dirty="0"/>
          </a:br>
          <a:r>
            <a:rPr lang="en-US" sz="1000" kern="1200" dirty="0"/>
            <a:t>(Seattle)                                 Carmen Gonzalez                        (Los Angeles)</a:t>
          </a:r>
        </a:p>
      </dsp:txBody>
      <dsp:txXfrm>
        <a:off x="6536019" y="2707272"/>
        <a:ext cx="1800308" cy="900154"/>
      </dsp:txXfrm>
    </dsp:sp>
    <dsp:sp modelId="{57CD2DFB-2DE5-414E-80A3-0DEA7F69C140}">
      <dsp:nvSpPr>
        <dsp:cNvPr id="0" name=""/>
        <dsp:cNvSpPr/>
      </dsp:nvSpPr>
      <dsp:spPr>
        <a:xfrm>
          <a:off x="8714392" y="2707272"/>
          <a:ext cx="1800308" cy="1231294"/>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REGION 5 LIAISONS</a:t>
          </a:r>
        </a:p>
        <a:p>
          <a:pPr marL="0" lvl="0" indent="0" algn="ctr" defTabSz="444500">
            <a:lnSpc>
              <a:spcPct val="90000"/>
            </a:lnSpc>
            <a:spcBef>
              <a:spcPct val="0"/>
            </a:spcBef>
            <a:spcAft>
              <a:spcPct val="35000"/>
            </a:spcAft>
            <a:buNone/>
          </a:pPr>
          <a:r>
            <a:rPr lang="en-US" sz="1000" kern="1200" dirty="0"/>
            <a:t>Natalia Dankanich                              (Chicago)</a:t>
          </a:r>
        </a:p>
        <a:p>
          <a:pPr marL="0" lvl="0" indent="0" algn="ctr" defTabSz="444500">
            <a:lnSpc>
              <a:spcPct val="90000"/>
            </a:lnSpc>
            <a:spcBef>
              <a:spcPct val="0"/>
            </a:spcBef>
            <a:spcAft>
              <a:spcPct val="35000"/>
            </a:spcAft>
            <a:buNone/>
          </a:pPr>
          <a:r>
            <a:rPr lang="en-US" sz="1000" kern="1200" dirty="0"/>
            <a:t>Ana Ginter                                              (Central Texas)</a:t>
          </a:r>
        </a:p>
        <a:p>
          <a:pPr marL="0" lvl="0" indent="0" algn="ctr" defTabSz="444500">
            <a:lnSpc>
              <a:spcPct val="90000"/>
            </a:lnSpc>
            <a:spcBef>
              <a:spcPct val="0"/>
            </a:spcBef>
            <a:spcAft>
              <a:spcPct val="35000"/>
            </a:spcAft>
            <a:buNone/>
          </a:pPr>
          <a:r>
            <a:rPr lang="en-US" sz="1000" kern="1200" dirty="0"/>
            <a:t>Judith Torres                       (Chicago)</a:t>
          </a:r>
        </a:p>
      </dsp:txBody>
      <dsp:txXfrm>
        <a:off x="8714392" y="2707272"/>
        <a:ext cx="1800308" cy="1231294"/>
      </dsp:txXfrm>
    </dsp:sp>
    <dsp:sp modelId="{989487DF-C18C-D24B-A4C0-2DA54DD0FD62}">
      <dsp:nvSpPr>
        <dsp:cNvPr id="0" name=""/>
        <dsp:cNvSpPr/>
      </dsp:nvSpPr>
      <dsp:spPr>
        <a:xfrm>
          <a:off x="3268458" y="1429052"/>
          <a:ext cx="1800308" cy="900154"/>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Carol Johnson                                (Society Board Liaison)</a:t>
          </a:r>
        </a:p>
        <a:p>
          <a:pPr marL="0" lvl="0" indent="0" algn="ctr" defTabSz="444500">
            <a:lnSpc>
              <a:spcPct val="90000"/>
            </a:lnSpc>
            <a:spcBef>
              <a:spcPct val="0"/>
            </a:spcBef>
            <a:spcAft>
              <a:spcPct val="35000"/>
            </a:spcAft>
            <a:buNone/>
          </a:pPr>
          <a:r>
            <a:rPr lang="en-US" sz="1000" kern="1200" dirty="0" err="1"/>
            <a:t>Racquel</a:t>
          </a:r>
          <a:r>
            <a:rPr lang="en-US" sz="1000" kern="1200" dirty="0"/>
            <a:t> Rodriguez</a:t>
          </a:r>
          <a:br>
            <a:rPr lang="en-US" sz="1000" kern="1200" dirty="0"/>
          </a:br>
          <a:r>
            <a:rPr lang="en-US" sz="1000" kern="1200" dirty="0"/>
            <a:t>(Staff Liaison)</a:t>
          </a:r>
        </a:p>
      </dsp:txBody>
      <dsp:txXfrm>
        <a:off x="3268458" y="1429052"/>
        <a:ext cx="1800308" cy="900154"/>
      </dsp:txXfrm>
    </dsp:sp>
    <dsp:sp modelId="{F0A37A5F-0E44-4630-8591-380C6B0850E9}">
      <dsp:nvSpPr>
        <dsp:cNvPr id="0" name=""/>
        <dsp:cNvSpPr/>
      </dsp:nvSpPr>
      <dsp:spPr>
        <a:xfrm>
          <a:off x="5642147" y="1437802"/>
          <a:ext cx="1800308" cy="900154"/>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CHAPTER  WOA LIAISONS</a:t>
          </a:r>
        </a:p>
        <a:p>
          <a:pPr marL="0" lvl="0" indent="0" algn="ctr" defTabSz="444500">
            <a:lnSpc>
              <a:spcPct val="90000"/>
            </a:lnSpc>
            <a:spcBef>
              <a:spcPct val="0"/>
            </a:spcBef>
            <a:spcAft>
              <a:spcPct val="35000"/>
            </a:spcAft>
            <a:buNone/>
          </a:pPr>
          <a:r>
            <a:rPr lang="en-US" sz="1000" kern="1200" dirty="0"/>
            <a:t>(optional for all regions)</a:t>
          </a:r>
        </a:p>
      </dsp:txBody>
      <dsp:txXfrm>
        <a:off x="5642147" y="1437802"/>
        <a:ext cx="1800308" cy="90015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5728073-7834-8148-9079-20427A39E53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DCFE9E1-4D0D-7C44-881A-1C5455A3140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CDD089-F654-F24D-AB42-2BA63613D9D1}" type="datetimeFigureOut">
              <a:rPr lang="en-US" smtClean="0"/>
              <a:t>5/28/20</a:t>
            </a:fld>
            <a:endParaRPr lang="en-US"/>
          </a:p>
        </p:txBody>
      </p:sp>
      <p:sp>
        <p:nvSpPr>
          <p:cNvPr id="4" name="Footer Placeholder 3">
            <a:extLst>
              <a:ext uri="{FF2B5EF4-FFF2-40B4-BE49-F238E27FC236}">
                <a16:creationId xmlns:a16="http://schemas.microsoft.com/office/drawing/2014/main" id="{84408C3F-0EA0-7D43-B190-FD620A63BCC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B1E1703-4253-B64E-ABD2-2721869BA0C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A275F0-1F2C-E64D-87B1-9E9AC170E29F}" type="slidenum">
              <a:rPr lang="en-US" smtClean="0"/>
              <a:t>‹#›</a:t>
            </a:fld>
            <a:endParaRPr lang="en-US"/>
          </a:p>
        </p:txBody>
      </p:sp>
    </p:spTree>
    <p:extLst>
      <p:ext uri="{BB962C8B-B14F-4D97-AF65-F5344CB8AC3E}">
        <p14:creationId xmlns:p14="http://schemas.microsoft.com/office/powerpoint/2010/main" val="38965064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D76B0D-4CBF-B14A-A1A7-51CD7C8EEBFF}" type="datetimeFigureOut">
              <a:rPr lang="en-US" smtClean="0"/>
              <a:t>5/28/20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0F3043-7553-2148-8B4F-8267F5664482}" type="slidenum">
              <a:rPr lang="en-US" smtClean="0"/>
              <a:t>‹#›</a:t>
            </a:fld>
            <a:endParaRPr lang="en-US" dirty="0"/>
          </a:p>
        </p:txBody>
      </p:sp>
    </p:spTree>
    <p:extLst>
      <p:ext uri="{BB962C8B-B14F-4D97-AF65-F5344CB8AC3E}">
        <p14:creationId xmlns:p14="http://schemas.microsoft.com/office/powerpoint/2010/main" val="2598452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4</a:t>
            </a:fld>
            <a:endParaRPr lang="en-US" dirty="0"/>
          </a:p>
        </p:txBody>
      </p:sp>
    </p:spTree>
    <p:extLst>
      <p:ext uri="{BB962C8B-B14F-4D97-AF65-F5344CB8AC3E}">
        <p14:creationId xmlns:p14="http://schemas.microsoft.com/office/powerpoint/2010/main" val="505885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trike="sngStrike" dirty="0"/>
          </a:p>
        </p:txBody>
      </p:sp>
      <p:sp>
        <p:nvSpPr>
          <p:cNvPr id="4" name="Slide Number Placeholder 3"/>
          <p:cNvSpPr>
            <a:spLocks noGrp="1"/>
          </p:cNvSpPr>
          <p:nvPr>
            <p:ph type="sldNum" sz="quarter" idx="5"/>
          </p:nvPr>
        </p:nvSpPr>
        <p:spPr/>
        <p:txBody>
          <a:bodyPr/>
          <a:lstStyle/>
          <a:p>
            <a:fld id="{250F3043-7553-2148-8B4F-8267F5664482}" type="slidenum">
              <a:rPr lang="en-US" smtClean="0"/>
              <a:t>14</a:t>
            </a:fld>
            <a:endParaRPr lang="en-US" dirty="0"/>
          </a:p>
        </p:txBody>
      </p:sp>
    </p:spTree>
    <p:extLst>
      <p:ext uri="{BB962C8B-B14F-4D97-AF65-F5344CB8AC3E}">
        <p14:creationId xmlns:p14="http://schemas.microsoft.com/office/powerpoint/2010/main" val="3095353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16</a:t>
            </a:fld>
            <a:endParaRPr lang="en-US" dirty="0"/>
          </a:p>
        </p:txBody>
      </p:sp>
    </p:spTree>
    <p:extLst>
      <p:ext uri="{BB962C8B-B14F-4D97-AF65-F5344CB8AC3E}">
        <p14:creationId xmlns:p14="http://schemas.microsoft.com/office/powerpoint/2010/main" val="3403166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17</a:t>
            </a:fld>
            <a:endParaRPr lang="en-US" dirty="0"/>
          </a:p>
        </p:txBody>
      </p:sp>
    </p:spTree>
    <p:extLst>
      <p:ext uri="{BB962C8B-B14F-4D97-AF65-F5344CB8AC3E}">
        <p14:creationId xmlns:p14="http://schemas.microsoft.com/office/powerpoint/2010/main" val="2007155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strike="sngStrike" dirty="0"/>
          </a:p>
        </p:txBody>
      </p:sp>
      <p:sp>
        <p:nvSpPr>
          <p:cNvPr id="4" name="Slide Number Placeholder 3"/>
          <p:cNvSpPr>
            <a:spLocks noGrp="1"/>
          </p:cNvSpPr>
          <p:nvPr>
            <p:ph type="sldNum" sz="quarter" idx="5"/>
          </p:nvPr>
        </p:nvSpPr>
        <p:spPr/>
        <p:txBody>
          <a:bodyPr/>
          <a:lstStyle/>
          <a:p>
            <a:fld id="{250F3043-7553-2148-8B4F-8267F5664482}" type="slidenum">
              <a:rPr lang="en-US" smtClean="0"/>
              <a:t>19</a:t>
            </a:fld>
            <a:endParaRPr lang="en-US" dirty="0"/>
          </a:p>
        </p:txBody>
      </p:sp>
    </p:spTree>
    <p:extLst>
      <p:ext uri="{BB962C8B-B14F-4D97-AF65-F5344CB8AC3E}">
        <p14:creationId xmlns:p14="http://schemas.microsoft.com/office/powerpoint/2010/main" val="774984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20</a:t>
            </a:fld>
            <a:endParaRPr lang="en-US" dirty="0"/>
          </a:p>
        </p:txBody>
      </p:sp>
    </p:spTree>
    <p:extLst>
      <p:ext uri="{BB962C8B-B14F-4D97-AF65-F5344CB8AC3E}">
        <p14:creationId xmlns:p14="http://schemas.microsoft.com/office/powerpoint/2010/main" val="27919923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21</a:t>
            </a:fld>
            <a:endParaRPr lang="en-US" dirty="0"/>
          </a:p>
        </p:txBody>
      </p:sp>
    </p:spTree>
    <p:extLst>
      <p:ext uri="{BB962C8B-B14F-4D97-AF65-F5344CB8AC3E}">
        <p14:creationId xmlns:p14="http://schemas.microsoft.com/office/powerpoint/2010/main" val="32785961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baseline="0" dirty="0"/>
          </a:p>
        </p:txBody>
      </p:sp>
      <p:sp>
        <p:nvSpPr>
          <p:cNvPr id="4" name="Slide Number Placeholder 3"/>
          <p:cNvSpPr>
            <a:spLocks noGrp="1"/>
          </p:cNvSpPr>
          <p:nvPr>
            <p:ph type="sldNum" sz="quarter" idx="5"/>
          </p:nvPr>
        </p:nvSpPr>
        <p:spPr/>
        <p:txBody>
          <a:bodyPr/>
          <a:lstStyle/>
          <a:p>
            <a:fld id="{250F3043-7553-2148-8B4F-8267F5664482}" type="slidenum">
              <a:rPr lang="en-US" smtClean="0"/>
              <a:t>23</a:t>
            </a:fld>
            <a:endParaRPr lang="en-US" dirty="0"/>
          </a:p>
        </p:txBody>
      </p:sp>
    </p:spTree>
    <p:extLst>
      <p:ext uri="{BB962C8B-B14F-4D97-AF65-F5344CB8AC3E}">
        <p14:creationId xmlns:p14="http://schemas.microsoft.com/office/powerpoint/2010/main" val="16072176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24</a:t>
            </a:fld>
            <a:endParaRPr lang="en-US" dirty="0"/>
          </a:p>
        </p:txBody>
      </p:sp>
    </p:spTree>
    <p:extLst>
      <p:ext uri="{BB962C8B-B14F-4D97-AF65-F5344CB8AC3E}">
        <p14:creationId xmlns:p14="http://schemas.microsoft.com/office/powerpoint/2010/main" val="22074931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25</a:t>
            </a:fld>
            <a:endParaRPr lang="en-US" dirty="0"/>
          </a:p>
        </p:txBody>
      </p:sp>
    </p:spTree>
    <p:extLst>
      <p:ext uri="{BB962C8B-B14F-4D97-AF65-F5344CB8AC3E}">
        <p14:creationId xmlns:p14="http://schemas.microsoft.com/office/powerpoint/2010/main" val="25293911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26</a:t>
            </a:fld>
            <a:endParaRPr lang="en-US" dirty="0"/>
          </a:p>
        </p:txBody>
      </p:sp>
    </p:spTree>
    <p:extLst>
      <p:ext uri="{BB962C8B-B14F-4D97-AF65-F5344CB8AC3E}">
        <p14:creationId xmlns:p14="http://schemas.microsoft.com/office/powerpoint/2010/main" val="1429876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5</a:t>
            </a:fld>
            <a:endParaRPr lang="en-US" dirty="0"/>
          </a:p>
        </p:txBody>
      </p:sp>
    </p:spTree>
    <p:extLst>
      <p:ext uri="{BB962C8B-B14F-4D97-AF65-F5344CB8AC3E}">
        <p14:creationId xmlns:p14="http://schemas.microsoft.com/office/powerpoint/2010/main" val="26204093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27</a:t>
            </a:fld>
            <a:endParaRPr lang="en-US" dirty="0"/>
          </a:p>
        </p:txBody>
      </p:sp>
    </p:spTree>
    <p:extLst>
      <p:ext uri="{BB962C8B-B14F-4D97-AF65-F5344CB8AC3E}">
        <p14:creationId xmlns:p14="http://schemas.microsoft.com/office/powerpoint/2010/main" val="1684592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33</a:t>
            </a:fld>
            <a:endParaRPr lang="en-US" dirty="0"/>
          </a:p>
        </p:txBody>
      </p:sp>
    </p:spTree>
    <p:extLst>
      <p:ext uri="{BB962C8B-B14F-4D97-AF65-F5344CB8AC3E}">
        <p14:creationId xmlns:p14="http://schemas.microsoft.com/office/powerpoint/2010/main" val="40370270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34</a:t>
            </a:fld>
            <a:endParaRPr lang="en-US" dirty="0"/>
          </a:p>
        </p:txBody>
      </p:sp>
    </p:spTree>
    <p:extLst>
      <p:ext uri="{BB962C8B-B14F-4D97-AF65-F5344CB8AC3E}">
        <p14:creationId xmlns:p14="http://schemas.microsoft.com/office/powerpoint/2010/main" val="3824941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35</a:t>
            </a:fld>
            <a:endParaRPr lang="en-US" dirty="0"/>
          </a:p>
        </p:txBody>
      </p:sp>
    </p:spTree>
    <p:extLst>
      <p:ext uri="{BB962C8B-B14F-4D97-AF65-F5344CB8AC3E}">
        <p14:creationId xmlns:p14="http://schemas.microsoft.com/office/powerpoint/2010/main" val="21871716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36</a:t>
            </a:fld>
            <a:endParaRPr lang="en-US" dirty="0"/>
          </a:p>
        </p:txBody>
      </p:sp>
    </p:spTree>
    <p:extLst>
      <p:ext uri="{BB962C8B-B14F-4D97-AF65-F5344CB8AC3E}">
        <p14:creationId xmlns:p14="http://schemas.microsoft.com/office/powerpoint/2010/main" val="4533704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37</a:t>
            </a:fld>
            <a:endParaRPr lang="en-US" dirty="0"/>
          </a:p>
        </p:txBody>
      </p:sp>
    </p:spTree>
    <p:extLst>
      <p:ext uri="{BB962C8B-B14F-4D97-AF65-F5344CB8AC3E}">
        <p14:creationId xmlns:p14="http://schemas.microsoft.com/office/powerpoint/2010/main" val="2020731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38</a:t>
            </a:fld>
            <a:endParaRPr lang="en-US" dirty="0"/>
          </a:p>
        </p:txBody>
      </p:sp>
    </p:spTree>
    <p:extLst>
      <p:ext uri="{BB962C8B-B14F-4D97-AF65-F5344CB8AC3E}">
        <p14:creationId xmlns:p14="http://schemas.microsoft.com/office/powerpoint/2010/main" val="32232720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39</a:t>
            </a:fld>
            <a:endParaRPr lang="en-US" dirty="0"/>
          </a:p>
        </p:txBody>
      </p:sp>
    </p:spTree>
    <p:extLst>
      <p:ext uri="{BB962C8B-B14F-4D97-AF65-F5344CB8AC3E}">
        <p14:creationId xmlns:p14="http://schemas.microsoft.com/office/powerpoint/2010/main" val="40615200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250F3043-7553-2148-8B4F-8267F5664482}" type="slidenum">
              <a:rPr lang="en-US" smtClean="0"/>
              <a:t>40</a:t>
            </a:fld>
            <a:endParaRPr lang="en-US" dirty="0"/>
          </a:p>
        </p:txBody>
      </p:sp>
    </p:spTree>
    <p:extLst>
      <p:ext uri="{BB962C8B-B14F-4D97-AF65-F5344CB8AC3E}">
        <p14:creationId xmlns:p14="http://schemas.microsoft.com/office/powerpoint/2010/main" val="5931531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41</a:t>
            </a:fld>
            <a:endParaRPr lang="en-US" dirty="0"/>
          </a:p>
        </p:txBody>
      </p:sp>
    </p:spTree>
    <p:extLst>
      <p:ext uri="{BB962C8B-B14F-4D97-AF65-F5344CB8AC3E}">
        <p14:creationId xmlns:p14="http://schemas.microsoft.com/office/powerpoint/2010/main" val="3592686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6</a:t>
            </a:fld>
            <a:endParaRPr lang="en-US" dirty="0"/>
          </a:p>
        </p:txBody>
      </p:sp>
    </p:spTree>
    <p:extLst>
      <p:ext uri="{BB962C8B-B14F-4D97-AF65-F5344CB8AC3E}">
        <p14:creationId xmlns:p14="http://schemas.microsoft.com/office/powerpoint/2010/main" val="22398821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42</a:t>
            </a:fld>
            <a:endParaRPr lang="en-US" dirty="0"/>
          </a:p>
        </p:txBody>
      </p:sp>
    </p:spTree>
    <p:extLst>
      <p:ext uri="{BB962C8B-B14F-4D97-AF65-F5344CB8AC3E}">
        <p14:creationId xmlns:p14="http://schemas.microsoft.com/office/powerpoint/2010/main" val="12358157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43</a:t>
            </a:fld>
            <a:endParaRPr lang="en-US" dirty="0"/>
          </a:p>
        </p:txBody>
      </p:sp>
    </p:spTree>
    <p:extLst>
      <p:ext uri="{BB962C8B-B14F-4D97-AF65-F5344CB8AC3E}">
        <p14:creationId xmlns:p14="http://schemas.microsoft.com/office/powerpoint/2010/main" val="16628569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44</a:t>
            </a:fld>
            <a:endParaRPr lang="en-US" dirty="0"/>
          </a:p>
        </p:txBody>
      </p:sp>
    </p:spTree>
    <p:extLst>
      <p:ext uri="{BB962C8B-B14F-4D97-AF65-F5344CB8AC3E}">
        <p14:creationId xmlns:p14="http://schemas.microsoft.com/office/powerpoint/2010/main" val="30183280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45</a:t>
            </a:fld>
            <a:endParaRPr lang="en-US" dirty="0"/>
          </a:p>
        </p:txBody>
      </p:sp>
    </p:spTree>
    <p:extLst>
      <p:ext uri="{BB962C8B-B14F-4D97-AF65-F5344CB8AC3E}">
        <p14:creationId xmlns:p14="http://schemas.microsoft.com/office/powerpoint/2010/main" val="4030298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46</a:t>
            </a:fld>
            <a:endParaRPr lang="en-US" dirty="0"/>
          </a:p>
        </p:txBody>
      </p:sp>
    </p:spTree>
    <p:extLst>
      <p:ext uri="{BB962C8B-B14F-4D97-AF65-F5344CB8AC3E}">
        <p14:creationId xmlns:p14="http://schemas.microsoft.com/office/powerpoint/2010/main" val="19737742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47</a:t>
            </a:fld>
            <a:endParaRPr lang="en-US" dirty="0"/>
          </a:p>
        </p:txBody>
      </p:sp>
    </p:spTree>
    <p:extLst>
      <p:ext uri="{BB962C8B-B14F-4D97-AF65-F5344CB8AC3E}">
        <p14:creationId xmlns:p14="http://schemas.microsoft.com/office/powerpoint/2010/main" val="11828132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48</a:t>
            </a:fld>
            <a:endParaRPr lang="en-US" dirty="0"/>
          </a:p>
        </p:txBody>
      </p:sp>
    </p:spTree>
    <p:extLst>
      <p:ext uri="{BB962C8B-B14F-4D97-AF65-F5344CB8AC3E}">
        <p14:creationId xmlns:p14="http://schemas.microsoft.com/office/powerpoint/2010/main" val="20038342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49</a:t>
            </a:fld>
            <a:endParaRPr lang="en-US" dirty="0"/>
          </a:p>
        </p:txBody>
      </p:sp>
    </p:spTree>
    <p:extLst>
      <p:ext uri="{BB962C8B-B14F-4D97-AF65-F5344CB8AC3E}">
        <p14:creationId xmlns:p14="http://schemas.microsoft.com/office/powerpoint/2010/main" val="2511063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50</a:t>
            </a:fld>
            <a:endParaRPr lang="en-US" dirty="0"/>
          </a:p>
        </p:txBody>
      </p:sp>
    </p:spTree>
    <p:extLst>
      <p:ext uri="{BB962C8B-B14F-4D97-AF65-F5344CB8AC3E}">
        <p14:creationId xmlns:p14="http://schemas.microsoft.com/office/powerpoint/2010/main" val="9606254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51</a:t>
            </a:fld>
            <a:endParaRPr lang="en-US" dirty="0"/>
          </a:p>
        </p:txBody>
      </p:sp>
    </p:spTree>
    <p:extLst>
      <p:ext uri="{BB962C8B-B14F-4D97-AF65-F5344CB8AC3E}">
        <p14:creationId xmlns:p14="http://schemas.microsoft.com/office/powerpoint/2010/main" val="3120880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7</a:t>
            </a:fld>
            <a:endParaRPr lang="en-US" dirty="0"/>
          </a:p>
        </p:txBody>
      </p:sp>
    </p:spTree>
    <p:extLst>
      <p:ext uri="{BB962C8B-B14F-4D97-AF65-F5344CB8AC3E}">
        <p14:creationId xmlns:p14="http://schemas.microsoft.com/office/powerpoint/2010/main" val="24681426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239D9-C7B3-064F-9EE1-73B227C4568F}" type="slidenum">
              <a:rPr lang="en-US" smtClean="0"/>
              <a:t>52</a:t>
            </a:fld>
            <a:endParaRPr lang="en-US" dirty="0"/>
          </a:p>
        </p:txBody>
      </p:sp>
    </p:spTree>
    <p:extLst>
      <p:ext uri="{BB962C8B-B14F-4D97-AF65-F5344CB8AC3E}">
        <p14:creationId xmlns:p14="http://schemas.microsoft.com/office/powerpoint/2010/main" val="11884931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53</a:t>
            </a:fld>
            <a:endParaRPr lang="en-US" dirty="0"/>
          </a:p>
        </p:txBody>
      </p:sp>
    </p:spTree>
    <p:extLst>
      <p:ext uri="{BB962C8B-B14F-4D97-AF65-F5344CB8AC3E}">
        <p14:creationId xmlns:p14="http://schemas.microsoft.com/office/powerpoint/2010/main" val="37914129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54</a:t>
            </a:fld>
            <a:endParaRPr lang="en-US" dirty="0"/>
          </a:p>
        </p:txBody>
      </p:sp>
    </p:spTree>
    <p:extLst>
      <p:ext uri="{BB962C8B-B14F-4D97-AF65-F5344CB8AC3E}">
        <p14:creationId xmlns:p14="http://schemas.microsoft.com/office/powerpoint/2010/main" val="32446620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56</a:t>
            </a:fld>
            <a:endParaRPr lang="en-US" dirty="0"/>
          </a:p>
        </p:txBody>
      </p:sp>
    </p:spTree>
    <p:extLst>
      <p:ext uri="{BB962C8B-B14F-4D97-AF65-F5344CB8AC3E}">
        <p14:creationId xmlns:p14="http://schemas.microsoft.com/office/powerpoint/2010/main" val="11998831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57</a:t>
            </a:fld>
            <a:endParaRPr lang="en-US" dirty="0"/>
          </a:p>
        </p:txBody>
      </p:sp>
    </p:spTree>
    <p:extLst>
      <p:ext uri="{BB962C8B-B14F-4D97-AF65-F5344CB8AC3E}">
        <p14:creationId xmlns:p14="http://schemas.microsoft.com/office/powerpoint/2010/main" val="35940263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58</a:t>
            </a:fld>
            <a:endParaRPr lang="en-US" dirty="0"/>
          </a:p>
        </p:txBody>
      </p:sp>
    </p:spTree>
    <p:extLst>
      <p:ext uri="{BB962C8B-B14F-4D97-AF65-F5344CB8AC3E}">
        <p14:creationId xmlns:p14="http://schemas.microsoft.com/office/powerpoint/2010/main" val="10605688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59</a:t>
            </a:fld>
            <a:endParaRPr lang="en-US" dirty="0"/>
          </a:p>
        </p:txBody>
      </p:sp>
    </p:spTree>
    <p:extLst>
      <p:ext uri="{BB962C8B-B14F-4D97-AF65-F5344CB8AC3E}">
        <p14:creationId xmlns:p14="http://schemas.microsoft.com/office/powerpoint/2010/main" val="5722497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60</a:t>
            </a:fld>
            <a:endParaRPr lang="en-US" dirty="0"/>
          </a:p>
        </p:txBody>
      </p:sp>
    </p:spTree>
    <p:extLst>
      <p:ext uri="{BB962C8B-B14F-4D97-AF65-F5344CB8AC3E}">
        <p14:creationId xmlns:p14="http://schemas.microsoft.com/office/powerpoint/2010/main" val="40611809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63</a:t>
            </a:fld>
            <a:endParaRPr lang="en-US" dirty="0"/>
          </a:p>
        </p:txBody>
      </p:sp>
    </p:spTree>
    <p:extLst>
      <p:ext uri="{BB962C8B-B14F-4D97-AF65-F5344CB8AC3E}">
        <p14:creationId xmlns:p14="http://schemas.microsoft.com/office/powerpoint/2010/main" val="7362190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65</a:t>
            </a:fld>
            <a:endParaRPr lang="en-US" dirty="0"/>
          </a:p>
        </p:txBody>
      </p:sp>
    </p:spTree>
    <p:extLst>
      <p:ext uri="{BB962C8B-B14F-4D97-AF65-F5344CB8AC3E}">
        <p14:creationId xmlns:p14="http://schemas.microsoft.com/office/powerpoint/2010/main" val="4175669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9</a:t>
            </a:fld>
            <a:endParaRPr lang="en-US" dirty="0"/>
          </a:p>
        </p:txBody>
      </p:sp>
    </p:spTree>
    <p:extLst>
      <p:ext uri="{BB962C8B-B14F-4D97-AF65-F5344CB8AC3E}">
        <p14:creationId xmlns:p14="http://schemas.microsoft.com/office/powerpoint/2010/main" val="32753744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66</a:t>
            </a:fld>
            <a:endParaRPr lang="en-US" dirty="0"/>
          </a:p>
        </p:txBody>
      </p:sp>
    </p:spTree>
    <p:extLst>
      <p:ext uri="{BB962C8B-B14F-4D97-AF65-F5344CB8AC3E}">
        <p14:creationId xmlns:p14="http://schemas.microsoft.com/office/powerpoint/2010/main" val="34304938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69</a:t>
            </a:fld>
            <a:endParaRPr lang="en-US" dirty="0"/>
          </a:p>
        </p:txBody>
      </p:sp>
    </p:spTree>
    <p:extLst>
      <p:ext uri="{BB962C8B-B14F-4D97-AF65-F5344CB8AC3E}">
        <p14:creationId xmlns:p14="http://schemas.microsoft.com/office/powerpoint/2010/main" val="122015669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71</a:t>
            </a:fld>
            <a:endParaRPr lang="en-US" dirty="0"/>
          </a:p>
        </p:txBody>
      </p:sp>
    </p:spTree>
    <p:extLst>
      <p:ext uri="{BB962C8B-B14F-4D97-AF65-F5344CB8AC3E}">
        <p14:creationId xmlns:p14="http://schemas.microsoft.com/office/powerpoint/2010/main" val="74753931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239D9-C7B3-064F-9EE1-73B227C4568F}" type="slidenum">
              <a:rPr lang="en-US" smtClean="0"/>
              <a:t>73</a:t>
            </a:fld>
            <a:endParaRPr lang="en-US" dirty="0"/>
          </a:p>
        </p:txBody>
      </p:sp>
    </p:spTree>
    <p:extLst>
      <p:ext uri="{BB962C8B-B14F-4D97-AF65-F5344CB8AC3E}">
        <p14:creationId xmlns:p14="http://schemas.microsoft.com/office/powerpoint/2010/main" val="8744301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200" b="0" i="1"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5239D9-C7B3-064F-9EE1-73B227C4568F}" type="slidenum">
              <a:rPr lang="en-US" smtClean="0"/>
              <a:t>74</a:t>
            </a:fld>
            <a:endParaRPr lang="en-US" dirty="0"/>
          </a:p>
        </p:txBody>
      </p:sp>
    </p:spTree>
    <p:extLst>
      <p:ext uri="{BB962C8B-B14F-4D97-AF65-F5344CB8AC3E}">
        <p14:creationId xmlns:p14="http://schemas.microsoft.com/office/powerpoint/2010/main" val="269257365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75</a:t>
            </a:fld>
            <a:endParaRPr lang="en-US" dirty="0"/>
          </a:p>
        </p:txBody>
      </p:sp>
    </p:spTree>
    <p:extLst>
      <p:ext uri="{BB962C8B-B14F-4D97-AF65-F5344CB8AC3E}">
        <p14:creationId xmlns:p14="http://schemas.microsoft.com/office/powerpoint/2010/main" val="424744106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77</a:t>
            </a:fld>
            <a:endParaRPr lang="en-US" dirty="0"/>
          </a:p>
        </p:txBody>
      </p:sp>
    </p:spTree>
    <p:extLst>
      <p:ext uri="{BB962C8B-B14F-4D97-AF65-F5344CB8AC3E}">
        <p14:creationId xmlns:p14="http://schemas.microsoft.com/office/powerpoint/2010/main" val="145413338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79</a:t>
            </a:fld>
            <a:endParaRPr lang="en-US" dirty="0"/>
          </a:p>
        </p:txBody>
      </p:sp>
    </p:spTree>
    <p:extLst>
      <p:ext uri="{BB962C8B-B14F-4D97-AF65-F5344CB8AC3E}">
        <p14:creationId xmlns:p14="http://schemas.microsoft.com/office/powerpoint/2010/main" val="78270700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80</a:t>
            </a:fld>
            <a:endParaRPr lang="en-US" dirty="0"/>
          </a:p>
        </p:txBody>
      </p:sp>
    </p:spTree>
    <p:extLst>
      <p:ext uri="{BB962C8B-B14F-4D97-AF65-F5344CB8AC3E}">
        <p14:creationId xmlns:p14="http://schemas.microsoft.com/office/powerpoint/2010/main" val="318508771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81</a:t>
            </a:fld>
            <a:endParaRPr lang="en-US" dirty="0"/>
          </a:p>
        </p:txBody>
      </p:sp>
    </p:spTree>
    <p:extLst>
      <p:ext uri="{BB962C8B-B14F-4D97-AF65-F5344CB8AC3E}">
        <p14:creationId xmlns:p14="http://schemas.microsoft.com/office/powerpoint/2010/main" val="550173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50F3043-7553-2148-8B4F-8267F5664482}" type="slidenum">
              <a:rPr lang="en-US" smtClean="0"/>
              <a:t>10</a:t>
            </a:fld>
            <a:endParaRPr lang="en-US" dirty="0"/>
          </a:p>
        </p:txBody>
      </p:sp>
    </p:spTree>
    <p:extLst>
      <p:ext uri="{BB962C8B-B14F-4D97-AF65-F5344CB8AC3E}">
        <p14:creationId xmlns:p14="http://schemas.microsoft.com/office/powerpoint/2010/main" val="2199677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50F3043-7553-2148-8B4F-8267F5664482}" type="slidenum">
              <a:rPr lang="en-US" smtClean="0"/>
              <a:t>11</a:t>
            </a:fld>
            <a:endParaRPr lang="en-US" dirty="0"/>
          </a:p>
        </p:txBody>
      </p:sp>
    </p:spTree>
    <p:extLst>
      <p:ext uri="{BB962C8B-B14F-4D97-AF65-F5344CB8AC3E}">
        <p14:creationId xmlns:p14="http://schemas.microsoft.com/office/powerpoint/2010/main" val="2341574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12</a:t>
            </a:fld>
            <a:endParaRPr lang="en-US" dirty="0"/>
          </a:p>
        </p:txBody>
      </p:sp>
    </p:spTree>
    <p:extLst>
      <p:ext uri="{BB962C8B-B14F-4D97-AF65-F5344CB8AC3E}">
        <p14:creationId xmlns:p14="http://schemas.microsoft.com/office/powerpoint/2010/main" val="776177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13</a:t>
            </a:fld>
            <a:endParaRPr lang="en-US" dirty="0"/>
          </a:p>
        </p:txBody>
      </p:sp>
    </p:spTree>
    <p:extLst>
      <p:ext uri="{BB962C8B-B14F-4D97-AF65-F5344CB8AC3E}">
        <p14:creationId xmlns:p14="http://schemas.microsoft.com/office/powerpoint/2010/main" val="69504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48371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dirty="0"/>
              <a:t>Click to edit Master title style</a:t>
            </a:r>
          </a:p>
        </p:txBody>
      </p:sp>
      <p:sp>
        <p:nvSpPr>
          <p:cNvPr id="3" name="Content Placeholder 2"/>
          <p:cNvSpPr>
            <a:spLocks noGrp="1"/>
          </p:cNvSpPr>
          <p:nvPr>
            <p:ph idx="1"/>
          </p:nvPr>
        </p:nvSpPr>
        <p:spPr/>
        <p:txBody>
          <a:bodyPr/>
          <a:lstStyle>
            <a:lvl1pPr>
              <a:defRPr b="0" i="0">
                <a:latin typeface="Avenir Roman" panose="02000503020000020003" pitchFamily="2" charset="0"/>
              </a:defRPr>
            </a:lvl1pPr>
            <a:lvl2pPr>
              <a:defRPr b="0" i="0">
                <a:latin typeface="Avenir Roman" panose="02000503020000020003" pitchFamily="2" charset="0"/>
              </a:defRPr>
            </a:lvl2pPr>
            <a:lvl3pPr>
              <a:defRPr b="0" i="0">
                <a:latin typeface="Avenir Roman" panose="02000503020000020003" pitchFamily="2" charset="0"/>
              </a:defRPr>
            </a:lvl3pPr>
            <a:lvl4pPr>
              <a:defRPr b="0" i="0">
                <a:latin typeface="Avenir Roman" panose="02000503020000020003" pitchFamily="2" charset="0"/>
              </a:defRPr>
            </a:lvl4pPr>
            <a:lvl5pPr>
              <a:defRPr b="0" i="0">
                <a:latin typeface="Avenir Roman" panose="02000503020000020003"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7090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29706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42931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03926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1646942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6974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A3CDEEE-BD06-A847-A23E-75F4F4293B64}"/>
              </a:ext>
            </a:extLst>
          </p:cNvPr>
          <p:cNvSpPr txBox="1"/>
          <p:nvPr userDrawn="1"/>
        </p:nvSpPr>
        <p:spPr>
          <a:xfrm>
            <a:off x="0" y="6208888"/>
            <a:ext cx="12192000" cy="338554"/>
          </a:xfrm>
          <a:prstGeom prst="rect">
            <a:avLst/>
          </a:prstGeom>
          <a:noFill/>
        </p:spPr>
        <p:txBody>
          <a:bodyPr wrap="square" rtlCol="0">
            <a:spAutoFit/>
          </a:bodyPr>
          <a:lstStyle/>
          <a:p>
            <a:pPr algn="ctr"/>
            <a:r>
              <a:rPr lang="en-US" sz="1600" b="0" i="0" dirty="0">
                <a:solidFill>
                  <a:schemeClr val="bg1">
                    <a:lumMod val="65000"/>
                  </a:schemeClr>
                </a:solidFill>
                <a:latin typeface="Avenir Medium" panose="02000503020000020003" pitchFamily="2" charset="0"/>
              </a:rPr>
              <a:t>THE AUTHORITY IN PLUMBING SYSTEM DESIGN AND ENGINEERING</a:t>
            </a:r>
          </a:p>
        </p:txBody>
      </p:sp>
      <p:pic>
        <p:nvPicPr>
          <p:cNvPr id="12" name="Picture 11">
            <a:extLst>
              <a:ext uri="{FF2B5EF4-FFF2-40B4-BE49-F238E27FC236}">
                <a16:creationId xmlns:a16="http://schemas.microsoft.com/office/drawing/2014/main" id="{B49C507F-2775-A040-B75E-084EEA6CD45D}"/>
              </a:ext>
            </a:extLst>
          </p:cNvPr>
          <p:cNvPicPr>
            <a:picLocks noChangeAspect="1"/>
          </p:cNvPicPr>
          <p:nvPr userDrawn="1"/>
        </p:nvPicPr>
        <p:blipFill>
          <a:blip r:embed="rId9">
            <a:alphaModFix amt="14000"/>
          </a:blip>
          <a:stretch>
            <a:fillRect/>
          </a:stretch>
        </p:blipFill>
        <p:spPr>
          <a:xfrm>
            <a:off x="6564489" y="-636412"/>
            <a:ext cx="8229600" cy="6845300"/>
          </a:xfrm>
          <a:prstGeom prst="rect">
            <a:avLst/>
          </a:prstGeom>
        </p:spPr>
      </p:pic>
      <p:sp>
        <p:nvSpPr>
          <p:cNvPr id="7" name="Title Placeholder 6">
            <a:extLst>
              <a:ext uri="{FF2B5EF4-FFF2-40B4-BE49-F238E27FC236}">
                <a16:creationId xmlns:a16="http://schemas.microsoft.com/office/drawing/2014/main" id="{D127067B-F749-984F-AE14-6742322FB5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08975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7F87C7F1-DE38-F748-AF39-A9693E426A91}"/>
              </a:ext>
            </a:extLst>
          </p:cNvPr>
          <p:cNvPicPr>
            <a:picLocks noChangeAspect="1"/>
          </p:cNvPicPr>
          <p:nvPr userDrawn="1"/>
        </p:nvPicPr>
        <p:blipFill>
          <a:blip r:embed="rId10">
            <a:alphaModFix amt="80000"/>
          </a:blip>
          <a:stretch>
            <a:fillRect/>
          </a:stretch>
        </p:blipFill>
        <p:spPr>
          <a:xfrm>
            <a:off x="178365" y="6050315"/>
            <a:ext cx="1569840" cy="614010"/>
          </a:xfrm>
          <a:prstGeom prst="rect">
            <a:avLst/>
          </a:prstGeom>
        </p:spPr>
      </p:pic>
    </p:spTree>
    <p:extLst>
      <p:ext uri="{BB962C8B-B14F-4D97-AF65-F5344CB8AC3E}">
        <p14:creationId xmlns:p14="http://schemas.microsoft.com/office/powerpoint/2010/main" val="6849426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ctr" defTabSz="914400" rtl="0" eaLnBrk="1" latinLnBrk="0" hangingPunct="1">
        <a:lnSpc>
          <a:spcPct val="90000"/>
        </a:lnSpc>
        <a:spcBef>
          <a:spcPct val="0"/>
        </a:spcBef>
        <a:buNone/>
        <a:defRPr sz="4400" b="0" i="0" kern="1200">
          <a:solidFill>
            <a:schemeClr val="accent4"/>
          </a:solidFill>
          <a:latin typeface="Avenir Book" panose="0200050302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bg1"/>
          </a:solidFill>
          <a:latin typeface="Avenir Heavy"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aspe.org/coronavirus-covid-19-preparedness-resource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hyperlink" Target="https://www.cdc.gov/coronavirus/2019-ncov/index.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who.int/emergencies/diseases/novel-coronavirus-2019" TargetMode="External"/><Relationship Id="rId4" Type="http://schemas.openxmlformats.org/officeDocument/2006/relationships/hyperlink" Target="https://www.cdc.gov/coronavirus/2019-ncov/community/organizations/businessesemployers.html"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aspe.org/membership-global-community/membership/members-only/application-for-compassion-waiver-of-society-dues/"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aspe.org/membership-global-community/joi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07AC9-3825-4E47-9859-8D7085130130}"/>
              </a:ext>
            </a:extLst>
          </p:cNvPr>
          <p:cNvSpPr>
            <a:spLocks noGrp="1"/>
          </p:cNvSpPr>
          <p:nvPr>
            <p:ph type="ctrTitle"/>
          </p:nvPr>
        </p:nvSpPr>
        <p:spPr>
          <a:xfrm>
            <a:off x="694944" y="1122363"/>
            <a:ext cx="10814304" cy="2387600"/>
          </a:xfrm>
        </p:spPr>
        <p:txBody>
          <a:bodyPr/>
          <a:lstStyle/>
          <a:p>
            <a:r>
              <a:rPr lang="en-US" sz="4000" dirty="0">
                <a:solidFill>
                  <a:schemeClr val="bg1"/>
                </a:solidFill>
              </a:rPr>
              <a:t>American Society of Plumbing Engineers</a:t>
            </a:r>
            <a:br>
              <a:rPr lang="en-US" sz="4000" dirty="0"/>
            </a:br>
            <a:br>
              <a:rPr lang="en-US" dirty="0"/>
            </a:br>
            <a:r>
              <a:rPr lang="en-US" b="1" dirty="0"/>
              <a:t>2020 Region Meetings</a:t>
            </a:r>
          </a:p>
        </p:txBody>
      </p:sp>
      <p:sp>
        <p:nvSpPr>
          <p:cNvPr id="3" name="Subtitle 2">
            <a:extLst>
              <a:ext uri="{FF2B5EF4-FFF2-40B4-BE49-F238E27FC236}">
                <a16:creationId xmlns:a16="http://schemas.microsoft.com/office/drawing/2014/main" id="{EE89CF63-E70E-A642-B0EC-71726072F203}"/>
              </a:ext>
            </a:extLst>
          </p:cNvPr>
          <p:cNvSpPr>
            <a:spLocks noGrp="1"/>
          </p:cNvSpPr>
          <p:nvPr>
            <p:ph type="subTitle" idx="1"/>
          </p:nvPr>
        </p:nvSpPr>
        <p:spPr>
          <a:xfrm>
            <a:off x="524256" y="3509963"/>
            <a:ext cx="11131296" cy="2135187"/>
          </a:xfrm>
        </p:spPr>
        <p:txBody>
          <a:bodyPr/>
          <a:lstStyle/>
          <a:p>
            <a:r>
              <a:rPr lang="en-US" b="0" dirty="0">
                <a:solidFill>
                  <a:srgbClr val="009B16"/>
                </a:solidFill>
                <a:latin typeface="Avenir Medium" panose="02000503020000020003" pitchFamily="2" charset="0"/>
              </a:rPr>
              <a:t>Updates for Chapter Leaders from the Society’s Board of Directors</a:t>
            </a:r>
          </a:p>
        </p:txBody>
      </p:sp>
    </p:spTree>
    <p:extLst>
      <p:ext uri="{BB962C8B-B14F-4D97-AF65-F5344CB8AC3E}">
        <p14:creationId xmlns:p14="http://schemas.microsoft.com/office/powerpoint/2010/main" val="611415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63780-3A51-9D42-96A6-F75E5475813B}"/>
              </a:ext>
            </a:extLst>
          </p:cNvPr>
          <p:cNvSpPr>
            <a:spLocks noGrp="1"/>
          </p:cNvSpPr>
          <p:nvPr>
            <p:ph type="title"/>
          </p:nvPr>
        </p:nvSpPr>
        <p:spPr>
          <a:xfrm>
            <a:off x="849086" y="267246"/>
            <a:ext cx="10504714" cy="1473835"/>
          </a:xfrm>
        </p:spPr>
        <p:txBody>
          <a:bodyPr>
            <a:normAutofit/>
          </a:bodyPr>
          <a:lstStyle/>
          <a:p>
            <a:pPr algn="ctr"/>
            <a:r>
              <a:rPr lang="en-US" sz="4000" dirty="0">
                <a:solidFill>
                  <a:srgbClr val="009B16"/>
                </a:solidFill>
              </a:rPr>
              <a:t>Multi-Year Membership Renewal</a:t>
            </a:r>
          </a:p>
        </p:txBody>
      </p:sp>
      <p:sp>
        <p:nvSpPr>
          <p:cNvPr id="3" name="Content Placeholder 2">
            <a:extLst>
              <a:ext uri="{FF2B5EF4-FFF2-40B4-BE49-F238E27FC236}">
                <a16:creationId xmlns:a16="http://schemas.microsoft.com/office/drawing/2014/main" id="{5028BD52-1120-C14D-85F7-501424E7AECE}"/>
              </a:ext>
            </a:extLst>
          </p:cNvPr>
          <p:cNvSpPr>
            <a:spLocks noGrp="1"/>
          </p:cNvSpPr>
          <p:nvPr>
            <p:ph idx="1"/>
          </p:nvPr>
        </p:nvSpPr>
        <p:spPr>
          <a:xfrm>
            <a:off x="849086" y="1710831"/>
            <a:ext cx="10606088" cy="3436338"/>
          </a:xfrm>
        </p:spPr>
        <p:txBody>
          <a:bodyPr>
            <a:normAutofit/>
          </a:bodyPr>
          <a:lstStyle/>
          <a:p>
            <a:pPr>
              <a:lnSpc>
                <a:spcPct val="140000"/>
              </a:lnSpc>
              <a:spcBef>
                <a:spcPts val="1600"/>
              </a:spcBef>
            </a:pPr>
            <a:r>
              <a:rPr lang="en-US" sz="2000" dirty="0">
                <a:latin typeface="Avenir Light" panose="020B0402020203020204" pitchFamily="34" charset="77"/>
                <a:ea typeface="Calibri" charset="0"/>
                <a:cs typeface="Calibri" charset="0"/>
              </a:rPr>
              <a:t>Program is available to new and current members.</a:t>
            </a:r>
          </a:p>
          <a:p>
            <a:pPr>
              <a:lnSpc>
                <a:spcPct val="140000"/>
              </a:lnSpc>
              <a:spcBef>
                <a:spcPts val="1600"/>
              </a:spcBef>
            </a:pPr>
            <a:r>
              <a:rPr lang="en-US" sz="2000" dirty="0">
                <a:latin typeface="Avenir Light" panose="020B0402020203020204" pitchFamily="34" charset="77"/>
                <a:ea typeface="Calibri" charset="0"/>
                <a:cs typeface="Calibri" charset="0"/>
              </a:rPr>
              <a:t>Renew for two years to receive 5% off dues payment and pay $361.</a:t>
            </a:r>
          </a:p>
          <a:p>
            <a:pPr>
              <a:lnSpc>
                <a:spcPct val="140000"/>
              </a:lnSpc>
              <a:spcBef>
                <a:spcPts val="1600"/>
              </a:spcBef>
            </a:pPr>
            <a:r>
              <a:rPr lang="en-US" sz="2000" dirty="0">
                <a:latin typeface="Avenir Light" panose="020B0402020203020204" pitchFamily="34" charset="77"/>
                <a:ea typeface="Calibri" charset="0"/>
                <a:cs typeface="Calibri" charset="0"/>
              </a:rPr>
              <a:t>Renew for three years to receive 10% off dues payment and pay $513.</a:t>
            </a:r>
          </a:p>
          <a:p>
            <a:pPr>
              <a:lnSpc>
                <a:spcPct val="140000"/>
              </a:lnSpc>
              <a:spcBef>
                <a:spcPts val="1600"/>
              </a:spcBef>
            </a:pPr>
            <a:r>
              <a:rPr lang="en-US" sz="2000" dirty="0">
                <a:latin typeface="Avenir Light" panose="020B0402020203020204" pitchFamily="34" charset="77"/>
                <a:ea typeface="Calibri" charset="0"/>
                <a:cs typeface="Calibri" charset="0"/>
              </a:rPr>
              <a:t>To date, 132 participants are taking advantage of this initiative.</a:t>
            </a:r>
          </a:p>
        </p:txBody>
      </p:sp>
    </p:spTree>
    <p:extLst>
      <p:ext uri="{BB962C8B-B14F-4D97-AF65-F5344CB8AC3E}">
        <p14:creationId xmlns:p14="http://schemas.microsoft.com/office/powerpoint/2010/main" val="2259352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63780-3A51-9D42-96A6-F75E5475813B}"/>
              </a:ext>
            </a:extLst>
          </p:cNvPr>
          <p:cNvSpPr>
            <a:spLocks noGrp="1"/>
          </p:cNvSpPr>
          <p:nvPr>
            <p:ph type="title"/>
          </p:nvPr>
        </p:nvSpPr>
        <p:spPr>
          <a:xfrm>
            <a:off x="843643" y="275604"/>
            <a:ext cx="10504714" cy="1473835"/>
          </a:xfrm>
        </p:spPr>
        <p:txBody>
          <a:bodyPr>
            <a:normAutofit/>
          </a:bodyPr>
          <a:lstStyle/>
          <a:p>
            <a:r>
              <a:rPr lang="en-US" sz="4000" dirty="0">
                <a:solidFill>
                  <a:srgbClr val="009B16"/>
                </a:solidFill>
              </a:rPr>
              <a:t>Multiple Chapter Affiliation</a:t>
            </a:r>
          </a:p>
        </p:txBody>
      </p:sp>
      <p:sp>
        <p:nvSpPr>
          <p:cNvPr id="3" name="Content Placeholder 2">
            <a:extLst>
              <a:ext uri="{FF2B5EF4-FFF2-40B4-BE49-F238E27FC236}">
                <a16:creationId xmlns:a16="http://schemas.microsoft.com/office/drawing/2014/main" id="{5028BD52-1120-C14D-85F7-501424E7AECE}"/>
              </a:ext>
            </a:extLst>
          </p:cNvPr>
          <p:cNvSpPr>
            <a:spLocks noGrp="1"/>
          </p:cNvSpPr>
          <p:nvPr>
            <p:ph idx="1"/>
          </p:nvPr>
        </p:nvSpPr>
        <p:spPr>
          <a:xfrm>
            <a:off x="843643" y="1634449"/>
            <a:ext cx="10186352" cy="3910955"/>
          </a:xfrm>
        </p:spPr>
        <p:txBody>
          <a:bodyPr>
            <a:normAutofit fontScale="92500" lnSpcReduction="20000"/>
          </a:bodyPr>
          <a:lstStyle/>
          <a:p>
            <a:pPr>
              <a:lnSpc>
                <a:spcPct val="140000"/>
              </a:lnSpc>
              <a:spcBef>
                <a:spcPts val="1600"/>
              </a:spcBef>
            </a:pPr>
            <a:r>
              <a:rPr lang="en-US" sz="2000" dirty="0">
                <a:latin typeface="Avenir Light" panose="020B0402020203020204" pitchFamily="34" charset="77"/>
                <a:cs typeface="Calibri" charset="0"/>
              </a:rPr>
              <a:t>Program is available to new and current members.</a:t>
            </a:r>
          </a:p>
          <a:p>
            <a:pPr>
              <a:lnSpc>
                <a:spcPct val="140000"/>
              </a:lnSpc>
              <a:spcBef>
                <a:spcPts val="1600"/>
              </a:spcBef>
            </a:pPr>
            <a:r>
              <a:rPr lang="en-US" sz="2000" dirty="0">
                <a:latin typeface="Avenir Light" panose="020B0402020203020204" pitchFamily="34" charset="77"/>
                <a:cs typeface="Calibri" charset="0"/>
              </a:rPr>
              <a:t>Home Chapter affiliation is the standard dues rate of $190.</a:t>
            </a:r>
          </a:p>
          <a:p>
            <a:pPr>
              <a:lnSpc>
                <a:spcPct val="140000"/>
              </a:lnSpc>
              <a:spcBef>
                <a:spcPts val="1600"/>
              </a:spcBef>
            </a:pPr>
            <a:r>
              <a:rPr lang="en-US" sz="2000" dirty="0">
                <a:latin typeface="Avenir Light" panose="020B0402020203020204" pitchFamily="34" charset="77"/>
                <a:cs typeface="Calibri" charset="0"/>
              </a:rPr>
              <a:t>Additional Chapter affiliations are $80 per Chapter.</a:t>
            </a:r>
          </a:p>
          <a:p>
            <a:pPr>
              <a:lnSpc>
                <a:spcPct val="140000"/>
              </a:lnSpc>
              <a:spcBef>
                <a:spcPts val="1600"/>
              </a:spcBef>
            </a:pPr>
            <a:r>
              <a:rPr lang="en-US" sz="2000" dirty="0">
                <a:latin typeface="Avenir Light" panose="020B0402020203020204" pitchFamily="34" charset="77"/>
                <a:cs typeface="Calibri" charset="0"/>
              </a:rPr>
              <a:t>No limit to the number of Chapters with which a member can affiliate.</a:t>
            </a:r>
          </a:p>
          <a:p>
            <a:pPr>
              <a:lnSpc>
                <a:spcPct val="140000"/>
              </a:lnSpc>
              <a:spcBef>
                <a:spcPts val="1600"/>
              </a:spcBef>
            </a:pPr>
            <a:r>
              <a:rPr lang="en-US" sz="2000" dirty="0">
                <a:latin typeface="Avenir Light" panose="020B0402020203020204" pitchFamily="34" charset="77"/>
                <a:cs typeface="Calibri" charset="0"/>
              </a:rPr>
              <a:t>Board participation is allowed for any Chapters with which the member is affiliated.</a:t>
            </a:r>
          </a:p>
          <a:p>
            <a:pPr>
              <a:lnSpc>
                <a:spcPct val="140000"/>
              </a:lnSpc>
              <a:spcBef>
                <a:spcPts val="1600"/>
              </a:spcBef>
            </a:pPr>
            <a:r>
              <a:rPr lang="en-US" sz="2000" dirty="0">
                <a:latin typeface="Avenir Light" panose="020B0402020203020204" pitchFamily="34" charset="77"/>
                <a:cs typeface="Calibri" charset="0"/>
              </a:rPr>
              <a:t>Participation as a Delegate is only allowed with the Home Chapter.</a:t>
            </a:r>
          </a:p>
          <a:p>
            <a:pPr>
              <a:lnSpc>
                <a:spcPct val="140000"/>
              </a:lnSpc>
              <a:spcBef>
                <a:spcPts val="1600"/>
              </a:spcBef>
            </a:pPr>
            <a:r>
              <a:rPr lang="en-US" sz="2000" dirty="0">
                <a:latin typeface="Avenir Light" panose="020B0402020203020204" pitchFamily="34" charset="77"/>
                <a:cs typeface="Calibri" charset="0"/>
              </a:rPr>
              <a:t>To date, 45 members have multiple Chapter affiliation.</a:t>
            </a:r>
          </a:p>
        </p:txBody>
      </p:sp>
    </p:spTree>
    <p:extLst>
      <p:ext uri="{BB962C8B-B14F-4D97-AF65-F5344CB8AC3E}">
        <p14:creationId xmlns:p14="http://schemas.microsoft.com/office/powerpoint/2010/main" val="4132945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CF5D3-9152-E24E-93EA-06D61B67C950}"/>
              </a:ext>
            </a:extLst>
          </p:cNvPr>
          <p:cNvSpPr>
            <a:spLocks noGrp="1"/>
          </p:cNvSpPr>
          <p:nvPr>
            <p:ph type="ctrTitle"/>
          </p:nvPr>
        </p:nvSpPr>
        <p:spPr>
          <a:xfrm>
            <a:off x="905346" y="2288098"/>
            <a:ext cx="9233571" cy="987430"/>
          </a:xfrm>
        </p:spPr>
        <p:txBody>
          <a:bodyPr>
            <a:normAutofit/>
          </a:bodyPr>
          <a:lstStyle/>
          <a:p>
            <a:pPr algn="l"/>
            <a:r>
              <a:rPr lang="en-US" sz="5400" dirty="0">
                <a:solidFill>
                  <a:srgbClr val="1C6FA9"/>
                </a:solidFill>
              </a:rPr>
              <a:t>Membership Services Update</a:t>
            </a:r>
          </a:p>
        </p:txBody>
      </p:sp>
    </p:spTree>
    <p:extLst>
      <p:ext uri="{BB962C8B-B14F-4D97-AF65-F5344CB8AC3E}">
        <p14:creationId xmlns:p14="http://schemas.microsoft.com/office/powerpoint/2010/main" val="1641229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82F28-FAA0-6044-9E73-3F4D7F0D2C4A}"/>
              </a:ext>
            </a:extLst>
          </p:cNvPr>
          <p:cNvSpPr>
            <a:spLocks noGrp="1"/>
          </p:cNvSpPr>
          <p:nvPr>
            <p:ph type="title"/>
          </p:nvPr>
        </p:nvSpPr>
        <p:spPr>
          <a:xfrm>
            <a:off x="0" y="350139"/>
            <a:ext cx="12192000" cy="1325563"/>
          </a:xfrm>
        </p:spPr>
        <p:txBody>
          <a:bodyPr>
            <a:normAutofit/>
          </a:bodyPr>
          <a:lstStyle/>
          <a:p>
            <a:r>
              <a:rPr lang="en-US" sz="4000" dirty="0">
                <a:solidFill>
                  <a:srgbClr val="009B16"/>
                </a:solidFill>
              </a:rPr>
              <a:t>End-of-Year Reporting System</a:t>
            </a:r>
          </a:p>
        </p:txBody>
      </p:sp>
      <p:sp>
        <p:nvSpPr>
          <p:cNvPr id="3" name="Content Placeholder 2">
            <a:extLst>
              <a:ext uri="{FF2B5EF4-FFF2-40B4-BE49-F238E27FC236}">
                <a16:creationId xmlns:a16="http://schemas.microsoft.com/office/drawing/2014/main" id="{251A549C-F710-684B-8756-738E08282E24}"/>
              </a:ext>
            </a:extLst>
          </p:cNvPr>
          <p:cNvSpPr>
            <a:spLocks noGrp="1"/>
          </p:cNvSpPr>
          <p:nvPr>
            <p:ph idx="1"/>
          </p:nvPr>
        </p:nvSpPr>
        <p:spPr>
          <a:xfrm>
            <a:off x="838200" y="1675702"/>
            <a:ext cx="10515600" cy="3132138"/>
          </a:xfrm>
        </p:spPr>
        <p:txBody>
          <a:bodyPr>
            <a:normAutofit/>
          </a:bodyPr>
          <a:lstStyle/>
          <a:p>
            <a:pPr>
              <a:lnSpc>
                <a:spcPct val="140000"/>
              </a:lnSpc>
              <a:spcBef>
                <a:spcPts val="1600"/>
              </a:spcBef>
            </a:pPr>
            <a:r>
              <a:rPr lang="en-US" sz="2000" dirty="0">
                <a:latin typeface="Avenir Light" panose="020B0402020203020204" pitchFamily="34" charset="77"/>
              </a:rPr>
              <a:t>Reporting system now mirrors the P&amp;O Manual.</a:t>
            </a:r>
          </a:p>
          <a:p>
            <a:pPr>
              <a:lnSpc>
                <a:spcPct val="140000"/>
              </a:lnSpc>
              <a:spcBef>
                <a:spcPts val="1600"/>
              </a:spcBef>
            </a:pPr>
            <a:r>
              <a:rPr lang="en-US" sz="2000" dirty="0">
                <a:latin typeface="Avenir Light" panose="020B0402020203020204" pitchFamily="34" charset="77"/>
              </a:rPr>
              <a:t>Various verbiage updated to be more concise.</a:t>
            </a:r>
          </a:p>
          <a:p>
            <a:pPr>
              <a:lnSpc>
                <a:spcPct val="140000"/>
              </a:lnSpc>
              <a:spcBef>
                <a:spcPts val="1600"/>
              </a:spcBef>
            </a:pPr>
            <a:r>
              <a:rPr lang="en-US" sz="2000" dirty="0">
                <a:latin typeface="Avenir Light" panose="020B0402020203020204" pitchFamily="34" charset="77"/>
              </a:rPr>
              <a:t>Officer overview screen now has option to look at previous year.</a:t>
            </a:r>
          </a:p>
          <a:p>
            <a:pPr>
              <a:lnSpc>
                <a:spcPct val="140000"/>
              </a:lnSpc>
              <a:spcBef>
                <a:spcPts val="1600"/>
              </a:spcBef>
            </a:pPr>
            <a:r>
              <a:rPr lang="en-US" sz="2000" dirty="0">
                <a:latin typeface="Avenir Light" panose="020B0402020203020204" pitchFamily="34" charset="77"/>
              </a:rPr>
              <a:t>An export to Excel is now available.</a:t>
            </a:r>
          </a:p>
        </p:txBody>
      </p:sp>
    </p:spTree>
    <p:extLst>
      <p:ext uri="{BB962C8B-B14F-4D97-AF65-F5344CB8AC3E}">
        <p14:creationId xmlns:p14="http://schemas.microsoft.com/office/powerpoint/2010/main" val="2099331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62886-0F6A-0446-9C73-9764562231FA}"/>
              </a:ext>
            </a:extLst>
          </p:cNvPr>
          <p:cNvSpPr>
            <a:spLocks noGrp="1"/>
          </p:cNvSpPr>
          <p:nvPr>
            <p:ph type="title"/>
          </p:nvPr>
        </p:nvSpPr>
        <p:spPr>
          <a:xfrm>
            <a:off x="838200" y="342455"/>
            <a:ext cx="10515600" cy="1325563"/>
          </a:xfrm>
        </p:spPr>
        <p:txBody>
          <a:bodyPr>
            <a:normAutofit/>
          </a:bodyPr>
          <a:lstStyle/>
          <a:p>
            <a:r>
              <a:rPr lang="en-US" sz="4000" dirty="0">
                <a:solidFill>
                  <a:srgbClr val="009B16"/>
                </a:solidFill>
              </a:rPr>
              <a:t>Renewal Invoice – (Hard Copy)</a:t>
            </a:r>
          </a:p>
        </p:txBody>
      </p:sp>
      <p:sp>
        <p:nvSpPr>
          <p:cNvPr id="3" name="Content Placeholder 2">
            <a:extLst>
              <a:ext uri="{FF2B5EF4-FFF2-40B4-BE49-F238E27FC236}">
                <a16:creationId xmlns:a16="http://schemas.microsoft.com/office/drawing/2014/main" id="{D4EBB6DA-876E-9043-9B88-5C84B02B76A8}"/>
              </a:ext>
            </a:extLst>
          </p:cNvPr>
          <p:cNvSpPr>
            <a:spLocks noGrp="1"/>
          </p:cNvSpPr>
          <p:nvPr>
            <p:ph idx="1"/>
          </p:nvPr>
        </p:nvSpPr>
        <p:spPr>
          <a:xfrm>
            <a:off x="838200" y="1790682"/>
            <a:ext cx="10515600" cy="3825073"/>
          </a:xfrm>
        </p:spPr>
        <p:txBody>
          <a:bodyPr>
            <a:normAutofit/>
          </a:bodyPr>
          <a:lstStyle/>
          <a:p>
            <a:pPr>
              <a:lnSpc>
                <a:spcPct val="140000"/>
              </a:lnSpc>
              <a:spcBef>
                <a:spcPts val="1600"/>
              </a:spcBef>
            </a:pPr>
            <a:r>
              <a:rPr lang="en-US" sz="2000" dirty="0">
                <a:latin typeface="Avenir Light" panose="020B0402020203020204" pitchFamily="34" charset="77"/>
              </a:rPr>
              <a:t>Implementation of the online renewal has been completed.</a:t>
            </a:r>
          </a:p>
          <a:p>
            <a:pPr>
              <a:lnSpc>
                <a:spcPct val="140000"/>
              </a:lnSpc>
              <a:spcBef>
                <a:spcPts val="1600"/>
              </a:spcBef>
            </a:pPr>
            <a:r>
              <a:rPr lang="en-US" sz="2000" dirty="0">
                <a:latin typeface="Avenir Light" panose="020B0402020203020204" pitchFamily="34" charset="77"/>
              </a:rPr>
              <a:t>An in-process redesign of the hard copy invoice will include all of the membership initiatives.</a:t>
            </a:r>
          </a:p>
          <a:p>
            <a:pPr>
              <a:lnSpc>
                <a:spcPct val="100000"/>
              </a:lnSpc>
            </a:pPr>
            <a:endParaRPr lang="en-US" dirty="0">
              <a:latin typeface="Avenir Light" panose="020B0402020203020204" pitchFamily="34" charset="77"/>
            </a:endParaRPr>
          </a:p>
        </p:txBody>
      </p:sp>
    </p:spTree>
    <p:extLst>
      <p:ext uri="{BB962C8B-B14F-4D97-AF65-F5344CB8AC3E}">
        <p14:creationId xmlns:p14="http://schemas.microsoft.com/office/powerpoint/2010/main" val="127596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B7F2D-E7FE-734A-B8FD-41359BB0ABDE}"/>
              </a:ext>
            </a:extLst>
          </p:cNvPr>
          <p:cNvSpPr>
            <a:spLocks noGrp="1"/>
          </p:cNvSpPr>
          <p:nvPr>
            <p:ph type="title"/>
          </p:nvPr>
        </p:nvSpPr>
        <p:spPr>
          <a:xfrm>
            <a:off x="965326" y="2387851"/>
            <a:ext cx="10906626" cy="1305962"/>
          </a:xfrm>
        </p:spPr>
        <p:txBody>
          <a:bodyPr>
            <a:noAutofit/>
          </a:bodyPr>
          <a:lstStyle/>
          <a:p>
            <a:pPr algn="l"/>
            <a:r>
              <a:rPr lang="en-US" dirty="0">
                <a:solidFill>
                  <a:srgbClr val="1C6FA9"/>
                </a:solidFill>
              </a:rPr>
              <a:t>ASPE Mentoring Program – </a:t>
            </a:r>
            <a:br>
              <a:rPr lang="en-US" dirty="0">
                <a:solidFill>
                  <a:srgbClr val="1C6FA9"/>
                </a:solidFill>
              </a:rPr>
            </a:br>
            <a:r>
              <a:rPr lang="en-US" sz="4000" dirty="0">
                <a:solidFill>
                  <a:srgbClr val="1C6FA9"/>
                </a:solidFill>
              </a:rPr>
              <a:t>Now Available Through </a:t>
            </a:r>
            <a:r>
              <a:rPr lang="en-US" sz="4000" dirty="0" err="1">
                <a:solidFill>
                  <a:srgbClr val="1C6FA9"/>
                </a:solidFill>
              </a:rPr>
              <a:t>connect.aspe.org</a:t>
            </a:r>
            <a:endParaRPr lang="en-US" sz="4000" dirty="0">
              <a:solidFill>
                <a:srgbClr val="1C6FA9"/>
              </a:solidFill>
            </a:endParaRPr>
          </a:p>
        </p:txBody>
      </p:sp>
    </p:spTree>
    <p:extLst>
      <p:ext uri="{BB962C8B-B14F-4D97-AF65-F5344CB8AC3E}">
        <p14:creationId xmlns:p14="http://schemas.microsoft.com/office/powerpoint/2010/main" val="1245821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B8B5A-7624-D846-8E39-E4F79DBF1C03}"/>
              </a:ext>
            </a:extLst>
          </p:cNvPr>
          <p:cNvSpPr>
            <a:spLocks noGrp="1"/>
          </p:cNvSpPr>
          <p:nvPr>
            <p:ph type="title"/>
          </p:nvPr>
        </p:nvSpPr>
        <p:spPr>
          <a:xfrm>
            <a:off x="838200" y="378582"/>
            <a:ext cx="10515600" cy="1325563"/>
          </a:xfrm>
        </p:spPr>
        <p:txBody>
          <a:bodyPr>
            <a:normAutofit/>
          </a:bodyPr>
          <a:lstStyle/>
          <a:p>
            <a:pPr algn="ctr"/>
            <a:r>
              <a:rPr lang="en-US" sz="4000" dirty="0">
                <a:solidFill>
                  <a:srgbClr val="009B16"/>
                </a:solidFill>
              </a:rPr>
              <a:t>ASPE Mentoring Program</a:t>
            </a:r>
          </a:p>
        </p:txBody>
      </p:sp>
      <p:sp>
        <p:nvSpPr>
          <p:cNvPr id="3" name="Content Placeholder 2">
            <a:extLst>
              <a:ext uri="{FF2B5EF4-FFF2-40B4-BE49-F238E27FC236}">
                <a16:creationId xmlns:a16="http://schemas.microsoft.com/office/drawing/2014/main" id="{B94BB486-CEF7-DB41-A8B3-F8107B46545B}"/>
              </a:ext>
            </a:extLst>
          </p:cNvPr>
          <p:cNvSpPr>
            <a:spLocks noGrp="1"/>
          </p:cNvSpPr>
          <p:nvPr>
            <p:ph idx="1"/>
          </p:nvPr>
        </p:nvSpPr>
        <p:spPr>
          <a:xfrm>
            <a:off x="838200" y="1726450"/>
            <a:ext cx="10515600" cy="4089753"/>
          </a:xfrm>
        </p:spPr>
        <p:txBody>
          <a:bodyPr>
            <a:normAutofit/>
          </a:bodyPr>
          <a:lstStyle/>
          <a:p>
            <a:pPr marL="0" indent="0">
              <a:lnSpc>
                <a:spcPct val="140000"/>
              </a:lnSpc>
              <a:spcBef>
                <a:spcPts val="1600"/>
              </a:spcBef>
              <a:buNone/>
            </a:pPr>
            <a:r>
              <a:rPr lang="en-US" sz="2000" dirty="0">
                <a:latin typeface="Avenir Light" panose="020B0402020203020204" pitchFamily="34" charset="77"/>
                <a:ea typeface="Calibri" charset="0"/>
                <a:cs typeface="Calibri" charset="0"/>
              </a:rPr>
              <a:t>This program, which is available to all members of the Society, is designed to connect ASPE members who have a particular skill set (mentors) with individuals (mentees) who are searching to acquire the same skills to develop and make progress toward their personal and professional goals.</a:t>
            </a:r>
          </a:p>
          <a:p>
            <a:pPr>
              <a:spcBef>
                <a:spcPts val="1600"/>
              </a:spcBef>
            </a:pPr>
            <a:r>
              <a:rPr lang="en-US" sz="2000" dirty="0">
                <a:latin typeface="Avenir Light" panose="020B0402020203020204" pitchFamily="34" charset="77"/>
                <a:ea typeface="Calibri" charset="0"/>
                <a:cs typeface="Calibri" charset="0"/>
              </a:rPr>
              <a:t>No set rules to being a Mentor/Mentee as you set your topic.</a:t>
            </a:r>
          </a:p>
          <a:p>
            <a:pPr>
              <a:spcBef>
                <a:spcPts val="1600"/>
              </a:spcBef>
            </a:pPr>
            <a:r>
              <a:rPr lang="en-US" sz="2000" dirty="0">
                <a:latin typeface="Avenir Light" panose="020B0402020203020204" pitchFamily="34" charset="77"/>
                <a:ea typeface="Calibri" charset="0"/>
                <a:cs typeface="Calibri" charset="0"/>
              </a:rPr>
              <a:t>Mentor/Mentee set the tone and length of the relationship.</a:t>
            </a:r>
          </a:p>
          <a:p>
            <a:pPr>
              <a:spcBef>
                <a:spcPts val="1600"/>
              </a:spcBef>
            </a:pPr>
            <a:r>
              <a:rPr lang="en-US" sz="2000" dirty="0">
                <a:latin typeface="Avenir Light" panose="020B0402020203020204" pitchFamily="34" charset="77"/>
                <a:ea typeface="Calibri" charset="0"/>
                <a:cs typeface="Calibri" charset="0"/>
              </a:rPr>
              <a:t>Mentor/Mentee decide when and how often to meet.</a:t>
            </a:r>
          </a:p>
          <a:p>
            <a:pPr marL="0" indent="0">
              <a:lnSpc>
                <a:spcPct val="150000"/>
              </a:lnSpc>
              <a:spcBef>
                <a:spcPts val="1600"/>
              </a:spcBef>
              <a:buNone/>
            </a:pPr>
            <a:endParaRPr lang="en-US" sz="2000" dirty="0">
              <a:latin typeface="Avenir Light" panose="020B0402020203020204" pitchFamily="34" charset="77"/>
              <a:ea typeface="Calibri" charset="0"/>
              <a:cs typeface="Calibri" charset="0"/>
            </a:endParaRPr>
          </a:p>
          <a:p>
            <a:pPr marL="0" indent="0">
              <a:lnSpc>
                <a:spcPct val="150000"/>
              </a:lnSpc>
              <a:buNone/>
            </a:pPr>
            <a:endParaRPr lang="en-US" sz="2400" dirty="0">
              <a:latin typeface="Avenir Light" panose="020B0402020203020204" pitchFamily="34" charset="77"/>
              <a:ea typeface="Calibri" charset="0"/>
              <a:cs typeface="Calibri" charset="0"/>
            </a:endParaRPr>
          </a:p>
        </p:txBody>
      </p:sp>
    </p:spTree>
    <p:extLst>
      <p:ext uri="{BB962C8B-B14F-4D97-AF65-F5344CB8AC3E}">
        <p14:creationId xmlns:p14="http://schemas.microsoft.com/office/powerpoint/2010/main" val="4078838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BEBB03-3FF6-A04A-85EE-0C506A14FD2D}"/>
              </a:ext>
            </a:extLst>
          </p:cNvPr>
          <p:cNvSpPr>
            <a:spLocks noGrp="1"/>
          </p:cNvSpPr>
          <p:nvPr>
            <p:ph idx="1"/>
          </p:nvPr>
        </p:nvSpPr>
        <p:spPr>
          <a:xfrm>
            <a:off x="838200" y="653807"/>
            <a:ext cx="10515600" cy="954314"/>
          </a:xfrm>
        </p:spPr>
        <p:txBody>
          <a:bodyPr>
            <a:normAutofit/>
          </a:bodyPr>
          <a:lstStyle/>
          <a:p>
            <a:pPr marL="0" indent="0" algn="ctr">
              <a:spcBef>
                <a:spcPct val="0"/>
              </a:spcBef>
              <a:buNone/>
            </a:pPr>
            <a:r>
              <a:rPr lang="en-US" sz="4000" dirty="0">
                <a:solidFill>
                  <a:srgbClr val="009B16"/>
                </a:solidFill>
                <a:latin typeface="Avenir Book" panose="02000503020000020003" pitchFamily="2" charset="0"/>
                <a:ea typeface="+mj-ea"/>
                <a:cs typeface="+mj-cs"/>
              </a:rPr>
              <a:t>ASPE Connect – Mentor Match</a:t>
            </a:r>
          </a:p>
        </p:txBody>
      </p:sp>
      <p:sp>
        <p:nvSpPr>
          <p:cNvPr id="2" name="TextBox 1">
            <a:extLst>
              <a:ext uri="{FF2B5EF4-FFF2-40B4-BE49-F238E27FC236}">
                <a16:creationId xmlns:a16="http://schemas.microsoft.com/office/drawing/2014/main" id="{38E32A42-AB96-C143-9FAA-300EAE9C8CA3}"/>
              </a:ext>
            </a:extLst>
          </p:cNvPr>
          <p:cNvSpPr txBox="1"/>
          <p:nvPr/>
        </p:nvSpPr>
        <p:spPr>
          <a:xfrm>
            <a:off x="838200" y="1440856"/>
            <a:ext cx="10248478" cy="4315092"/>
          </a:xfrm>
          <a:prstGeom prst="rect">
            <a:avLst/>
          </a:prstGeom>
          <a:noFill/>
        </p:spPr>
        <p:txBody>
          <a:bodyPr wrap="square" rtlCol="0">
            <a:spAutoFit/>
          </a:bodyPr>
          <a:lstStyle/>
          <a:p>
            <a:pPr marL="228600" indent="-228600" defTabSz="914400">
              <a:lnSpc>
                <a:spcPct val="90000"/>
              </a:lnSpc>
              <a:spcBef>
                <a:spcPts val="1600"/>
              </a:spcBef>
              <a:spcAft>
                <a:spcPts val="1000"/>
              </a:spcAft>
              <a:buFont typeface="Arial" panose="020B0604020202020204" pitchFamily="34" charset="0"/>
              <a:buChar char="•"/>
            </a:pPr>
            <a:r>
              <a:rPr lang="en-US" sz="2000" dirty="0">
                <a:solidFill>
                  <a:schemeClr val="bg1"/>
                </a:solidFill>
                <a:latin typeface="Avenir Light" panose="020B0402020203020204" pitchFamily="34" charset="77"/>
                <a:cs typeface="Calibri" charset="0"/>
              </a:rPr>
              <a:t>Members who wish to remain in the program have been crossed over to Mentor Match in connect.aspe.org.</a:t>
            </a:r>
          </a:p>
          <a:p>
            <a:pPr marL="228600" indent="-228600" defTabSz="914400">
              <a:lnSpc>
                <a:spcPct val="90000"/>
              </a:lnSpc>
              <a:spcBef>
                <a:spcPts val="1600"/>
              </a:spcBef>
              <a:spcAft>
                <a:spcPts val="1000"/>
              </a:spcAft>
              <a:buFont typeface="Arial" panose="020B0604020202020204" pitchFamily="34" charset="0"/>
              <a:buChar char="•"/>
            </a:pPr>
            <a:r>
              <a:rPr lang="en-US" sz="2000" dirty="0">
                <a:solidFill>
                  <a:schemeClr val="bg1"/>
                </a:solidFill>
                <a:latin typeface="Avenir Light" panose="020B0402020203020204" pitchFamily="34" charset="77"/>
                <a:cs typeface="Calibri" charset="0"/>
              </a:rPr>
              <a:t>Members are now able to search for their own Mentors based on criteria they need.</a:t>
            </a:r>
          </a:p>
          <a:p>
            <a:pPr marL="228600" indent="-228600" defTabSz="914400">
              <a:lnSpc>
                <a:spcPct val="90000"/>
              </a:lnSpc>
              <a:spcBef>
                <a:spcPts val="1600"/>
              </a:spcBef>
              <a:spcAft>
                <a:spcPts val="1000"/>
              </a:spcAft>
              <a:buFont typeface="Arial" panose="020B0604020202020204" pitchFamily="34" charset="0"/>
              <a:buChar char="•"/>
            </a:pPr>
            <a:r>
              <a:rPr lang="en-US" sz="2000" dirty="0">
                <a:solidFill>
                  <a:schemeClr val="bg1"/>
                </a:solidFill>
                <a:latin typeface="Avenir Light" panose="020B0402020203020204" pitchFamily="34" charset="77"/>
                <a:cs typeface="Calibri" charset="0"/>
              </a:rPr>
              <a:t>ASPE Staff manages the program, cleaning up matches and reporting.</a:t>
            </a:r>
          </a:p>
          <a:p>
            <a:pPr marL="228600" indent="-228600" defTabSz="914400">
              <a:lnSpc>
                <a:spcPct val="90000"/>
              </a:lnSpc>
              <a:spcBef>
                <a:spcPts val="1600"/>
              </a:spcBef>
              <a:spcAft>
                <a:spcPts val="1000"/>
              </a:spcAft>
              <a:buFont typeface="Arial" panose="020B0604020202020204" pitchFamily="34" charset="0"/>
              <a:buChar char="•"/>
            </a:pPr>
            <a:r>
              <a:rPr lang="en-US" sz="2000" dirty="0">
                <a:solidFill>
                  <a:schemeClr val="bg1"/>
                </a:solidFill>
                <a:latin typeface="Avenir Light" panose="020B0402020203020204" pitchFamily="34" charset="77"/>
                <a:cs typeface="Calibri" charset="0"/>
              </a:rPr>
              <a:t>Current Mentees – 20, with 2 of those not currently participating.</a:t>
            </a:r>
          </a:p>
          <a:p>
            <a:pPr marL="228600" indent="-228600" defTabSz="914400">
              <a:lnSpc>
                <a:spcPct val="90000"/>
              </a:lnSpc>
              <a:spcBef>
                <a:spcPts val="1600"/>
              </a:spcBef>
              <a:spcAft>
                <a:spcPts val="1000"/>
              </a:spcAft>
              <a:buFont typeface="Arial" panose="020B0604020202020204" pitchFamily="34" charset="0"/>
              <a:buChar char="•"/>
            </a:pPr>
            <a:r>
              <a:rPr lang="en-US" sz="2000" dirty="0">
                <a:solidFill>
                  <a:schemeClr val="bg1"/>
                </a:solidFill>
                <a:latin typeface="Avenir Light" panose="020B0402020203020204" pitchFamily="34" charset="77"/>
                <a:cs typeface="Calibri" charset="0"/>
              </a:rPr>
              <a:t>Current Mentors – 17, with 1 of those not currently participating.</a:t>
            </a:r>
          </a:p>
          <a:p>
            <a:pPr marL="228600" indent="-228600" defTabSz="914400">
              <a:lnSpc>
                <a:spcPct val="90000"/>
              </a:lnSpc>
              <a:spcBef>
                <a:spcPts val="1600"/>
              </a:spcBef>
              <a:spcAft>
                <a:spcPts val="1000"/>
              </a:spcAft>
              <a:buFont typeface="Arial" panose="020B0604020202020204" pitchFamily="34" charset="0"/>
              <a:buChar char="•"/>
            </a:pPr>
            <a:r>
              <a:rPr lang="en-US" sz="2000" dirty="0">
                <a:solidFill>
                  <a:schemeClr val="bg1"/>
                </a:solidFill>
                <a:latin typeface="Avenir Light" panose="020B0402020203020204" pitchFamily="34" charset="77"/>
                <a:cs typeface="Calibri" charset="0"/>
              </a:rPr>
              <a:t>3 matches have been completed and 5 matches are pending.</a:t>
            </a:r>
          </a:p>
          <a:p>
            <a:pPr marL="228600" indent="-228600" defTabSz="914400">
              <a:lnSpc>
                <a:spcPct val="90000"/>
              </a:lnSpc>
              <a:spcBef>
                <a:spcPts val="1600"/>
              </a:spcBef>
              <a:spcAft>
                <a:spcPts val="1000"/>
              </a:spcAft>
              <a:buFont typeface="Arial" panose="020B0604020202020204" pitchFamily="34" charset="0"/>
              <a:buChar char="•"/>
            </a:pPr>
            <a:r>
              <a:rPr lang="en-US" sz="2000" dirty="0">
                <a:solidFill>
                  <a:schemeClr val="bg1"/>
                </a:solidFill>
                <a:latin typeface="Avenir Light" panose="020B0402020203020204" pitchFamily="34" charset="77"/>
                <a:cs typeface="Calibri" charset="0"/>
              </a:rPr>
              <a:t>Currently, we have 7 active matches.</a:t>
            </a:r>
          </a:p>
        </p:txBody>
      </p:sp>
    </p:spTree>
    <p:extLst>
      <p:ext uri="{BB962C8B-B14F-4D97-AF65-F5344CB8AC3E}">
        <p14:creationId xmlns:p14="http://schemas.microsoft.com/office/powerpoint/2010/main" val="1397886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11F2E-6749-5446-A3B7-F6FF3266A957}"/>
              </a:ext>
            </a:extLst>
          </p:cNvPr>
          <p:cNvSpPr>
            <a:spLocks noGrp="1"/>
          </p:cNvSpPr>
          <p:nvPr>
            <p:ph type="title"/>
          </p:nvPr>
        </p:nvSpPr>
        <p:spPr>
          <a:xfrm>
            <a:off x="911005" y="2416481"/>
            <a:ext cx="10574621" cy="840504"/>
          </a:xfrm>
        </p:spPr>
        <p:txBody>
          <a:bodyPr>
            <a:noAutofit/>
          </a:bodyPr>
          <a:lstStyle/>
          <a:p>
            <a:pPr algn="l"/>
            <a:r>
              <a:rPr lang="en-US" sz="5400" dirty="0"/>
              <a:t>Membership At A Glance</a:t>
            </a:r>
          </a:p>
        </p:txBody>
      </p:sp>
    </p:spTree>
    <p:extLst>
      <p:ext uri="{BB962C8B-B14F-4D97-AF65-F5344CB8AC3E}">
        <p14:creationId xmlns:p14="http://schemas.microsoft.com/office/powerpoint/2010/main" val="507680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14279-454F-5E4C-85CD-0021F8C93385}"/>
              </a:ext>
            </a:extLst>
          </p:cNvPr>
          <p:cNvSpPr>
            <a:spLocks noGrp="1"/>
          </p:cNvSpPr>
          <p:nvPr>
            <p:ph type="title"/>
          </p:nvPr>
        </p:nvSpPr>
        <p:spPr/>
        <p:txBody>
          <a:bodyPr>
            <a:normAutofit/>
          </a:bodyPr>
          <a:lstStyle/>
          <a:p>
            <a:pPr algn="ctr"/>
            <a:r>
              <a:rPr lang="en-US" sz="4000" dirty="0">
                <a:solidFill>
                  <a:srgbClr val="009B16"/>
                </a:solidFill>
              </a:rPr>
              <a:t>Membership Trend</a:t>
            </a:r>
          </a:p>
        </p:txBody>
      </p:sp>
      <p:graphicFrame>
        <p:nvGraphicFramePr>
          <p:cNvPr id="6" name="Content Placeholder 5"/>
          <p:cNvGraphicFramePr>
            <a:graphicFrameLocks noGrp="1"/>
          </p:cNvGraphicFramePr>
          <p:nvPr>
            <p:ph idx="1"/>
          </p:nvPr>
        </p:nvGraphicFramePr>
        <p:xfrm>
          <a:off x="838200" y="1825625"/>
          <a:ext cx="10515600" cy="4089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79497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a:extLst>
              <a:ext uri="{FF2B5EF4-FFF2-40B4-BE49-F238E27FC236}">
                <a16:creationId xmlns:a16="http://schemas.microsoft.com/office/drawing/2014/main" id="{92D8304F-0630-584A-A311-0969E9DE63CE}"/>
              </a:ext>
            </a:extLst>
          </p:cNvPr>
          <p:cNvGraphicFramePr>
            <a:graphicFrameLocks/>
          </p:cNvGraphicFramePr>
          <p:nvPr>
            <p:extLst>
              <p:ext uri="{D42A27DB-BD31-4B8C-83A1-F6EECF244321}">
                <p14:modId xmlns:p14="http://schemas.microsoft.com/office/powerpoint/2010/main" val="2057439084"/>
              </p:ext>
            </p:extLst>
          </p:nvPr>
        </p:nvGraphicFramePr>
        <p:xfrm>
          <a:off x="-121890" y="702892"/>
          <a:ext cx="11858625" cy="56169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A1A9370C-5E71-0349-88DF-ACB4DC51A933}"/>
              </a:ext>
            </a:extLst>
          </p:cNvPr>
          <p:cNvSpPr txBox="1"/>
          <p:nvPr/>
        </p:nvSpPr>
        <p:spPr>
          <a:xfrm>
            <a:off x="3702862" y="624689"/>
            <a:ext cx="4780229" cy="707886"/>
          </a:xfrm>
          <a:prstGeom prst="rect">
            <a:avLst/>
          </a:prstGeom>
          <a:noFill/>
        </p:spPr>
        <p:txBody>
          <a:bodyPr wrap="square" rtlCol="0">
            <a:spAutoFit/>
          </a:bodyPr>
          <a:lstStyle/>
          <a:p>
            <a:pPr algn="ctr"/>
            <a:r>
              <a:rPr lang="en-US" sz="4000" dirty="0">
                <a:solidFill>
                  <a:srgbClr val="009B16"/>
                </a:solidFill>
                <a:latin typeface="Avenir Book" panose="02000503020000020003" pitchFamily="2" charset="0"/>
              </a:rPr>
              <a:t>ASPE Staff</a:t>
            </a:r>
          </a:p>
        </p:txBody>
      </p:sp>
    </p:spTree>
    <p:extLst>
      <p:ext uri="{BB962C8B-B14F-4D97-AF65-F5344CB8AC3E}">
        <p14:creationId xmlns:p14="http://schemas.microsoft.com/office/powerpoint/2010/main" val="61896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ECC7C-E6E3-5A44-977D-05D949325964}"/>
              </a:ext>
            </a:extLst>
          </p:cNvPr>
          <p:cNvSpPr>
            <a:spLocks noGrp="1"/>
          </p:cNvSpPr>
          <p:nvPr>
            <p:ph type="title"/>
          </p:nvPr>
        </p:nvSpPr>
        <p:spPr/>
        <p:txBody>
          <a:bodyPr>
            <a:normAutofit/>
          </a:bodyPr>
          <a:lstStyle/>
          <a:p>
            <a:pPr algn="ctr"/>
            <a:r>
              <a:rPr lang="en-US" sz="4000" dirty="0">
                <a:solidFill>
                  <a:srgbClr val="009B16"/>
                </a:solidFill>
              </a:rPr>
              <a:t>Membership by Type</a:t>
            </a:r>
          </a:p>
        </p:txBody>
      </p:sp>
      <p:graphicFrame>
        <p:nvGraphicFramePr>
          <p:cNvPr id="6" name="Content Placeholder 5">
            <a:extLst>
              <a:ext uri="{FF2B5EF4-FFF2-40B4-BE49-F238E27FC236}">
                <a16:creationId xmlns:a16="http://schemas.microsoft.com/office/drawing/2014/main" id="{7299C9CE-0C5A-9749-94A4-E399C74E8F29}"/>
              </a:ext>
            </a:extLst>
          </p:cNvPr>
          <p:cNvGraphicFramePr>
            <a:graphicFrameLocks noGrp="1"/>
          </p:cNvGraphicFramePr>
          <p:nvPr>
            <p:ph idx="1"/>
          </p:nvPr>
        </p:nvGraphicFramePr>
        <p:xfrm>
          <a:off x="387350" y="1690688"/>
          <a:ext cx="10515600" cy="4089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015302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5E66C-CD8E-AD47-9D85-42ABA28F74D9}"/>
              </a:ext>
            </a:extLst>
          </p:cNvPr>
          <p:cNvSpPr>
            <a:spLocks noGrp="1"/>
          </p:cNvSpPr>
          <p:nvPr>
            <p:ph type="title"/>
          </p:nvPr>
        </p:nvSpPr>
        <p:spPr/>
        <p:txBody>
          <a:bodyPr>
            <a:normAutofit/>
          </a:bodyPr>
          <a:lstStyle/>
          <a:p>
            <a:pPr algn="ctr"/>
            <a:r>
              <a:rPr lang="en-US" sz="4000" dirty="0">
                <a:solidFill>
                  <a:srgbClr val="009B16"/>
                </a:solidFill>
              </a:rPr>
              <a:t>ASPE Young Professionals 35 &amp; Under</a:t>
            </a:r>
          </a:p>
        </p:txBody>
      </p:sp>
      <p:graphicFrame>
        <p:nvGraphicFramePr>
          <p:cNvPr id="4" name="Content Placeholder 3">
            <a:extLst>
              <a:ext uri="{FF2B5EF4-FFF2-40B4-BE49-F238E27FC236}">
                <a16:creationId xmlns:a16="http://schemas.microsoft.com/office/drawing/2014/main" id="{078C7C77-BE97-334C-A50F-A51D9091E686}"/>
              </a:ext>
            </a:extLst>
          </p:cNvPr>
          <p:cNvGraphicFramePr>
            <a:graphicFrameLocks noGrp="1"/>
          </p:cNvGraphicFramePr>
          <p:nvPr>
            <p:ph idx="1"/>
            <p:extLst>
              <p:ext uri="{D42A27DB-BD31-4B8C-83A1-F6EECF244321}">
                <p14:modId xmlns:p14="http://schemas.microsoft.com/office/powerpoint/2010/main" val="2604334069"/>
              </p:ext>
            </p:extLst>
          </p:nvPr>
        </p:nvGraphicFramePr>
        <p:xfrm>
          <a:off x="838200" y="2319453"/>
          <a:ext cx="10515600" cy="33725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9718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2E118-7880-ED48-9D91-F7E2D81CA155}"/>
              </a:ext>
            </a:extLst>
          </p:cNvPr>
          <p:cNvSpPr>
            <a:spLocks noGrp="1"/>
          </p:cNvSpPr>
          <p:nvPr>
            <p:ph type="title"/>
          </p:nvPr>
        </p:nvSpPr>
        <p:spPr>
          <a:xfrm>
            <a:off x="838200" y="365125"/>
            <a:ext cx="10515600" cy="1325563"/>
          </a:xfrm>
        </p:spPr>
        <p:txBody>
          <a:bodyPr anchor="ctr">
            <a:normAutofit/>
          </a:bodyPr>
          <a:lstStyle/>
          <a:p>
            <a:r>
              <a:rPr lang="en-US" sz="4000" dirty="0">
                <a:solidFill>
                  <a:srgbClr val="009B16"/>
                </a:solidFill>
              </a:rPr>
              <a:t>Reaching Out to the Younger Generations</a:t>
            </a:r>
          </a:p>
        </p:txBody>
      </p:sp>
      <p:pic>
        <p:nvPicPr>
          <p:cNvPr id="5" name="Picture 4" descr="A picture containing plate, drawing&#10;&#10;Description automatically generated">
            <a:extLst>
              <a:ext uri="{FF2B5EF4-FFF2-40B4-BE49-F238E27FC236}">
                <a16:creationId xmlns:a16="http://schemas.microsoft.com/office/drawing/2014/main" id="{589B3597-0D6C-9747-9048-82D3569CD869}"/>
              </a:ext>
            </a:extLst>
          </p:cNvPr>
          <p:cNvPicPr>
            <a:picLocks noChangeAspect="1"/>
          </p:cNvPicPr>
          <p:nvPr/>
        </p:nvPicPr>
        <p:blipFill>
          <a:blip r:embed="rId2"/>
          <a:stretch>
            <a:fillRect/>
          </a:stretch>
        </p:blipFill>
        <p:spPr>
          <a:xfrm>
            <a:off x="737839" y="1925991"/>
            <a:ext cx="3662145" cy="2492131"/>
          </a:xfrm>
          <a:prstGeom prst="rect">
            <a:avLst/>
          </a:prstGeom>
          <a:noFill/>
        </p:spPr>
      </p:pic>
      <p:sp>
        <p:nvSpPr>
          <p:cNvPr id="3" name="Content Placeholder 2">
            <a:extLst>
              <a:ext uri="{FF2B5EF4-FFF2-40B4-BE49-F238E27FC236}">
                <a16:creationId xmlns:a16="http://schemas.microsoft.com/office/drawing/2014/main" id="{AC005B05-F0C7-124D-B98B-5269BFBDA9F7}"/>
              </a:ext>
            </a:extLst>
          </p:cNvPr>
          <p:cNvSpPr>
            <a:spLocks noGrp="1"/>
          </p:cNvSpPr>
          <p:nvPr>
            <p:ph sz="half" idx="2"/>
          </p:nvPr>
        </p:nvSpPr>
        <p:spPr>
          <a:xfrm>
            <a:off x="4852657" y="1825625"/>
            <a:ext cx="6501143" cy="4351338"/>
          </a:xfrm>
        </p:spPr>
        <p:txBody>
          <a:bodyPr>
            <a:noAutofit/>
          </a:bodyPr>
          <a:lstStyle/>
          <a:p>
            <a:pPr>
              <a:lnSpc>
                <a:spcPct val="110000"/>
              </a:lnSpc>
            </a:pPr>
            <a:r>
              <a:rPr lang="en-US" sz="2000" b="0" dirty="0">
                <a:latin typeface="Avenir Light" panose="020B0402020203020204" pitchFamily="34" charset="77"/>
              </a:rPr>
              <a:t>Chapter AYP Liaisons are continuing to host events.</a:t>
            </a:r>
          </a:p>
          <a:p>
            <a:pPr lvl="1">
              <a:lnSpc>
                <a:spcPct val="110000"/>
              </a:lnSpc>
              <a:buFont typeface="Courier New" panose="02070309020205020404" pitchFamily="49" charset="0"/>
              <a:buChar char="o"/>
            </a:pPr>
            <a:r>
              <a:rPr lang="en-US" sz="2000" dirty="0">
                <a:latin typeface="Avenir Light" panose="020B0402020203020204" pitchFamily="34" charset="77"/>
              </a:rPr>
              <a:t>There are currently 42 appointed liaisons. If your Chapter’s AYPL is not listed, the Society is not aware of your appointment (must be 35 years old or younger). </a:t>
            </a:r>
          </a:p>
          <a:p>
            <a:pPr lvl="0">
              <a:lnSpc>
                <a:spcPct val="110000"/>
              </a:lnSpc>
            </a:pPr>
            <a:r>
              <a:rPr lang="en-US" sz="2000" b="0" dirty="0">
                <a:latin typeface="Avenir Light" panose="020B0402020203020204" pitchFamily="34" charset="77"/>
              </a:rPr>
              <a:t>AYP Leadership Conference was held at the 2019 Tech Symposium.</a:t>
            </a:r>
          </a:p>
          <a:p>
            <a:pPr lvl="0">
              <a:lnSpc>
                <a:spcPct val="110000"/>
              </a:lnSpc>
            </a:pPr>
            <a:r>
              <a:rPr lang="en-US" sz="2000" b="0" dirty="0">
                <a:latin typeface="Avenir Light" panose="020B0402020203020204" pitchFamily="34" charset="77"/>
              </a:rPr>
              <a:t>At the 2020 Convention, a trivia night social will be sponsored by Zurn.</a:t>
            </a:r>
          </a:p>
          <a:p>
            <a:pPr lvl="0">
              <a:lnSpc>
                <a:spcPct val="110000"/>
              </a:lnSpc>
            </a:pPr>
            <a:r>
              <a:rPr lang="en-US" sz="2000" b="0" dirty="0">
                <a:latin typeface="Avenir Light" panose="020B0402020203020204" pitchFamily="34" charset="77"/>
              </a:rPr>
              <a:t>New! Guidelines for AYP roles within the Society and Chapters was developed.</a:t>
            </a:r>
          </a:p>
        </p:txBody>
      </p:sp>
    </p:spTree>
    <p:extLst>
      <p:ext uri="{BB962C8B-B14F-4D97-AF65-F5344CB8AC3E}">
        <p14:creationId xmlns:p14="http://schemas.microsoft.com/office/powerpoint/2010/main" val="40947296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6382640-05EB-064C-9AD4-21200AC8667F}"/>
              </a:ext>
            </a:extLst>
          </p:cNvPr>
          <p:cNvGraphicFramePr>
            <a:graphicFrameLocks noGrp="1"/>
          </p:cNvGraphicFramePr>
          <p:nvPr>
            <p:ph idx="1"/>
            <p:extLst>
              <p:ext uri="{D42A27DB-BD31-4B8C-83A1-F6EECF244321}">
                <p14:modId xmlns:p14="http://schemas.microsoft.com/office/powerpoint/2010/main" val="2935788459"/>
              </p:ext>
            </p:extLst>
          </p:nvPr>
        </p:nvGraphicFramePr>
        <p:xfrm>
          <a:off x="827049" y="1779716"/>
          <a:ext cx="10515600" cy="4335607"/>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descr="A close up of a sign&#10;&#10;Description automatically generated">
            <a:extLst>
              <a:ext uri="{FF2B5EF4-FFF2-40B4-BE49-F238E27FC236}">
                <a16:creationId xmlns:a16="http://schemas.microsoft.com/office/drawing/2014/main" id="{4522BB83-C4BC-3240-A8A8-C029597C2B58}"/>
              </a:ext>
            </a:extLst>
          </p:cNvPr>
          <p:cNvPicPr>
            <a:picLocks noChangeAspect="1"/>
          </p:cNvPicPr>
          <p:nvPr/>
        </p:nvPicPr>
        <p:blipFill>
          <a:blip r:embed="rId4"/>
          <a:stretch>
            <a:fillRect/>
          </a:stretch>
        </p:blipFill>
        <p:spPr>
          <a:xfrm>
            <a:off x="2591728" y="471700"/>
            <a:ext cx="7030689" cy="1071811"/>
          </a:xfrm>
          <a:prstGeom prst="rect">
            <a:avLst/>
          </a:prstGeom>
        </p:spPr>
      </p:pic>
      <p:sp>
        <p:nvSpPr>
          <p:cNvPr id="6" name="TextBox 5">
            <a:extLst>
              <a:ext uri="{FF2B5EF4-FFF2-40B4-BE49-F238E27FC236}">
                <a16:creationId xmlns:a16="http://schemas.microsoft.com/office/drawing/2014/main" id="{F91B2627-A56B-9F4E-A1EB-9DF5B706A90D}"/>
              </a:ext>
            </a:extLst>
          </p:cNvPr>
          <p:cNvSpPr txBox="1"/>
          <p:nvPr/>
        </p:nvSpPr>
        <p:spPr>
          <a:xfrm>
            <a:off x="952500" y="2719298"/>
            <a:ext cx="1891061" cy="1200329"/>
          </a:xfrm>
          <a:prstGeom prst="rect">
            <a:avLst/>
          </a:prstGeom>
          <a:noFill/>
        </p:spPr>
        <p:txBody>
          <a:bodyPr wrap="square" rtlCol="0">
            <a:spAutoFit/>
          </a:bodyPr>
          <a:lstStyle/>
          <a:p>
            <a:pPr algn="r"/>
            <a:r>
              <a:rPr lang="en-US" sz="2400" b="1" dirty="0">
                <a:solidFill>
                  <a:schemeClr val="bg1"/>
                </a:solidFill>
                <a:latin typeface="Avenir Book" panose="02000503020000020003" pitchFamily="2" charset="0"/>
              </a:rPr>
              <a:t>Women of ASPE by Type </a:t>
            </a:r>
          </a:p>
        </p:txBody>
      </p:sp>
    </p:spTree>
    <p:extLst>
      <p:ext uri="{BB962C8B-B14F-4D97-AF65-F5344CB8AC3E}">
        <p14:creationId xmlns:p14="http://schemas.microsoft.com/office/powerpoint/2010/main" val="20715342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7236E39B-D857-4C48-BADB-A97826C1BF92}"/>
              </a:ext>
            </a:extLst>
          </p:cNvPr>
          <p:cNvGraphicFramePr>
            <a:graphicFrameLocks noGrp="1"/>
          </p:cNvGraphicFramePr>
          <p:nvPr>
            <p:ph idx="1"/>
            <p:extLst>
              <p:ext uri="{D42A27DB-BD31-4B8C-83A1-F6EECF244321}">
                <p14:modId xmlns:p14="http://schemas.microsoft.com/office/powerpoint/2010/main" val="794208499"/>
              </p:ext>
            </p:extLst>
          </p:nvPr>
        </p:nvGraphicFramePr>
        <p:xfrm>
          <a:off x="838200" y="1825625"/>
          <a:ext cx="10515600" cy="408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close up of a sign&#10;&#10;Description automatically generated">
            <a:extLst>
              <a:ext uri="{FF2B5EF4-FFF2-40B4-BE49-F238E27FC236}">
                <a16:creationId xmlns:a16="http://schemas.microsoft.com/office/drawing/2014/main" id="{A5740AA3-8DC0-7A44-B91A-A58A8757F3EA}"/>
              </a:ext>
            </a:extLst>
          </p:cNvPr>
          <p:cNvPicPr>
            <a:picLocks noChangeAspect="1"/>
          </p:cNvPicPr>
          <p:nvPr/>
        </p:nvPicPr>
        <p:blipFill>
          <a:blip r:embed="rId8"/>
          <a:stretch>
            <a:fillRect/>
          </a:stretch>
        </p:blipFill>
        <p:spPr>
          <a:xfrm>
            <a:off x="2588010" y="502672"/>
            <a:ext cx="7030689" cy="1071811"/>
          </a:xfrm>
          <a:prstGeom prst="rect">
            <a:avLst/>
          </a:prstGeom>
        </p:spPr>
      </p:pic>
    </p:spTree>
    <p:extLst>
      <p:ext uri="{BB962C8B-B14F-4D97-AF65-F5344CB8AC3E}">
        <p14:creationId xmlns:p14="http://schemas.microsoft.com/office/powerpoint/2010/main" val="9011037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90EEBF7B-A317-834D-94C9-D388A2C0ED62}"/>
              </a:ext>
            </a:extLst>
          </p:cNvPr>
          <p:cNvSpPr>
            <a:spLocks noGrp="1"/>
          </p:cNvSpPr>
          <p:nvPr>
            <p:ph idx="1"/>
          </p:nvPr>
        </p:nvSpPr>
        <p:spPr>
          <a:xfrm>
            <a:off x="1707994" y="1825625"/>
            <a:ext cx="10515600" cy="549585"/>
          </a:xfrm>
        </p:spPr>
        <p:txBody>
          <a:bodyPr>
            <a:normAutofit/>
          </a:bodyPr>
          <a:lstStyle/>
          <a:p>
            <a:pPr marL="0" lvl="0" indent="0">
              <a:lnSpc>
                <a:spcPct val="100000"/>
              </a:lnSpc>
              <a:spcBef>
                <a:spcPts val="0"/>
              </a:spcBef>
              <a:buNone/>
              <a:defRPr/>
            </a:pPr>
            <a:r>
              <a:rPr lang="en-US" sz="2400" b="1" dirty="0">
                <a:latin typeface="Avenir Heavy" panose="02000503020000020003" pitchFamily="2" charset="0"/>
              </a:rPr>
              <a:t>MEMBERSHIP STANDINGS</a:t>
            </a:r>
            <a:endParaRPr lang="en-US" sz="2600" b="1" dirty="0">
              <a:latin typeface="Avenir Heavy" panose="02000503020000020003" pitchFamily="2" charset="0"/>
            </a:endParaRPr>
          </a:p>
        </p:txBody>
      </p:sp>
      <p:graphicFrame>
        <p:nvGraphicFramePr>
          <p:cNvPr id="8" name="Chart 7">
            <a:extLst>
              <a:ext uri="{FF2B5EF4-FFF2-40B4-BE49-F238E27FC236}">
                <a16:creationId xmlns:a16="http://schemas.microsoft.com/office/drawing/2014/main" id="{910A3028-69CC-934B-90A8-4FA143D6A28C}"/>
              </a:ext>
            </a:extLst>
          </p:cNvPr>
          <p:cNvGraphicFramePr/>
          <p:nvPr>
            <p:extLst>
              <p:ext uri="{D42A27DB-BD31-4B8C-83A1-F6EECF244321}">
                <p14:modId xmlns:p14="http://schemas.microsoft.com/office/powerpoint/2010/main" val="2777317472"/>
              </p:ext>
            </p:extLst>
          </p:nvPr>
        </p:nvGraphicFramePr>
        <p:xfrm>
          <a:off x="1830655" y="2545054"/>
          <a:ext cx="3276600" cy="3226633"/>
        </p:xfrm>
        <a:graphic>
          <a:graphicData uri="http://schemas.openxmlformats.org/drawingml/2006/chart">
            <c:chart xmlns:c="http://schemas.openxmlformats.org/drawingml/2006/chart" xmlns:r="http://schemas.openxmlformats.org/officeDocument/2006/relationships" r:id="rId3"/>
          </a:graphicData>
        </a:graphic>
      </p:graphicFrame>
      <p:sp>
        <p:nvSpPr>
          <p:cNvPr id="9" name="Content Placeholder 2">
            <a:extLst>
              <a:ext uri="{FF2B5EF4-FFF2-40B4-BE49-F238E27FC236}">
                <a16:creationId xmlns:a16="http://schemas.microsoft.com/office/drawing/2014/main" id="{D5BEBDB9-98D8-4D40-B92E-A584C7B44114}"/>
              </a:ext>
            </a:extLst>
          </p:cNvPr>
          <p:cNvSpPr txBox="1">
            <a:spLocks/>
          </p:cNvSpPr>
          <p:nvPr/>
        </p:nvSpPr>
        <p:spPr>
          <a:xfrm>
            <a:off x="6378021" y="1825625"/>
            <a:ext cx="5431121" cy="39460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bg1"/>
                </a:solidFill>
                <a:latin typeface="Avenir Heavy"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Tx/>
              <a:buNone/>
              <a:defRPr/>
            </a:pPr>
            <a:r>
              <a:rPr lang="en-US" sz="2400" b="0" dirty="0"/>
              <a:t>2020 ACTIVITIES:</a:t>
            </a:r>
            <a:endParaRPr lang="en-US" sz="2000" b="0" dirty="0"/>
          </a:p>
          <a:p>
            <a:pPr>
              <a:lnSpc>
                <a:spcPct val="140000"/>
              </a:lnSpc>
              <a:spcBef>
                <a:spcPts val="1600"/>
              </a:spcBef>
              <a:defRPr/>
            </a:pPr>
            <a:r>
              <a:rPr lang="en-US" sz="2000" b="0" dirty="0">
                <a:latin typeface="Avenir Light" panose="020B0402020203020204" pitchFamily="34" charset="77"/>
              </a:rPr>
              <a:t>2020 WOA Forum</a:t>
            </a:r>
          </a:p>
          <a:p>
            <a:pPr>
              <a:lnSpc>
                <a:spcPct val="140000"/>
              </a:lnSpc>
              <a:spcBef>
                <a:spcPts val="1600"/>
              </a:spcBef>
              <a:defRPr/>
            </a:pPr>
            <a:r>
              <a:rPr lang="en-US" sz="2000" b="0" dirty="0">
                <a:latin typeface="Avenir Light" panose="020B0402020203020204" pitchFamily="34" charset="77"/>
              </a:rPr>
              <a:t>2020 WOA Convention &amp; Expo Scholarship</a:t>
            </a:r>
          </a:p>
          <a:p>
            <a:pPr>
              <a:lnSpc>
                <a:spcPct val="140000"/>
              </a:lnSpc>
              <a:spcBef>
                <a:spcPts val="1600"/>
              </a:spcBef>
              <a:defRPr/>
            </a:pPr>
            <a:r>
              <a:rPr lang="en-US" sz="2000" b="0" dirty="0">
                <a:latin typeface="Avenir Light" panose="020B0402020203020204" pitchFamily="34" charset="77"/>
              </a:rPr>
              <a:t>WOA Chapter Events</a:t>
            </a:r>
          </a:p>
          <a:p>
            <a:pPr>
              <a:lnSpc>
                <a:spcPct val="140000"/>
              </a:lnSpc>
              <a:spcBef>
                <a:spcPts val="1600"/>
              </a:spcBef>
              <a:defRPr/>
            </a:pPr>
            <a:r>
              <a:rPr lang="en-US" sz="2000" b="0" dirty="0">
                <a:latin typeface="Avenir Light" panose="020B0402020203020204" pitchFamily="34" charset="77"/>
              </a:rPr>
              <a:t>Half-Day Educational Events</a:t>
            </a:r>
            <a:endParaRPr lang="en-US" sz="1650" dirty="0">
              <a:solidFill>
                <a:srgbClr val="0044CA"/>
              </a:solidFill>
              <a:latin typeface="Calibri" panose="020F0502020204030204" pitchFamily="34" charset="0"/>
            </a:endParaRPr>
          </a:p>
          <a:p>
            <a:pPr marL="0" indent="0">
              <a:lnSpc>
                <a:spcPct val="100000"/>
              </a:lnSpc>
              <a:spcBef>
                <a:spcPts val="0"/>
              </a:spcBef>
              <a:buFontTx/>
              <a:buNone/>
              <a:defRPr/>
            </a:pPr>
            <a:endParaRPr lang="en-US" sz="2600" dirty="0"/>
          </a:p>
        </p:txBody>
      </p:sp>
      <p:sp>
        <p:nvSpPr>
          <p:cNvPr id="6" name="Title 1">
            <a:extLst>
              <a:ext uri="{FF2B5EF4-FFF2-40B4-BE49-F238E27FC236}">
                <a16:creationId xmlns:a16="http://schemas.microsoft.com/office/drawing/2014/main" id="{4DB953EE-187B-AA43-AA2E-6E8AAFB8F6FE}"/>
              </a:ext>
            </a:extLst>
          </p:cNvPr>
          <p:cNvSpPr>
            <a:spLocks noGrp="1"/>
          </p:cNvSpPr>
          <p:nvPr>
            <p:ph type="title"/>
          </p:nvPr>
        </p:nvSpPr>
        <p:spPr>
          <a:xfrm>
            <a:off x="838200" y="428817"/>
            <a:ext cx="10515600" cy="1150361"/>
          </a:xfrm>
        </p:spPr>
        <p:txBody>
          <a:bodyPr/>
          <a:lstStyle/>
          <a:p>
            <a:r>
              <a:rPr lang="en-US" sz="4000" dirty="0">
                <a:solidFill>
                  <a:srgbClr val="009B16"/>
                </a:solidFill>
              </a:rPr>
              <a:t>Women of ASPE</a:t>
            </a:r>
          </a:p>
        </p:txBody>
      </p:sp>
    </p:spTree>
    <p:extLst>
      <p:ext uri="{BB962C8B-B14F-4D97-AF65-F5344CB8AC3E}">
        <p14:creationId xmlns:p14="http://schemas.microsoft.com/office/powerpoint/2010/main" val="14645107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185D27CE-2B81-7B41-B447-5A861CAED237}"/>
              </a:ext>
            </a:extLst>
          </p:cNvPr>
          <p:cNvSpPr>
            <a:spLocks noGrp="1"/>
          </p:cNvSpPr>
          <p:nvPr>
            <p:ph idx="1"/>
          </p:nvPr>
        </p:nvSpPr>
        <p:spPr>
          <a:xfrm>
            <a:off x="1884555" y="1747569"/>
            <a:ext cx="4360126" cy="500552"/>
          </a:xfrm>
        </p:spPr>
        <p:txBody>
          <a:bodyPr>
            <a:normAutofit/>
          </a:bodyPr>
          <a:lstStyle/>
          <a:p>
            <a:pPr marL="0" indent="0">
              <a:lnSpc>
                <a:spcPct val="100000"/>
              </a:lnSpc>
              <a:spcBef>
                <a:spcPts val="0"/>
              </a:spcBef>
              <a:buNone/>
              <a:defRPr/>
            </a:pPr>
            <a:r>
              <a:rPr lang="en-US" sz="2400" b="1" dirty="0">
                <a:latin typeface="Avenir Heavy" panose="02000503020000020003" pitchFamily="2" charset="0"/>
              </a:rPr>
              <a:t>CHAPTER PRESIDENTS</a:t>
            </a:r>
          </a:p>
        </p:txBody>
      </p:sp>
      <p:sp>
        <p:nvSpPr>
          <p:cNvPr id="7" name="Text Placeholder 3">
            <a:extLst>
              <a:ext uri="{FF2B5EF4-FFF2-40B4-BE49-F238E27FC236}">
                <a16:creationId xmlns:a16="http://schemas.microsoft.com/office/drawing/2014/main" id="{4697E585-EF53-8949-8C28-52303B8ACBD0}"/>
              </a:ext>
            </a:extLst>
          </p:cNvPr>
          <p:cNvSpPr txBox="1">
            <a:spLocks/>
          </p:cNvSpPr>
          <p:nvPr/>
        </p:nvSpPr>
        <p:spPr>
          <a:xfrm>
            <a:off x="6248402" y="1760469"/>
            <a:ext cx="3505200" cy="639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bg1"/>
                </a:solidFill>
                <a:latin typeface="Avenir Heavy"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venir Roman"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venir Roman"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Roman"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Roman"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2400" dirty="0"/>
              <a:t>CHAPTER OFFICERS</a:t>
            </a:r>
          </a:p>
        </p:txBody>
      </p:sp>
      <p:graphicFrame>
        <p:nvGraphicFramePr>
          <p:cNvPr id="8" name="Content Placeholder 6">
            <a:extLst>
              <a:ext uri="{FF2B5EF4-FFF2-40B4-BE49-F238E27FC236}">
                <a16:creationId xmlns:a16="http://schemas.microsoft.com/office/drawing/2014/main" id="{15E0F8E2-3EB3-C54C-B7B1-E21517559A89}"/>
              </a:ext>
            </a:extLst>
          </p:cNvPr>
          <p:cNvGraphicFramePr>
            <a:graphicFrameLocks/>
          </p:cNvGraphicFramePr>
          <p:nvPr>
            <p:extLst>
              <p:ext uri="{D42A27DB-BD31-4B8C-83A1-F6EECF244321}">
                <p14:modId xmlns:p14="http://schemas.microsoft.com/office/powerpoint/2010/main" val="4097131942"/>
              </p:ext>
            </p:extLst>
          </p:nvPr>
        </p:nvGraphicFramePr>
        <p:xfrm>
          <a:off x="1940310" y="2203516"/>
          <a:ext cx="3276600" cy="37687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7">
            <a:extLst>
              <a:ext uri="{FF2B5EF4-FFF2-40B4-BE49-F238E27FC236}">
                <a16:creationId xmlns:a16="http://schemas.microsoft.com/office/drawing/2014/main" id="{C55A2E4E-55EE-4C45-ADAC-1AF20546F036}"/>
              </a:ext>
            </a:extLst>
          </p:cNvPr>
          <p:cNvGraphicFramePr>
            <a:graphicFrameLocks/>
          </p:cNvGraphicFramePr>
          <p:nvPr>
            <p:extLst>
              <p:ext uri="{D42A27DB-BD31-4B8C-83A1-F6EECF244321}">
                <p14:modId xmlns:p14="http://schemas.microsoft.com/office/powerpoint/2010/main" val="3330009199"/>
              </p:ext>
            </p:extLst>
          </p:nvPr>
        </p:nvGraphicFramePr>
        <p:xfrm>
          <a:off x="6052457" y="2211809"/>
          <a:ext cx="3505200" cy="3768725"/>
        </p:xfrm>
        <a:graphic>
          <a:graphicData uri="http://schemas.openxmlformats.org/drawingml/2006/chart">
            <c:chart xmlns:c="http://schemas.openxmlformats.org/drawingml/2006/chart" xmlns:r="http://schemas.openxmlformats.org/officeDocument/2006/relationships" r:id="rId4"/>
          </a:graphicData>
        </a:graphic>
      </p:graphicFrame>
      <p:sp>
        <p:nvSpPr>
          <p:cNvPr id="11" name="Title 1">
            <a:extLst>
              <a:ext uri="{FF2B5EF4-FFF2-40B4-BE49-F238E27FC236}">
                <a16:creationId xmlns:a16="http://schemas.microsoft.com/office/drawing/2014/main" id="{9C3902AD-202A-C241-ABE5-A1B7A54E13C0}"/>
              </a:ext>
            </a:extLst>
          </p:cNvPr>
          <p:cNvSpPr>
            <a:spLocks noGrp="1"/>
          </p:cNvSpPr>
          <p:nvPr>
            <p:ph type="title"/>
          </p:nvPr>
        </p:nvSpPr>
        <p:spPr>
          <a:xfrm>
            <a:off x="838200" y="428817"/>
            <a:ext cx="10515600" cy="1150361"/>
          </a:xfrm>
        </p:spPr>
        <p:txBody>
          <a:bodyPr/>
          <a:lstStyle/>
          <a:p>
            <a:r>
              <a:rPr lang="en-US" sz="4000" dirty="0">
                <a:solidFill>
                  <a:srgbClr val="009B16"/>
                </a:solidFill>
              </a:rPr>
              <a:t>Women of ASPE</a:t>
            </a:r>
          </a:p>
        </p:txBody>
      </p:sp>
    </p:spTree>
    <p:extLst>
      <p:ext uri="{BB962C8B-B14F-4D97-AF65-F5344CB8AC3E}">
        <p14:creationId xmlns:p14="http://schemas.microsoft.com/office/powerpoint/2010/main" val="39804574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CF5D3-9152-E24E-93EA-06D61B67C950}"/>
              </a:ext>
            </a:extLst>
          </p:cNvPr>
          <p:cNvSpPr>
            <a:spLocks noGrp="1"/>
          </p:cNvSpPr>
          <p:nvPr>
            <p:ph type="ctrTitle"/>
          </p:nvPr>
        </p:nvSpPr>
        <p:spPr>
          <a:xfrm>
            <a:off x="935524" y="2433489"/>
            <a:ext cx="9144000" cy="1572521"/>
          </a:xfrm>
        </p:spPr>
        <p:txBody>
          <a:bodyPr>
            <a:noAutofit/>
          </a:bodyPr>
          <a:lstStyle/>
          <a:p>
            <a:pPr algn="l"/>
            <a:r>
              <a:rPr lang="en-US" sz="5400" dirty="0"/>
              <a:t>2021 ASPE Chapter Leadership Summit Proposal</a:t>
            </a:r>
          </a:p>
        </p:txBody>
      </p:sp>
      <p:sp>
        <p:nvSpPr>
          <p:cNvPr id="3" name="Subtitle 2">
            <a:extLst>
              <a:ext uri="{FF2B5EF4-FFF2-40B4-BE49-F238E27FC236}">
                <a16:creationId xmlns:a16="http://schemas.microsoft.com/office/drawing/2014/main" id="{F1860478-7DF8-2548-BDB5-A89D0D2DEF64}"/>
              </a:ext>
            </a:extLst>
          </p:cNvPr>
          <p:cNvSpPr>
            <a:spLocks noGrp="1"/>
          </p:cNvSpPr>
          <p:nvPr>
            <p:ph type="subTitle" idx="1"/>
          </p:nvPr>
        </p:nvSpPr>
        <p:spPr>
          <a:xfrm>
            <a:off x="974381" y="4042222"/>
            <a:ext cx="10958088" cy="1655762"/>
          </a:xfrm>
        </p:spPr>
        <p:txBody>
          <a:bodyPr/>
          <a:lstStyle/>
          <a:p>
            <a:pPr algn="l"/>
            <a:r>
              <a:rPr lang="en-US" sz="1800" b="0" dirty="0">
                <a:solidFill>
                  <a:srgbClr val="D4D4D4"/>
                </a:solidFill>
                <a:latin typeface="Avenir Medium" panose="02000503020000020003" pitchFamily="2" charset="0"/>
              </a:rPr>
              <a:t>The Westin O’Hare Hotel &amp; Resort  | 6100 N. River Road, Rosemont, IL 60018</a:t>
            </a:r>
          </a:p>
          <a:p>
            <a:pPr algn="l"/>
            <a:r>
              <a:rPr lang="en-US" dirty="0">
                <a:solidFill>
                  <a:srgbClr val="009B16"/>
                </a:solidFill>
              </a:rPr>
              <a:t>June 24 – 27, 2021</a:t>
            </a:r>
          </a:p>
        </p:txBody>
      </p:sp>
    </p:spTree>
    <p:extLst>
      <p:ext uri="{BB962C8B-B14F-4D97-AF65-F5344CB8AC3E}">
        <p14:creationId xmlns:p14="http://schemas.microsoft.com/office/powerpoint/2010/main" val="8441090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EA441-17A5-5B40-8B8A-C0353E7071CA}"/>
              </a:ext>
            </a:extLst>
          </p:cNvPr>
          <p:cNvSpPr>
            <a:spLocks noGrp="1"/>
          </p:cNvSpPr>
          <p:nvPr>
            <p:ph type="title"/>
          </p:nvPr>
        </p:nvSpPr>
        <p:spPr>
          <a:xfrm>
            <a:off x="838200" y="331672"/>
            <a:ext cx="10515600" cy="1325563"/>
          </a:xfrm>
        </p:spPr>
        <p:txBody>
          <a:bodyPr>
            <a:normAutofit/>
          </a:bodyPr>
          <a:lstStyle/>
          <a:p>
            <a:r>
              <a:rPr lang="en-US" sz="4000" dirty="0">
                <a:solidFill>
                  <a:srgbClr val="009B16"/>
                </a:solidFill>
              </a:rPr>
              <a:t>2021 ASPE Chapter Leadership Summit</a:t>
            </a:r>
          </a:p>
        </p:txBody>
      </p:sp>
      <p:sp>
        <p:nvSpPr>
          <p:cNvPr id="3" name="Content Placeholder 2">
            <a:extLst>
              <a:ext uri="{FF2B5EF4-FFF2-40B4-BE49-F238E27FC236}">
                <a16:creationId xmlns:a16="http://schemas.microsoft.com/office/drawing/2014/main" id="{EE250986-5C48-FB45-8FB2-9A8B3514572B}"/>
              </a:ext>
            </a:extLst>
          </p:cNvPr>
          <p:cNvSpPr>
            <a:spLocks noGrp="1"/>
          </p:cNvSpPr>
          <p:nvPr>
            <p:ph idx="1"/>
          </p:nvPr>
        </p:nvSpPr>
        <p:spPr>
          <a:xfrm>
            <a:off x="838200" y="1425731"/>
            <a:ext cx="10680700" cy="4321174"/>
          </a:xfrm>
        </p:spPr>
        <p:txBody>
          <a:bodyPr>
            <a:normAutofit/>
          </a:bodyPr>
          <a:lstStyle/>
          <a:p>
            <a:pPr defTabSz="57150">
              <a:lnSpc>
                <a:spcPct val="120000"/>
              </a:lnSpc>
              <a:spcBef>
                <a:spcPts val="0"/>
              </a:spcBef>
            </a:pPr>
            <a:r>
              <a:rPr lang="en-US" sz="2000" dirty="0">
                <a:latin typeface="Avenir Light" panose="020B0402020203020204" pitchFamily="34" charset="77"/>
              </a:rPr>
              <a:t>The American Society of Plumbing Engineers has 61 Chapters and 3 Satellites, each led by a volunteer leadership board. Over 600+ engineering professionals make up the volunteer Chapter leader community and are dedicated to the success of their Chapter.</a:t>
            </a:r>
          </a:p>
          <a:p>
            <a:pPr>
              <a:lnSpc>
                <a:spcPct val="120000"/>
              </a:lnSpc>
              <a:spcBef>
                <a:spcPts val="0"/>
              </a:spcBef>
            </a:pPr>
            <a:r>
              <a:rPr lang="en-US" sz="2000" dirty="0">
                <a:latin typeface="Avenir Light" panose="020B0402020203020204" pitchFamily="34" charset="77"/>
              </a:rPr>
              <a:t>For 2021, the meeting will be called the ASPE Chapter Leadership Summit.</a:t>
            </a:r>
          </a:p>
          <a:p>
            <a:pPr>
              <a:lnSpc>
                <a:spcPct val="120000"/>
              </a:lnSpc>
              <a:spcBef>
                <a:spcPts val="0"/>
              </a:spcBef>
            </a:pPr>
            <a:r>
              <a:rPr lang="en-US" sz="2000" dirty="0">
                <a:latin typeface="Avenir Light" panose="020B0402020203020204" pitchFamily="34" charset="77"/>
              </a:rPr>
              <a:t>Only one meeting will be held, in conjunction with the Society Board of Directors 3rd Quarter meeting in Chicago.</a:t>
            </a:r>
          </a:p>
          <a:p>
            <a:pPr>
              <a:lnSpc>
                <a:spcPct val="120000"/>
              </a:lnSpc>
              <a:spcBef>
                <a:spcPts val="0"/>
              </a:spcBef>
            </a:pPr>
            <a:r>
              <a:rPr lang="en-US" sz="2000" dirty="0">
                <a:latin typeface="Avenir Light" panose="020B0402020203020204" pitchFamily="34" charset="77"/>
              </a:rPr>
              <a:t>As typical, Chapter leaders will still be responsible for their air and hotel accommodations for the event.</a:t>
            </a:r>
          </a:p>
          <a:p>
            <a:pPr>
              <a:lnSpc>
                <a:spcPct val="120000"/>
              </a:lnSpc>
              <a:spcBef>
                <a:spcPts val="0"/>
              </a:spcBef>
            </a:pPr>
            <a:r>
              <a:rPr lang="en-US" sz="2000" dirty="0">
                <a:latin typeface="Avenir Light" panose="020B0402020203020204" pitchFamily="34" charset="77"/>
              </a:rPr>
              <a:t>Society will cover A/V expenses, food &amp; beverage, and any other expenses accrued.</a:t>
            </a:r>
          </a:p>
          <a:p>
            <a:pPr>
              <a:lnSpc>
                <a:spcPct val="120000"/>
              </a:lnSpc>
              <a:spcBef>
                <a:spcPts val="0"/>
              </a:spcBef>
            </a:pPr>
            <a:r>
              <a:rPr lang="en-US" sz="2000" dirty="0">
                <a:latin typeface="Avenir Light" panose="020B0402020203020204" pitchFamily="34" charset="77"/>
              </a:rPr>
              <a:t>For 2021, the Chapter will not receive the $1,000 stipend that is typically given to help each Region offset the costs of hosting the meeting.</a:t>
            </a:r>
          </a:p>
          <a:p>
            <a:endParaRPr lang="en-US" sz="2000" dirty="0">
              <a:latin typeface="Avenir Light" panose="020B0402020203020204" pitchFamily="34" charset="77"/>
            </a:endParaRPr>
          </a:p>
        </p:txBody>
      </p:sp>
    </p:spTree>
    <p:extLst>
      <p:ext uri="{BB962C8B-B14F-4D97-AF65-F5344CB8AC3E}">
        <p14:creationId xmlns:p14="http://schemas.microsoft.com/office/powerpoint/2010/main" val="16128652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90F58-B4D6-9944-AE6E-C8529352528E}"/>
              </a:ext>
            </a:extLst>
          </p:cNvPr>
          <p:cNvSpPr>
            <a:spLocks noGrp="1"/>
          </p:cNvSpPr>
          <p:nvPr>
            <p:ph type="title"/>
          </p:nvPr>
        </p:nvSpPr>
        <p:spPr/>
        <p:txBody>
          <a:bodyPr>
            <a:normAutofit/>
          </a:bodyPr>
          <a:lstStyle/>
          <a:p>
            <a:r>
              <a:rPr lang="en-US" sz="4000" dirty="0">
                <a:solidFill>
                  <a:srgbClr val="009B16"/>
                </a:solidFill>
              </a:rPr>
              <a:t>2021 ASPE Chapter Leadership Summit</a:t>
            </a:r>
          </a:p>
        </p:txBody>
      </p:sp>
      <p:sp>
        <p:nvSpPr>
          <p:cNvPr id="3" name="Content Placeholder 2">
            <a:extLst>
              <a:ext uri="{FF2B5EF4-FFF2-40B4-BE49-F238E27FC236}">
                <a16:creationId xmlns:a16="http://schemas.microsoft.com/office/drawing/2014/main" id="{A282B192-CF01-B443-9720-245633191CB7}"/>
              </a:ext>
            </a:extLst>
          </p:cNvPr>
          <p:cNvSpPr>
            <a:spLocks noGrp="1"/>
          </p:cNvSpPr>
          <p:nvPr>
            <p:ph idx="1"/>
          </p:nvPr>
        </p:nvSpPr>
        <p:spPr/>
        <p:txBody>
          <a:bodyPr>
            <a:normAutofit/>
          </a:bodyPr>
          <a:lstStyle/>
          <a:p>
            <a:pPr marL="0" indent="0">
              <a:buNone/>
            </a:pPr>
            <a:r>
              <a:rPr lang="en-US" b="1" dirty="0">
                <a:latin typeface="Avenir Heavy" panose="02000503020000020003" pitchFamily="2" charset="0"/>
              </a:rPr>
              <a:t>Advantages to the Society</a:t>
            </a:r>
          </a:p>
          <a:p>
            <a:pPr marL="457200" lvl="1" indent="0">
              <a:lnSpc>
                <a:spcPct val="120000"/>
              </a:lnSpc>
              <a:spcBef>
                <a:spcPts val="0"/>
              </a:spcBef>
              <a:buNone/>
            </a:pPr>
            <a:r>
              <a:rPr lang="en-US" sz="2000" dirty="0">
                <a:latin typeface="Avenir Light" panose="020B0402020203020204" pitchFamily="34" charset="77"/>
              </a:rPr>
              <a:t>Having one meeting will allow attendees to receive a uniformed and concise message surrounding national’s activities, allows for a better networking opportunity among Chapter leaders across all Regions, and provides the Society Board and staff the chance to interact with local leaders who are instrumental in carrying out the vision, goals, and objectives of the Society.</a:t>
            </a:r>
            <a:endParaRPr lang="en-US" dirty="0"/>
          </a:p>
          <a:p>
            <a:endParaRPr lang="en-US" dirty="0"/>
          </a:p>
        </p:txBody>
      </p:sp>
    </p:spTree>
    <p:extLst>
      <p:ext uri="{BB962C8B-B14F-4D97-AF65-F5344CB8AC3E}">
        <p14:creationId xmlns:p14="http://schemas.microsoft.com/office/powerpoint/2010/main" val="4208560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16169-8453-6A46-BAFC-2F2E42705552}"/>
              </a:ext>
            </a:extLst>
          </p:cNvPr>
          <p:cNvSpPr>
            <a:spLocks noGrp="1"/>
          </p:cNvSpPr>
          <p:nvPr>
            <p:ph type="title"/>
          </p:nvPr>
        </p:nvSpPr>
        <p:spPr>
          <a:xfrm>
            <a:off x="1028700" y="2538004"/>
            <a:ext cx="10317009" cy="1325563"/>
          </a:xfrm>
        </p:spPr>
        <p:txBody>
          <a:bodyPr>
            <a:noAutofit/>
          </a:bodyPr>
          <a:lstStyle/>
          <a:p>
            <a:pPr algn="l"/>
            <a:r>
              <a:rPr lang="en-US" sz="5400" dirty="0"/>
              <a:t>ASPE Coronavirus (COVID-19) Preparedness Resources</a:t>
            </a:r>
          </a:p>
        </p:txBody>
      </p:sp>
    </p:spTree>
    <p:extLst>
      <p:ext uri="{BB962C8B-B14F-4D97-AF65-F5344CB8AC3E}">
        <p14:creationId xmlns:p14="http://schemas.microsoft.com/office/powerpoint/2010/main" val="30885997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90F58-B4D6-9944-AE6E-C8529352528E}"/>
              </a:ext>
            </a:extLst>
          </p:cNvPr>
          <p:cNvSpPr>
            <a:spLocks noGrp="1"/>
          </p:cNvSpPr>
          <p:nvPr>
            <p:ph type="title"/>
          </p:nvPr>
        </p:nvSpPr>
        <p:spPr/>
        <p:txBody>
          <a:bodyPr>
            <a:normAutofit/>
          </a:bodyPr>
          <a:lstStyle/>
          <a:p>
            <a:r>
              <a:rPr lang="en-US" sz="4000" dirty="0">
                <a:solidFill>
                  <a:srgbClr val="009B16"/>
                </a:solidFill>
              </a:rPr>
              <a:t>2021 ASPE Chapter Leadership Summit</a:t>
            </a:r>
          </a:p>
        </p:txBody>
      </p:sp>
      <p:sp>
        <p:nvSpPr>
          <p:cNvPr id="3" name="Content Placeholder 2">
            <a:extLst>
              <a:ext uri="{FF2B5EF4-FFF2-40B4-BE49-F238E27FC236}">
                <a16:creationId xmlns:a16="http://schemas.microsoft.com/office/drawing/2014/main" id="{A282B192-CF01-B443-9720-245633191CB7}"/>
              </a:ext>
            </a:extLst>
          </p:cNvPr>
          <p:cNvSpPr>
            <a:spLocks noGrp="1"/>
          </p:cNvSpPr>
          <p:nvPr>
            <p:ph idx="1"/>
          </p:nvPr>
        </p:nvSpPr>
        <p:spPr>
          <a:xfrm>
            <a:off x="892518" y="1825625"/>
            <a:ext cx="10515600" cy="3144727"/>
          </a:xfrm>
        </p:spPr>
        <p:txBody>
          <a:bodyPr/>
          <a:lstStyle/>
          <a:p>
            <a:pPr marL="0" indent="0">
              <a:buNone/>
            </a:pPr>
            <a:r>
              <a:rPr lang="en-US" b="1" dirty="0">
                <a:latin typeface="Avenir Heavy" panose="02000503020000020003" pitchFamily="2" charset="0"/>
              </a:rPr>
              <a:t>Advantages to a prospective hosting Chapter: </a:t>
            </a:r>
          </a:p>
          <a:p>
            <a:pPr marL="457200" lvl="1">
              <a:spcBef>
                <a:spcPts val="1600"/>
              </a:spcBef>
            </a:pPr>
            <a:r>
              <a:rPr lang="en-US" sz="2000" dirty="0">
                <a:latin typeface="Avenir Light" panose="020B0402020203020204" pitchFamily="34" charset="77"/>
              </a:rPr>
              <a:t>Will not have to find a location to host the Region meeting.</a:t>
            </a:r>
          </a:p>
          <a:p>
            <a:pPr marL="457200" lvl="1">
              <a:spcBef>
                <a:spcPts val="1600"/>
              </a:spcBef>
            </a:pPr>
            <a:r>
              <a:rPr lang="en-US" sz="2000" dirty="0">
                <a:latin typeface="Avenir Light" panose="020B0402020203020204" pitchFamily="34" charset="77"/>
              </a:rPr>
              <a:t>Will not have to have a fundraiser to host the Region meeting.</a:t>
            </a:r>
          </a:p>
          <a:p>
            <a:pPr marL="457200" lvl="1">
              <a:spcBef>
                <a:spcPts val="1600"/>
              </a:spcBef>
            </a:pPr>
            <a:r>
              <a:rPr lang="en-US" sz="2000" dirty="0">
                <a:latin typeface="Avenir Light" panose="020B0402020203020204" pitchFamily="34" charset="77"/>
              </a:rPr>
              <a:t>Will not have to negotiate for food and beverage at host location.</a:t>
            </a:r>
          </a:p>
          <a:p>
            <a:pPr marL="457200" lvl="1">
              <a:spcBef>
                <a:spcPts val="1600"/>
              </a:spcBef>
            </a:pPr>
            <a:r>
              <a:rPr lang="en-US" sz="2000" dirty="0">
                <a:latin typeface="Avenir Light" panose="020B0402020203020204" pitchFamily="34" charset="77"/>
              </a:rPr>
              <a:t>Will not have to find a Saturday night dinner venue.</a:t>
            </a:r>
          </a:p>
          <a:p>
            <a:pPr lvl="1"/>
            <a:endParaRPr lang="en-US" dirty="0"/>
          </a:p>
        </p:txBody>
      </p:sp>
    </p:spTree>
    <p:extLst>
      <p:ext uri="{BB962C8B-B14F-4D97-AF65-F5344CB8AC3E}">
        <p14:creationId xmlns:p14="http://schemas.microsoft.com/office/powerpoint/2010/main" val="25176825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2AA0-3366-3D4D-8ED8-36F4C6F0FF62}"/>
              </a:ext>
            </a:extLst>
          </p:cNvPr>
          <p:cNvSpPr>
            <a:spLocks noGrp="1"/>
          </p:cNvSpPr>
          <p:nvPr>
            <p:ph type="title"/>
          </p:nvPr>
        </p:nvSpPr>
        <p:spPr/>
        <p:txBody>
          <a:bodyPr>
            <a:normAutofit/>
          </a:bodyPr>
          <a:lstStyle/>
          <a:p>
            <a:r>
              <a:rPr lang="en-US" sz="4000" dirty="0">
                <a:solidFill>
                  <a:srgbClr val="009B16"/>
                </a:solidFill>
              </a:rPr>
              <a:t>2021 ASPE Chapter Leadership Summit</a:t>
            </a:r>
          </a:p>
        </p:txBody>
      </p:sp>
      <p:sp>
        <p:nvSpPr>
          <p:cNvPr id="3" name="Content Placeholder 2">
            <a:extLst>
              <a:ext uri="{FF2B5EF4-FFF2-40B4-BE49-F238E27FC236}">
                <a16:creationId xmlns:a16="http://schemas.microsoft.com/office/drawing/2014/main" id="{9DBB07FB-EDB0-AA48-A486-D6F2F18F170B}"/>
              </a:ext>
            </a:extLst>
          </p:cNvPr>
          <p:cNvSpPr>
            <a:spLocks noGrp="1"/>
          </p:cNvSpPr>
          <p:nvPr>
            <p:ph idx="1"/>
          </p:nvPr>
        </p:nvSpPr>
        <p:spPr>
          <a:xfrm>
            <a:off x="889129" y="1726900"/>
            <a:ext cx="11136705" cy="4545190"/>
          </a:xfrm>
        </p:spPr>
        <p:txBody>
          <a:bodyPr>
            <a:noAutofit/>
          </a:bodyPr>
          <a:lstStyle/>
          <a:p>
            <a:pPr marL="0" indent="0">
              <a:lnSpc>
                <a:spcPct val="120000"/>
              </a:lnSpc>
              <a:spcBef>
                <a:spcPts val="0"/>
              </a:spcBef>
              <a:buNone/>
            </a:pPr>
            <a:r>
              <a:rPr lang="en-US" dirty="0">
                <a:latin typeface="Avenir Heavy" panose="02000503020000020003" pitchFamily="2" charset="0"/>
              </a:rPr>
              <a:t>Advantages of participation by attendees:</a:t>
            </a:r>
          </a:p>
          <a:p>
            <a:pPr marL="457200" lvl="1">
              <a:spcBef>
                <a:spcPts val="1600"/>
              </a:spcBef>
            </a:pPr>
            <a:r>
              <a:rPr lang="en-US" sz="2000" dirty="0">
                <a:latin typeface="Avenir Book" panose="02000503020000020003" pitchFamily="2" charset="0"/>
              </a:rPr>
              <a:t>Will have the benefit of the Society BOD and staff onsite to answer questions.</a:t>
            </a:r>
          </a:p>
          <a:p>
            <a:pPr marL="457200" lvl="1">
              <a:spcBef>
                <a:spcPts val="1600"/>
              </a:spcBef>
            </a:pPr>
            <a:r>
              <a:rPr lang="en-US" sz="2000" dirty="0">
                <a:latin typeface="Avenir Book" panose="02000503020000020003" pitchFamily="2" charset="0"/>
              </a:rPr>
              <a:t>Will have the opportunity to develop a better working relationship with the BOD and staff.</a:t>
            </a:r>
          </a:p>
          <a:p>
            <a:pPr marL="457200" lvl="1">
              <a:spcBef>
                <a:spcPts val="1600"/>
              </a:spcBef>
            </a:pPr>
            <a:r>
              <a:rPr lang="en-US" sz="2000" dirty="0">
                <a:latin typeface="Avenir Book" panose="02000503020000020003" pitchFamily="2" charset="0"/>
              </a:rPr>
              <a:t>May be an incentive for future Chapter Board Officers to volunteer.</a:t>
            </a:r>
          </a:p>
          <a:p>
            <a:pPr marL="457200" lvl="1">
              <a:spcBef>
                <a:spcPts val="1600"/>
              </a:spcBef>
            </a:pPr>
            <a:r>
              <a:rPr lang="en-US" sz="2000" dirty="0">
                <a:latin typeface="Avenir Book" panose="02000503020000020003" pitchFamily="2" charset="0"/>
              </a:rPr>
              <a:t>Will give attendees the opportunity to visit the Society office and learn more about staff responsibilities.</a:t>
            </a:r>
          </a:p>
          <a:p>
            <a:pPr marL="457200" lvl="1">
              <a:spcBef>
                <a:spcPts val="1600"/>
              </a:spcBef>
            </a:pPr>
            <a:r>
              <a:rPr lang="en-US" sz="2000" dirty="0">
                <a:latin typeface="Avenir Book" panose="02000503020000020003" pitchFamily="2" charset="0"/>
              </a:rPr>
              <a:t>Improved interaction of all attendees as you are captive in one location for the allotted time. </a:t>
            </a:r>
          </a:p>
        </p:txBody>
      </p:sp>
    </p:spTree>
    <p:extLst>
      <p:ext uri="{BB962C8B-B14F-4D97-AF65-F5344CB8AC3E}">
        <p14:creationId xmlns:p14="http://schemas.microsoft.com/office/powerpoint/2010/main" val="10255115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B9808-F545-B648-B565-652640B8DB3B}"/>
              </a:ext>
            </a:extLst>
          </p:cNvPr>
          <p:cNvSpPr>
            <a:spLocks noGrp="1"/>
          </p:cNvSpPr>
          <p:nvPr>
            <p:ph type="title"/>
          </p:nvPr>
        </p:nvSpPr>
        <p:spPr>
          <a:xfrm>
            <a:off x="661404" y="71987"/>
            <a:ext cx="10515600" cy="1325563"/>
          </a:xfrm>
        </p:spPr>
        <p:txBody>
          <a:bodyPr>
            <a:normAutofit/>
          </a:bodyPr>
          <a:lstStyle/>
          <a:p>
            <a:pPr algn="ctr"/>
            <a:r>
              <a:rPr lang="en-US" sz="3600" dirty="0">
                <a:solidFill>
                  <a:srgbClr val="009B16"/>
                </a:solidFill>
              </a:rPr>
              <a:t>2021 ASPE Chapter Leadership Summit Schedule</a:t>
            </a:r>
          </a:p>
        </p:txBody>
      </p:sp>
      <p:sp>
        <p:nvSpPr>
          <p:cNvPr id="3" name="Content Placeholder 2">
            <a:extLst>
              <a:ext uri="{FF2B5EF4-FFF2-40B4-BE49-F238E27FC236}">
                <a16:creationId xmlns:a16="http://schemas.microsoft.com/office/drawing/2014/main" id="{FA4D5449-01BE-C449-8F2B-BC06CBE13AE6}"/>
              </a:ext>
            </a:extLst>
          </p:cNvPr>
          <p:cNvSpPr>
            <a:spLocks noGrp="1"/>
          </p:cNvSpPr>
          <p:nvPr>
            <p:ph idx="1"/>
          </p:nvPr>
        </p:nvSpPr>
        <p:spPr>
          <a:xfrm>
            <a:off x="1138237" y="1690688"/>
            <a:ext cx="10515600" cy="4089753"/>
          </a:xfrm>
        </p:spPr>
        <p:txBody>
          <a:bodyPr/>
          <a:lstStyle/>
          <a:p>
            <a:pPr marL="0" indent="0">
              <a:buNone/>
            </a:pPr>
            <a:endParaRPr lang="en-US" dirty="0"/>
          </a:p>
          <a:p>
            <a:pPr marL="0" indent="0">
              <a:buNone/>
            </a:pPr>
            <a:endParaRPr lang="en-US" dirty="0"/>
          </a:p>
        </p:txBody>
      </p:sp>
      <p:graphicFrame>
        <p:nvGraphicFramePr>
          <p:cNvPr id="6" name="Table 5">
            <a:extLst>
              <a:ext uri="{FF2B5EF4-FFF2-40B4-BE49-F238E27FC236}">
                <a16:creationId xmlns:a16="http://schemas.microsoft.com/office/drawing/2014/main" id="{CCCCD857-5632-E54F-AE14-1B480636FAEB}"/>
              </a:ext>
            </a:extLst>
          </p:cNvPr>
          <p:cNvGraphicFramePr>
            <a:graphicFrameLocks noGrp="1"/>
          </p:cNvGraphicFramePr>
          <p:nvPr>
            <p:extLst>
              <p:ext uri="{D42A27DB-BD31-4B8C-83A1-F6EECF244321}">
                <p14:modId xmlns:p14="http://schemas.microsoft.com/office/powerpoint/2010/main" val="44706539"/>
              </p:ext>
            </p:extLst>
          </p:nvPr>
        </p:nvGraphicFramePr>
        <p:xfrm>
          <a:off x="661404" y="1255977"/>
          <a:ext cx="10831515" cy="4462029"/>
        </p:xfrm>
        <a:graphic>
          <a:graphicData uri="http://schemas.openxmlformats.org/drawingml/2006/table">
            <a:tbl>
              <a:tblPr firstRow="1">
                <a:tableStyleId>{C4B1156A-380E-4F78-BDF5-A606A8083BF9}</a:tableStyleId>
              </a:tblPr>
              <a:tblGrid>
                <a:gridCol w="3085406">
                  <a:extLst>
                    <a:ext uri="{9D8B030D-6E8A-4147-A177-3AD203B41FA5}">
                      <a16:colId xmlns:a16="http://schemas.microsoft.com/office/drawing/2014/main" val="1121958795"/>
                    </a:ext>
                  </a:extLst>
                </a:gridCol>
                <a:gridCol w="4427034">
                  <a:extLst>
                    <a:ext uri="{9D8B030D-6E8A-4147-A177-3AD203B41FA5}">
                      <a16:colId xmlns:a16="http://schemas.microsoft.com/office/drawing/2014/main" val="3151564886"/>
                    </a:ext>
                  </a:extLst>
                </a:gridCol>
                <a:gridCol w="3319075">
                  <a:extLst>
                    <a:ext uri="{9D8B030D-6E8A-4147-A177-3AD203B41FA5}">
                      <a16:colId xmlns:a16="http://schemas.microsoft.com/office/drawing/2014/main" val="196074765"/>
                    </a:ext>
                  </a:extLst>
                </a:gridCol>
              </a:tblGrid>
              <a:tr h="365760">
                <a:tc>
                  <a:txBody>
                    <a:bodyPr/>
                    <a:lstStyle/>
                    <a:p>
                      <a:pPr algn="ctr"/>
                      <a:r>
                        <a:rPr lang="en-US" sz="1800" b="1" i="0" dirty="0">
                          <a:solidFill>
                            <a:schemeClr val="bg1"/>
                          </a:solidFill>
                          <a:effectLst/>
                          <a:latin typeface="Avenir Light" panose="020B0402020203020204" pitchFamily="34" charset="77"/>
                        </a:rPr>
                        <a:t>DAY | TIME</a:t>
                      </a:r>
                    </a:p>
                  </a:txBody>
                  <a:tcPr marL="32271" marR="32271" marT="0" marB="0" anchor="ctr">
                    <a:solidFill>
                      <a:srgbClr val="1C6FA9"/>
                    </a:solidFill>
                  </a:tcPr>
                </a:tc>
                <a:tc>
                  <a:txBody>
                    <a:bodyPr/>
                    <a:lstStyle/>
                    <a:p>
                      <a:pPr algn="ctr"/>
                      <a:r>
                        <a:rPr lang="en-US" sz="1800" b="1" i="0" dirty="0">
                          <a:solidFill>
                            <a:schemeClr val="bg1"/>
                          </a:solidFill>
                          <a:effectLst/>
                          <a:latin typeface="Avenir Light" panose="020B0402020203020204" pitchFamily="34" charset="77"/>
                        </a:rPr>
                        <a:t>EVENT</a:t>
                      </a:r>
                    </a:p>
                  </a:txBody>
                  <a:tcPr marL="32271" marR="32271" marT="0" marB="0" anchor="ctr">
                    <a:solidFill>
                      <a:srgbClr val="1C6FA9"/>
                    </a:solidFill>
                  </a:tcPr>
                </a:tc>
                <a:tc>
                  <a:txBody>
                    <a:bodyPr/>
                    <a:lstStyle/>
                    <a:p>
                      <a:pPr algn="ctr"/>
                      <a:r>
                        <a:rPr lang="en-US" sz="1800" b="1" i="0" dirty="0">
                          <a:solidFill>
                            <a:schemeClr val="bg1"/>
                          </a:solidFill>
                          <a:effectLst/>
                          <a:latin typeface="Avenir Light" panose="020B0402020203020204" pitchFamily="34" charset="77"/>
                        </a:rPr>
                        <a:t>LOCATION</a:t>
                      </a:r>
                    </a:p>
                  </a:txBody>
                  <a:tcPr marL="32271" marR="32271" marT="0" marB="0" anchor="ctr">
                    <a:solidFill>
                      <a:srgbClr val="1C6FA9"/>
                    </a:solidFill>
                  </a:tcPr>
                </a:tc>
                <a:extLst>
                  <a:ext uri="{0D108BD9-81ED-4DB2-BD59-A6C34878D82A}">
                    <a16:rowId xmlns:a16="http://schemas.microsoft.com/office/drawing/2014/main" val="1858207947"/>
                  </a:ext>
                </a:extLst>
              </a:tr>
              <a:tr h="365760">
                <a:tc>
                  <a:txBody>
                    <a:bodyPr/>
                    <a:lstStyle/>
                    <a:p>
                      <a:pPr algn="ctr"/>
                      <a:r>
                        <a:rPr lang="en-US" sz="1400" b="1" i="0" dirty="0">
                          <a:effectLst/>
                          <a:latin typeface="Avenir Light" panose="020B0402020203020204" pitchFamily="34" charset="77"/>
                        </a:rPr>
                        <a:t>Thursday, June 24 </a:t>
                      </a:r>
                      <a:r>
                        <a:rPr lang="en-US" sz="1400" b="0" i="0" dirty="0">
                          <a:effectLst/>
                          <a:latin typeface="Avenir Light" panose="020B0402020203020204" pitchFamily="34" charset="77"/>
                        </a:rPr>
                        <a:t>| 12:00-5:00pm</a:t>
                      </a:r>
                      <a:endParaRPr lang="en-US" sz="1400" b="0" i="0" dirty="0">
                        <a:solidFill>
                          <a:schemeClr val="bg1"/>
                        </a:solidFill>
                        <a:effectLst/>
                        <a:latin typeface="Avenir Light" panose="020B0402020203020204" pitchFamily="34" charset="77"/>
                      </a:endParaRPr>
                    </a:p>
                  </a:txBody>
                  <a:tcPr marL="32271" marR="32271" marT="0" marB="0" anchor="ctr"/>
                </a:tc>
                <a:tc>
                  <a:txBody>
                    <a:bodyPr/>
                    <a:lstStyle/>
                    <a:p>
                      <a:pPr algn="ctr"/>
                      <a:r>
                        <a:rPr lang="en-US" sz="1400" b="0" i="0" dirty="0">
                          <a:effectLst/>
                          <a:latin typeface="Avenir Light" panose="020B0402020203020204" pitchFamily="34" charset="77"/>
                        </a:rPr>
                        <a:t>Board of Directors Meeting</a:t>
                      </a:r>
                      <a:endParaRPr lang="en-US" sz="1400" b="0" i="0" dirty="0">
                        <a:solidFill>
                          <a:schemeClr val="bg1"/>
                        </a:solidFill>
                        <a:effectLst/>
                        <a:latin typeface="Avenir Light" panose="020B0402020203020204" pitchFamily="34" charset="77"/>
                      </a:endParaRPr>
                    </a:p>
                  </a:txBody>
                  <a:tcPr marL="32271" marR="32271" marT="0" marB="0" anchor="ctr"/>
                </a:tc>
                <a:tc>
                  <a:txBody>
                    <a:bodyPr/>
                    <a:lstStyle/>
                    <a:p>
                      <a:pPr algn="ctr"/>
                      <a:r>
                        <a:rPr lang="en-US" sz="1400" b="0" i="0" dirty="0">
                          <a:effectLst/>
                          <a:latin typeface="Avenir Light" panose="020B0402020203020204" pitchFamily="34" charset="77"/>
                        </a:rPr>
                        <a:t>Division Meeting Room</a:t>
                      </a:r>
                      <a:endParaRPr lang="en-US" sz="1400" b="0" i="0" dirty="0">
                        <a:solidFill>
                          <a:schemeClr val="bg1"/>
                        </a:solidFill>
                        <a:effectLst/>
                        <a:latin typeface="Avenir Light" panose="020B0402020203020204" pitchFamily="34" charset="77"/>
                      </a:endParaRPr>
                    </a:p>
                  </a:txBody>
                  <a:tcPr marL="32271" marR="32271" marT="0" marB="0" anchor="ctr"/>
                </a:tc>
                <a:extLst>
                  <a:ext uri="{0D108BD9-81ED-4DB2-BD59-A6C34878D82A}">
                    <a16:rowId xmlns:a16="http://schemas.microsoft.com/office/drawing/2014/main" val="722204488"/>
                  </a:ext>
                </a:extLst>
              </a:tr>
              <a:tr h="365760">
                <a:tc>
                  <a:txBody>
                    <a:bodyPr/>
                    <a:lstStyle/>
                    <a:p>
                      <a:pPr algn="ctr"/>
                      <a:r>
                        <a:rPr lang="en-US" sz="1400" b="1" i="0" dirty="0">
                          <a:effectLst/>
                          <a:latin typeface="Avenir Light" panose="020B0402020203020204" pitchFamily="34" charset="77"/>
                        </a:rPr>
                        <a:t>Friday, June 25 </a:t>
                      </a:r>
                      <a:r>
                        <a:rPr lang="en-US" sz="1400" b="0" i="0" dirty="0">
                          <a:effectLst/>
                          <a:latin typeface="Avenir Light" panose="020B0402020203020204" pitchFamily="34" charset="77"/>
                        </a:rPr>
                        <a:t>| 8:00am-5:00pm</a:t>
                      </a:r>
                      <a:endParaRPr lang="en-US" sz="1400" b="0" i="0" dirty="0">
                        <a:solidFill>
                          <a:schemeClr val="bg1"/>
                        </a:solidFill>
                        <a:effectLst/>
                        <a:latin typeface="Avenir Light" panose="020B0402020203020204" pitchFamily="34" charset="77"/>
                      </a:endParaRPr>
                    </a:p>
                  </a:txBody>
                  <a:tcPr marL="32271" marR="32271" marT="0" marB="0" anchor="ctr"/>
                </a:tc>
                <a:tc>
                  <a:txBody>
                    <a:bodyPr/>
                    <a:lstStyle/>
                    <a:p>
                      <a:pPr algn="ctr"/>
                      <a:r>
                        <a:rPr lang="en-US" sz="1400" b="0" i="0" dirty="0">
                          <a:effectLst/>
                          <a:latin typeface="Avenir Light" panose="020B0402020203020204" pitchFamily="34" charset="77"/>
                        </a:rPr>
                        <a:t>Board of Directors Meeting</a:t>
                      </a:r>
                      <a:endParaRPr lang="en-US" sz="1400" b="0" i="0" dirty="0">
                        <a:solidFill>
                          <a:schemeClr val="bg1"/>
                        </a:solidFill>
                        <a:effectLst/>
                        <a:latin typeface="Avenir Light" panose="020B0402020203020204" pitchFamily="34" charset="77"/>
                      </a:endParaRPr>
                    </a:p>
                  </a:txBody>
                  <a:tcPr marL="32271" marR="32271" marT="0" marB="0" anchor="ctr"/>
                </a:tc>
                <a:tc>
                  <a:txBody>
                    <a:bodyPr/>
                    <a:lstStyle/>
                    <a:p>
                      <a:pPr algn="ctr"/>
                      <a:r>
                        <a:rPr lang="en-US" sz="1400" b="0" i="0" dirty="0">
                          <a:effectLst/>
                          <a:latin typeface="Avenir Light" panose="020B0402020203020204" pitchFamily="34" charset="77"/>
                        </a:rPr>
                        <a:t>Division Meeting Room</a:t>
                      </a:r>
                      <a:endParaRPr lang="en-US" sz="1400" b="0" i="0" dirty="0">
                        <a:solidFill>
                          <a:schemeClr val="bg1"/>
                        </a:solidFill>
                        <a:effectLst/>
                        <a:latin typeface="Avenir Light" panose="020B0402020203020204" pitchFamily="34" charset="77"/>
                      </a:endParaRPr>
                    </a:p>
                  </a:txBody>
                  <a:tcPr marL="32271" marR="32271" marT="0" marB="0" anchor="ctr"/>
                </a:tc>
                <a:extLst>
                  <a:ext uri="{0D108BD9-81ED-4DB2-BD59-A6C34878D82A}">
                    <a16:rowId xmlns:a16="http://schemas.microsoft.com/office/drawing/2014/main" val="1704339092"/>
                  </a:ext>
                </a:extLst>
              </a:tr>
              <a:tr h="733993">
                <a:tc>
                  <a:txBody>
                    <a:bodyPr/>
                    <a:lstStyle/>
                    <a:p>
                      <a:pPr algn="ctr"/>
                      <a:r>
                        <a:rPr lang="en-US" sz="1400" b="1" i="0" dirty="0">
                          <a:effectLst/>
                          <a:latin typeface="Avenir Light" panose="020B0402020203020204" pitchFamily="34" charset="77"/>
                        </a:rPr>
                        <a:t>Friday, June 25  </a:t>
                      </a:r>
                      <a:r>
                        <a:rPr lang="en-US" sz="1400" b="0" i="0" dirty="0">
                          <a:effectLst/>
                          <a:latin typeface="Avenir Light" panose="020B0402020203020204" pitchFamily="34" charset="77"/>
                        </a:rPr>
                        <a:t>| 8:00am-3:00pm</a:t>
                      </a:r>
                      <a:endParaRPr lang="en-US" sz="1400" b="0" i="0" dirty="0">
                        <a:solidFill>
                          <a:schemeClr val="bg1"/>
                        </a:solidFill>
                        <a:effectLst/>
                        <a:latin typeface="Avenir Light" panose="020B0402020203020204" pitchFamily="34" charset="77"/>
                      </a:endParaRPr>
                    </a:p>
                  </a:txBody>
                  <a:tcPr marL="32271" marR="32271" marT="0" marB="0" anchor="ctr"/>
                </a:tc>
                <a:tc>
                  <a:txBody>
                    <a:bodyPr/>
                    <a:lstStyle/>
                    <a:p>
                      <a:pPr algn="ctr"/>
                      <a:r>
                        <a:rPr lang="en-US" sz="1400" b="0" i="0" dirty="0">
                          <a:effectLst/>
                          <a:latin typeface="Avenir Light" panose="020B0402020203020204" pitchFamily="34" charset="77"/>
                        </a:rPr>
                        <a:t>ASPE Office Tour </a:t>
                      </a:r>
                    </a:p>
                    <a:p>
                      <a:pPr algn="ctr"/>
                      <a:r>
                        <a:rPr lang="en-US" sz="1400" b="0" i="0" dirty="0">
                          <a:effectLst/>
                          <a:latin typeface="Avenir Light" panose="020B0402020203020204" pitchFamily="34" charset="77"/>
                        </a:rPr>
                        <a:t>(open to chapter leaders and hosted </a:t>
                      </a:r>
                      <a:br>
                        <a:rPr lang="en-US" sz="1400" b="0" i="0" dirty="0">
                          <a:effectLst/>
                          <a:latin typeface="Avenir Light" panose="020B0402020203020204" pitchFamily="34" charset="77"/>
                        </a:rPr>
                      </a:br>
                      <a:r>
                        <a:rPr lang="en-US" sz="1400" b="0" i="0" dirty="0">
                          <a:effectLst/>
                          <a:latin typeface="Avenir Light" panose="020B0402020203020204" pitchFamily="34" charset="77"/>
                        </a:rPr>
                        <a:t>by ASPE Staff- throughout the day)</a:t>
                      </a:r>
                      <a:endParaRPr lang="en-US" sz="1400" b="0" i="0" dirty="0">
                        <a:solidFill>
                          <a:schemeClr val="bg1"/>
                        </a:solidFill>
                        <a:effectLst/>
                        <a:latin typeface="Avenir Light" panose="020B0402020203020204" pitchFamily="34" charset="77"/>
                      </a:endParaRPr>
                    </a:p>
                  </a:txBody>
                  <a:tcPr marL="32271" marR="32271" marT="0" marB="0" anchor="ctr"/>
                </a:tc>
                <a:tc>
                  <a:txBody>
                    <a:bodyPr/>
                    <a:lstStyle/>
                    <a:p>
                      <a:pPr algn="ctr"/>
                      <a:r>
                        <a:rPr lang="en-US" sz="1400" b="0" i="0" dirty="0">
                          <a:effectLst/>
                          <a:latin typeface="Avenir Light" panose="020B0402020203020204" pitchFamily="34" charset="77"/>
                        </a:rPr>
                        <a:t>ASPE Office</a:t>
                      </a:r>
                      <a:br>
                        <a:rPr lang="en-US" sz="1400" b="0" i="0" dirty="0">
                          <a:effectLst/>
                          <a:latin typeface="Avenir Light" panose="020B0402020203020204" pitchFamily="34" charset="77"/>
                        </a:rPr>
                      </a:br>
                      <a:endParaRPr lang="en-US" sz="1400" b="0" i="0" dirty="0">
                        <a:solidFill>
                          <a:schemeClr val="bg1"/>
                        </a:solidFill>
                        <a:effectLst/>
                        <a:latin typeface="Avenir Light" panose="020B0402020203020204" pitchFamily="34" charset="77"/>
                      </a:endParaRPr>
                    </a:p>
                  </a:txBody>
                  <a:tcPr marL="32271" marR="32271" marT="0" marB="0" anchor="ctr"/>
                </a:tc>
                <a:extLst>
                  <a:ext uri="{0D108BD9-81ED-4DB2-BD59-A6C34878D82A}">
                    <a16:rowId xmlns:a16="http://schemas.microsoft.com/office/drawing/2014/main" val="1203629461"/>
                  </a:ext>
                </a:extLst>
              </a:tr>
              <a:tr h="365760">
                <a:tc>
                  <a:txBody>
                    <a:bodyPr/>
                    <a:lstStyle/>
                    <a:p>
                      <a:pPr algn="ctr"/>
                      <a:r>
                        <a:rPr lang="en-US" sz="1400" b="1" i="0" dirty="0">
                          <a:effectLst/>
                          <a:latin typeface="Avenir Light" panose="020B0402020203020204" pitchFamily="34" charset="77"/>
                        </a:rPr>
                        <a:t>Friday, June 25 </a:t>
                      </a:r>
                      <a:r>
                        <a:rPr lang="en-US" sz="1400" b="0" i="0" dirty="0">
                          <a:effectLst/>
                          <a:latin typeface="Avenir Light" panose="020B0402020203020204" pitchFamily="34" charset="77"/>
                        </a:rPr>
                        <a:t>| 7:00-8:00pm</a:t>
                      </a:r>
                      <a:endParaRPr lang="en-US" sz="1400" b="0" i="0" dirty="0">
                        <a:solidFill>
                          <a:schemeClr val="bg1"/>
                        </a:solidFill>
                        <a:effectLst/>
                        <a:latin typeface="Avenir Light" panose="020B0402020203020204" pitchFamily="34" charset="77"/>
                      </a:endParaRPr>
                    </a:p>
                  </a:txBody>
                  <a:tcPr marL="32271" marR="32271" marT="0" marB="0" anchor="ctr"/>
                </a:tc>
                <a:tc>
                  <a:txBody>
                    <a:bodyPr/>
                    <a:lstStyle/>
                    <a:p>
                      <a:pPr algn="ctr"/>
                      <a:r>
                        <a:rPr lang="en-US" sz="1400" b="0" i="0" dirty="0">
                          <a:effectLst/>
                          <a:latin typeface="Avenir Light" panose="020B0402020203020204" pitchFamily="34" charset="77"/>
                        </a:rPr>
                        <a:t>Chapter Leadership Conference Welcome Reception</a:t>
                      </a:r>
                      <a:endParaRPr lang="en-US" sz="1400" b="0" i="0" dirty="0">
                        <a:solidFill>
                          <a:schemeClr val="bg1"/>
                        </a:solidFill>
                        <a:effectLst/>
                        <a:latin typeface="Avenir Light" panose="020B0402020203020204" pitchFamily="34" charset="77"/>
                      </a:endParaRPr>
                    </a:p>
                  </a:txBody>
                  <a:tcPr marL="32271" marR="32271" marT="0" marB="0" anchor="ctr"/>
                </a:tc>
                <a:tc>
                  <a:txBody>
                    <a:bodyPr/>
                    <a:lstStyle/>
                    <a:p>
                      <a:pPr algn="ctr"/>
                      <a:r>
                        <a:rPr lang="en-US" sz="1400" b="0" i="0" dirty="0">
                          <a:solidFill>
                            <a:schemeClr val="tx1"/>
                          </a:solidFill>
                          <a:effectLst/>
                          <a:latin typeface="Avenir Light" panose="020B0402020203020204" pitchFamily="34" charset="77"/>
                        </a:rPr>
                        <a:t>ASPE Office or TBD</a:t>
                      </a:r>
                    </a:p>
                  </a:txBody>
                  <a:tcPr marL="32271" marR="32271" marT="0" marB="0" anchor="ctr"/>
                </a:tc>
                <a:extLst>
                  <a:ext uri="{0D108BD9-81ED-4DB2-BD59-A6C34878D82A}">
                    <a16:rowId xmlns:a16="http://schemas.microsoft.com/office/drawing/2014/main" val="3046121770"/>
                  </a:ext>
                </a:extLst>
              </a:tr>
              <a:tr h="365760">
                <a:tc>
                  <a:txBody>
                    <a:bodyPr/>
                    <a:lstStyle/>
                    <a:p>
                      <a:pPr algn="ctr"/>
                      <a:r>
                        <a:rPr lang="en-US" sz="1400" b="1" i="0" dirty="0">
                          <a:effectLst/>
                          <a:latin typeface="Avenir Light" panose="020B0402020203020204" pitchFamily="34" charset="77"/>
                        </a:rPr>
                        <a:t>Saturday, June 26 </a:t>
                      </a:r>
                      <a:r>
                        <a:rPr lang="en-US" sz="1400" b="0" i="0" dirty="0">
                          <a:effectLst/>
                          <a:latin typeface="Avenir Light" panose="020B0402020203020204" pitchFamily="34" charset="77"/>
                        </a:rPr>
                        <a:t>| 8:00am-12:00pm</a:t>
                      </a:r>
                      <a:endParaRPr lang="en-US" sz="1400" b="0" i="0" dirty="0">
                        <a:solidFill>
                          <a:schemeClr val="bg1"/>
                        </a:solidFill>
                        <a:effectLst/>
                        <a:latin typeface="Avenir Light" panose="020B0402020203020204" pitchFamily="34" charset="77"/>
                      </a:endParaRPr>
                    </a:p>
                  </a:txBody>
                  <a:tcPr marL="32271" marR="32271" marT="0" marB="0" anchor="ctr"/>
                </a:tc>
                <a:tc>
                  <a:txBody>
                    <a:bodyPr/>
                    <a:lstStyle/>
                    <a:p>
                      <a:pPr algn="ctr"/>
                      <a:r>
                        <a:rPr lang="en-US" sz="1400" b="0" i="0" dirty="0">
                          <a:effectLst/>
                          <a:latin typeface="Avenir Light" panose="020B0402020203020204" pitchFamily="34" charset="77"/>
                        </a:rPr>
                        <a:t>Society Board Presentation to Chapter Leaders</a:t>
                      </a:r>
                      <a:endParaRPr lang="en-US" sz="1400" b="0" i="0" dirty="0">
                        <a:solidFill>
                          <a:schemeClr val="bg1"/>
                        </a:solidFill>
                        <a:effectLst/>
                        <a:latin typeface="Avenir Light" panose="020B0402020203020204" pitchFamily="34" charset="77"/>
                      </a:endParaRPr>
                    </a:p>
                  </a:txBody>
                  <a:tcPr marL="32271" marR="32271" marT="0" marB="0" anchor="ctr"/>
                </a:tc>
                <a:tc>
                  <a:txBody>
                    <a:bodyPr/>
                    <a:lstStyle/>
                    <a:p>
                      <a:pPr algn="ctr"/>
                      <a:r>
                        <a:rPr lang="en-US" sz="1400" b="0" i="0" dirty="0">
                          <a:effectLst/>
                          <a:latin typeface="Avenir Light" panose="020B0402020203020204" pitchFamily="34" charset="77"/>
                        </a:rPr>
                        <a:t>Executive Forum Amphitheater</a:t>
                      </a:r>
                      <a:endParaRPr lang="en-US" sz="1400" b="0" i="0" dirty="0">
                        <a:solidFill>
                          <a:schemeClr val="bg1"/>
                        </a:solidFill>
                        <a:effectLst/>
                        <a:latin typeface="Avenir Light" panose="020B0402020203020204" pitchFamily="34" charset="77"/>
                      </a:endParaRPr>
                    </a:p>
                  </a:txBody>
                  <a:tcPr marL="32271" marR="32271" marT="0" marB="0" anchor="ctr"/>
                </a:tc>
                <a:extLst>
                  <a:ext uri="{0D108BD9-81ED-4DB2-BD59-A6C34878D82A}">
                    <a16:rowId xmlns:a16="http://schemas.microsoft.com/office/drawing/2014/main" val="3879491364"/>
                  </a:ext>
                </a:extLst>
              </a:tr>
              <a:tr h="1167716">
                <a:tc>
                  <a:txBody>
                    <a:bodyPr/>
                    <a:lstStyle/>
                    <a:p>
                      <a:pPr algn="ctr"/>
                      <a:r>
                        <a:rPr lang="en-US" sz="1400" b="1" i="0" dirty="0">
                          <a:effectLst/>
                          <a:latin typeface="Avenir Light" panose="020B0402020203020204" pitchFamily="34" charset="77"/>
                        </a:rPr>
                        <a:t>Saturday, June 26 </a:t>
                      </a:r>
                      <a:r>
                        <a:rPr lang="en-US" sz="1400" b="0" i="0" dirty="0">
                          <a:effectLst/>
                          <a:latin typeface="Avenir Light" panose="020B0402020203020204" pitchFamily="34" charset="77"/>
                        </a:rPr>
                        <a:t>| 1:00pm-5:00pm</a:t>
                      </a:r>
                      <a:endParaRPr lang="en-US" sz="1400" b="0" i="0" dirty="0">
                        <a:solidFill>
                          <a:schemeClr val="bg1"/>
                        </a:solidFill>
                        <a:effectLst/>
                        <a:latin typeface="Avenir Light" panose="020B0402020203020204" pitchFamily="34" charset="77"/>
                      </a:endParaRPr>
                    </a:p>
                  </a:txBody>
                  <a:tcPr marL="32271" marR="32271" marT="0" marB="0" anchor="ctr"/>
                </a:tc>
                <a:tc>
                  <a:txBody>
                    <a:bodyPr/>
                    <a:lstStyle/>
                    <a:p>
                      <a:pPr algn="ctr"/>
                      <a:r>
                        <a:rPr lang="en-US" sz="1400" b="0" i="0" dirty="0">
                          <a:effectLst/>
                          <a:latin typeface="Avenir Light" panose="020B0402020203020204" pitchFamily="34" charset="77"/>
                        </a:rPr>
                        <a:t>Region 1 Meeting</a:t>
                      </a:r>
                    </a:p>
                    <a:p>
                      <a:pPr algn="ctr"/>
                      <a:r>
                        <a:rPr lang="en-US" sz="1400" b="0" i="0" dirty="0">
                          <a:effectLst/>
                          <a:latin typeface="Avenir Light" panose="020B0402020203020204" pitchFamily="34" charset="77"/>
                        </a:rPr>
                        <a:t>Region 2 Meeting</a:t>
                      </a:r>
                    </a:p>
                    <a:p>
                      <a:pPr algn="ctr"/>
                      <a:r>
                        <a:rPr lang="en-US" sz="1400" b="0" i="0" dirty="0">
                          <a:effectLst/>
                          <a:latin typeface="Avenir Light" panose="020B0402020203020204" pitchFamily="34" charset="77"/>
                        </a:rPr>
                        <a:t>Region 3 Meeting</a:t>
                      </a:r>
                    </a:p>
                    <a:p>
                      <a:pPr algn="ctr"/>
                      <a:r>
                        <a:rPr lang="en-US" sz="1400" b="0" i="0" dirty="0">
                          <a:effectLst/>
                          <a:latin typeface="Avenir Light" panose="020B0402020203020204" pitchFamily="34" charset="77"/>
                        </a:rPr>
                        <a:t>Region 4 Meeting</a:t>
                      </a:r>
                    </a:p>
                    <a:p>
                      <a:pPr algn="ctr"/>
                      <a:r>
                        <a:rPr lang="en-US" sz="1400" b="0" i="0" dirty="0">
                          <a:effectLst/>
                          <a:latin typeface="Avenir Light" panose="020B0402020203020204" pitchFamily="34" charset="77"/>
                        </a:rPr>
                        <a:t>Region 5 Meeting</a:t>
                      </a:r>
                      <a:endParaRPr lang="en-US" sz="1400" b="0" i="0" dirty="0">
                        <a:solidFill>
                          <a:schemeClr val="bg1"/>
                        </a:solidFill>
                        <a:effectLst/>
                        <a:latin typeface="Avenir Light" panose="020B0402020203020204" pitchFamily="34" charset="77"/>
                      </a:endParaRPr>
                    </a:p>
                  </a:txBody>
                  <a:tcPr marL="32271" marR="32271" marT="0" marB="0" anchor="ctr"/>
                </a:tc>
                <a:tc>
                  <a:txBody>
                    <a:bodyPr/>
                    <a:lstStyle/>
                    <a:p>
                      <a:pPr algn="ctr"/>
                      <a:r>
                        <a:rPr lang="en-US" sz="1400" b="0" i="0" dirty="0">
                          <a:effectLst/>
                          <a:latin typeface="Avenir Light" panose="020B0402020203020204" pitchFamily="34" charset="77"/>
                        </a:rPr>
                        <a:t>LaSalle A Meeting Room</a:t>
                      </a:r>
                    </a:p>
                    <a:p>
                      <a:pPr algn="ctr"/>
                      <a:r>
                        <a:rPr lang="en-US" sz="1400" b="0" i="0" dirty="0">
                          <a:effectLst/>
                          <a:latin typeface="Avenir Light" panose="020B0402020203020204" pitchFamily="34" charset="77"/>
                        </a:rPr>
                        <a:t>Madison Meeting Room</a:t>
                      </a:r>
                    </a:p>
                    <a:p>
                      <a:pPr algn="ctr"/>
                      <a:r>
                        <a:rPr lang="en-US" sz="1400" b="0" i="0" dirty="0">
                          <a:effectLst/>
                          <a:latin typeface="Avenir Light" panose="020B0402020203020204" pitchFamily="34" charset="77"/>
                        </a:rPr>
                        <a:t>Dearborn Meeting Room </a:t>
                      </a:r>
                    </a:p>
                    <a:p>
                      <a:pPr algn="ctr"/>
                      <a:r>
                        <a:rPr lang="en-US" sz="1400" b="0" i="0" dirty="0">
                          <a:effectLst/>
                          <a:latin typeface="Avenir Light" panose="020B0402020203020204" pitchFamily="34" charset="77"/>
                        </a:rPr>
                        <a:t>Division Meeting Room</a:t>
                      </a:r>
                    </a:p>
                    <a:p>
                      <a:pPr algn="ctr"/>
                      <a:r>
                        <a:rPr lang="en-US" sz="1400" b="0" i="0" dirty="0">
                          <a:effectLst/>
                          <a:latin typeface="Avenir Light" panose="020B0402020203020204" pitchFamily="34" charset="77"/>
                        </a:rPr>
                        <a:t>Higgins Meeting Room</a:t>
                      </a:r>
                      <a:endParaRPr lang="en-US" sz="1400" b="0" i="0" dirty="0">
                        <a:solidFill>
                          <a:schemeClr val="bg1"/>
                        </a:solidFill>
                        <a:effectLst/>
                        <a:latin typeface="Avenir Light" panose="020B0402020203020204" pitchFamily="34" charset="77"/>
                      </a:endParaRPr>
                    </a:p>
                  </a:txBody>
                  <a:tcPr marL="32271" marR="32271" marT="0" marB="0" anchor="ctr"/>
                </a:tc>
                <a:extLst>
                  <a:ext uri="{0D108BD9-81ED-4DB2-BD59-A6C34878D82A}">
                    <a16:rowId xmlns:a16="http://schemas.microsoft.com/office/drawing/2014/main" val="3312556263"/>
                  </a:ext>
                </a:extLst>
              </a:tr>
              <a:tr h="365760">
                <a:tc>
                  <a:txBody>
                    <a:bodyPr/>
                    <a:lstStyle/>
                    <a:p>
                      <a:pPr algn="ctr"/>
                      <a:r>
                        <a:rPr lang="en-US" sz="1400" b="1" i="0" dirty="0">
                          <a:effectLst/>
                          <a:latin typeface="Avenir Light" panose="020B0402020203020204" pitchFamily="34" charset="77"/>
                        </a:rPr>
                        <a:t>Saturday, June 26 </a:t>
                      </a:r>
                      <a:r>
                        <a:rPr lang="en-US" sz="1400" b="0" i="0" dirty="0">
                          <a:effectLst/>
                          <a:latin typeface="Avenir Light" panose="020B0402020203020204" pitchFamily="34" charset="77"/>
                        </a:rPr>
                        <a:t>| 6:00-8:00pm</a:t>
                      </a:r>
                      <a:endParaRPr lang="en-US" sz="1400" b="0" i="0" dirty="0">
                        <a:solidFill>
                          <a:schemeClr val="bg1"/>
                        </a:solidFill>
                        <a:effectLst/>
                        <a:latin typeface="Avenir Light" panose="020B0402020203020204" pitchFamily="34" charset="77"/>
                      </a:endParaRPr>
                    </a:p>
                  </a:txBody>
                  <a:tcPr marL="32271" marR="32271" marT="0" marB="0" anchor="ctr"/>
                </a:tc>
                <a:tc>
                  <a:txBody>
                    <a:bodyPr/>
                    <a:lstStyle/>
                    <a:p>
                      <a:pPr algn="ctr"/>
                      <a:r>
                        <a:rPr lang="en-US" sz="1400" b="0" i="0" dirty="0">
                          <a:effectLst/>
                          <a:latin typeface="Avenir Light" panose="020B0402020203020204" pitchFamily="34" charset="77"/>
                        </a:rPr>
                        <a:t>Chapter Leaders Dinner</a:t>
                      </a:r>
                      <a:endParaRPr lang="en-US" sz="1400" b="0" i="0" dirty="0">
                        <a:solidFill>
                          <a:schemeClr val="bg1"/>
                        </a:solidFill>
                        <a:effectLst/>
                        <a:latin typeface="Avenir Light" panose="020B0402020203020204" pitchFamily="34" charset="77"/>
                      </a:endParaRPr>
                    </a:p>
                  </a:txBody>
                  <a:tcPr marL="32271" marR="32271" marT="0" marB="0" anchor="ctr"/>
                </a:tc>
                <a:tc>
                  <a:txBody>
                    <a:bodyPr/>
                    <a:lstStyle/>
                    <a:p>
                      <a:pPr algn="ctr"/>
                      <a:r>
                        <a:rPr lang="en-US" sz="1400" b="0" i="0" dirty="0">
                          <a:effectLst/>
                          <a:latin typeface="Avenir Light" panose="020B0402020203020204" pitchFamily="34" charset="77"/>
                        </a:rPr>
                        <a:t>LaSalle B/C Meeting Room</a:t>
                      </a:r>
                      <a:endParaRPr lang="en-US" sz="1400" b="0" i="0" dirty="0">
                        <a:solidFill>
                          <a:schemeClr val="bg1"/>
                        </a:solidFill>
                        <a:effectLst/>
                        <a:latin typeface="Avenir Light" panose="020B0402020203020204" pitchFamily="34" charset="77"/>
                      </a:endParaRPr>
                    </a:p>
                  </a:txBody>
                  <a:tcPr marL="32271" marR="32271" marT="0" marB="0" anchor="ctr"/>
                </a:tc>
                <a:extLst>
                  <a:ext uri="{0D108BD9-81ED-4DB2-BD59-A6C34878D82A}">
                    <a16:rowId xmlns:a16="http://schemas.microsoft.com/office/drawing/2014/main" val="874120585"/>
                  </a:ext>
                </a:extLst>
              </a:tr>
              <a:tr h="365760">
                <a:tc>
                  <a:txBody>
                    <a:bodyPr/>
                    <a:lstStyle/>
                    <a:p>
                      <a:pPr algn="ctr"/>
                      <a:r>
                        <a:rPr lang="en-US" sz="1400" b="1" i="0" dirty="0">
                          <a:effectLst/>
                          <a:latin typeface="Avenir Light" panose="020B0402020203020204" pitchFamily="34" charset="77"/>
                        </a:rPr>
                        <a:t>Sunday, June 27 </a:t>
                      </a:r>
                      <a:r>
                        <a:rPr lang="en-US" sz="1400" b="0" i="0" dirty="0">
                          <a:effectLst/>
                          <a:latin typeface="Avenir Light" panose="020B0402020203020204" pitchFamily="34" charset="77"/>
                        </a:rPr>
                        <a:t>| 8:00am-12:00pm</a:t>
                      </a:r>
                      <a:endParaRPr lang="en-US" sz="1400" b="0" i="0" dirty="0">
                        <a:solidFill>
                          <a:schemeClr val="bg1"/>
                        </a:solidFill>
                        <a:effectLst/>
                        <a:latin typeface="Avenir Light" panose="020B0402020203020204" pitchFamily="34" charset="77"/>
                      </a:endParaRPr>
                    </a:p>
                  </a:txBody>
                  <a:tcPr marL="32271" marR="32271" marT="0" marB="0" anchor="ctr"/>
                </a:tc>
                <a:tc>
                  <a:txBody>
                    <a:bodyPr/>
                    <a:lstStyle/>
                    <a:p>
                      <a:pPr algn="ctr"/>
                      <a:r>
                        <a:rPr lang="en-US" sz="1400" b="0" i="0" dirty="0">
                          <a:effectLst/>
                          <a:latin typeface="Avenir Light" panose="020B0402020203020204" pitchFamily="34" charset="77"/>
                        </a:rPr>
                        <a:t>Chapter Leadership Closing Event</a:t>
                      </a:r>
                      <a:endParaRPr lang="en-US" sz="1400" b="0" i="0" dirty="0">
                        <a:solidFill>
                          <a:schemeClr val="bg1"/>
                        </a:solidFill>
                        <a:effectLst/>
                        <a:latin typeface="Avenir Light" panose="020B0402020203020204" pitchFamily="34" charset="77"/>
                      </a:endParaRPr>
                    </a:p>
                  </a:txBody>
                  <a:tcPr marL="32271" marR="32271" marT="0" marB="0" anchor="ctr"/>
                </a:tc>
                <a:tc>
                  <a:txBody>
                    <a:bodyPr/>
                    <a:lstStyle/>
                    <a:p>
                      <a:pPr algn="ctr"/>
                      <a:r>
                        <a:rPr lang="en-US" sz="1400" b="0" i="0" dirty="0">
                          <a:effectLst/>
                          <a:latin typeface="Avenir Light" panose="020B0402020203020204" pitchFamily="34" charset="77"/>
                        </a:rPr>
                        <a:t>Executive Forum Amphitheater</a:t>
                      </a:r>
                      <a:endParaRPr lang="en-US" sz="1400" b="0" i="0" dirty="0">
                        <a:solidFill>
                          <a:schemeClr val="bg1"/>
                        </a:solidFill>
                        <a:effectLst/>
                        <a:latin typeface="Avenir Light" panose="020B0402020203020204" pitchFamily="34" charset="77"/>
                      </a:endParaRPr>
                    </a:p>
                  </a:txBody>
                  <a:tcPr marL="32271" marR="32271" marT="0" marB="0" anchor="ctr"/>
                </a:tc>
                <a:extLst>
                  <a:ext uri="{0D108BD9-81ED-4DB2-BD59-A6C34878D82A}">
                    <a16:rowId xmlns:a16="http://schemas.microsoft.com/office/drawing/2014/main" val="2220035260"/>
                  </a:ext>
                </a:extLst>
              </a:tr>
            </a:tbl>
          </a:graphicData>
        </a:graphic>
      </p:graphicFrame>
      <p:sp>
        <p:nvSpPr>
          <p:cNvPr id="7" name="Rectangle 2">
            <a:extLst>
              <a:ext uri="{FF2B5EF4-FFF2-40B4-BE49-F238E27FC236}">
                <a16:creationId xmlns:a16="http://schemas.microsoft.com/office/drawing/2014/main" id="{357B3623-C138-D04B-BCBC-3DD28DBF356B}"/>
              </a:ext>
            </a:extLst>
          </p:cNvPr>
          <p:cNvSpPr>
            <a:spLocks noChangeArrowheads="1"/>
          </p:cNvSpPr>
          <p:nvPr/>
        </p:nvSpPr>
        <p:spPr bwMode="auto">
          <a:xfrm>
            <a:off x="2533650"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400" b="0" i="0" u="none" strike="noStrike" cap="none" normalizeH="0" baseline="0" dirty="0">
                <a:ln>
                  <a:noFill/>
                </a:ln>
                <a:solidFill>
                  <a:schemeClr val="tx1"/>
                </a:solidFill>
                <a:effectLst/>
                <a:latin typeface="Times New Roman" panose="02020603050405020304" pitchFamily="18"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88178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CF5D3-9152-E24E-93EA-06D61B67C950}"/>
              </a:ext>
            </a:extLst>
          </p:cNvPr>
          <p:cNvSpPr>
            <a:spLocks noGrp="1"/>
          </p:cNvSpPr>
          <p:nvPr>
            <p:ph type="ctrTitle"/>
          </p:nvPr>
        </p:nvSpPr>
        <p:spPr>
          <a:xfrm>
            <a:off x="937176" y="2405960"/>
            <a:ext cx="10317648" cy="914400"/>
          </a:xfrm>
        </p:spPr>
        <p:txBody>
          <a:bodyPr>
            <a:normAutofit/>
          </a:bodyPr>
          <a:lstStyle/>
          <a:p>
            <a:pPr algn="l"/>
            <a:r>
              <a:rPr lang="en-US" sz="5400" dirty="0"/>
              <a:t>Chapter Liability Concerns</a:t>
            </a:r>
          </a:p>
        </p:txBody>
      </p:sp>
    </p:spTree>
    <p:extLst>
      <p:ext uri="{BB962C8B-B14F-4D97-AF65-F5344CB8AC3E}">
        <p14:creationId xmlns:p14="http://schemas.microsoft.com/office/powerpoint/2010/main" val="11959829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63780-3A51-9D42-96A6-F75E5475813B}"/>
              </a:ext>
            </a:extLst>
          </p:cNvPr>
          <p:cNvSpPr>
            <a:spLocks noGrp="1"/>
          </p:cNvSpPr>
          <p:nvPr>
            <p:ph type="title"/>
          </p:nvPr>
        </p:nvSpPr>
        <p:spPr>
          <a:xfrm>
            <a:off x="838200" y="344769"/>
            <a:ext cx="10515600" cy="1325563"/>
          </a:xfrm>
        </p:spPr>
        <p:txBody>
          <a:bodyPr>
            <a:normAutofit/>
          </a:bodyPr>
          <a:lstStyle/>
          <a:p>
            <a:pPr algn="ctr"/>
            <a:r>
              <a:rPr lang="en-US" sz="4000" dirty="0">
                <a:solidFill>
                  <a:srgbClr val="009B16"/>
                </a:solidFill>
                <a:latin typeface="Avenir Book" panose="02000503020000020003" pitchFamily="2" charset="0"/>
              </a:rPr>
              <a:t>Fraudulent Emails</a:t>
            </a:r>
          </a:p>
        </p:txBody>
      </p:sp>
      <p:sp>
        <p:nvSpPr>
          <p:cNvPr id="3" name="Content Placeholder 2">
            <a:extLst>
              <a:ext uri="{FF2B5EF4-FFF2-40B4-BE49-F238E27FC236}">
                <a16:creationId xmlns:a16="http://schemas.microsoft.com/office/drawing/2014/main" id="{5028BD52-1120-C14D-85F7-501424E7AECE}"/>
              </a:ext>
            </a:extLst>
          </p:cNvPr>
          <p:cNvSpPr>
            <a:spLocks noGrp="1"/>
          </p:cNvSpPr>
          <p:nvPr>
            <p:ph idx="1"/>
          </p:nvPr>
        </p:nvSpPr>
        <p:spPr>
          <a:xfrm>
            <a:off x="822291" y="1617045"/>
            <a:ext cx="10744067" cy="4126030"/>
          </a:xfrm>
        </p:spPr>
        <p:txBody>
          <a:bodyPr>
            <a:noAutofit/>
          </a:bodyPr>
          <a:lstStyle/>
          <a:p>
            <a:pPr>
              <a:spcBef>
                <a:spcPts val="1600"/>
              </a:spcBef>
              <a:spcAft>
                <a:spcPts val="1000"/>
              </a:spcAft>
              <a:buSzPct val="105000"/>
            </a:pPr>
            <a:r>
              <a:rPr lang="en-US" sz="2000" dirty="0">
                <a:latin typeface="Avenir Light" panose="020B0402020203020204" pitchFamily="34" charset="77"/>
                <a:cs typeface="Calibri" charset="0"/>
              </a:rPr>
              <a:t>The Society has provided a letter for all Chapters about fraudulent email issues and how to ensure that each Chapter can avoid these types of issues in the future, which you can find on the Region Meetings webpage.</a:t>
            </a:r>
          </a:p>
          <a:p>
            <a:pPr>
              <a:spcBef>
                <a:spcPts val="1600"/>
              </a:spcBef>
              <a:spcAft>
                <a:spcPts val="1000"/>
              </a:spcAft>
              <a:buSzPct val="105000"/>
            </a:pPr>
            <a:r>
              <a:rPr lang="en-US" sz="2000" dirty="0">
                <a:latin typeface="Avenir Light" panose="020B0402020203020204" pitchFamily="34" charset="77"/>
                <a:cs typeface="Calibri" charset="0"/>
              </a:rPr>
              <a:t>Take special precaution as to being diligent in verbally discussing and focusing on all emails requesting any amount of funds to be forwarded at any time or reason.</a:t>
            </a:r>
          </a:p>
        </p:txBody>
      </p:sp>
    </p:spTree>
    <p:extLst>
      <p:ext uri="{BB962C8B-B14F-4D97-AF65-F5344CB8AC3E}">
        <p14:creationId xmlns:p14="http://schemas.microsoft.com/office/powerpoint/2010/main" val="22984512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9E673-EAA7-4349-981F-7E3CF1B5FCB6}"/>
              </a:ext>
            </a:extLst>
          </p:cNvPr>
          <p:cNvSpPr>
            <a:spLocks noGrp="1"/>
          </p:cNvSpPr>
          <p:nvPr>
            <p:ph type="title"/>
          </p:nvPr>
        </p:nvSpPr>
        <p:spPr>
          <a:xfrm>
            <a:off x="838200" y="363531"/>
            <a:ext cx="10515600" cy="1325563"/>
          </a:xfrm>
        </p:spPr>
        <p:txBody>
          <a:bodyPr>
            <a:normAutofit/>
          </a:bodyPr>
          <a:lstStyle/>
          <a:p>
            <a:pPr algn="ctr"/>
            <a:r>
              <a:rPr lang="en-US" sz="4000" dirty="0">
                <a:solidFill>
                  <a:srgbClr val="009B16"/>
                </a:solidFill>
                <a:latin typeface="Avenir Book" panose="02000503020000020003" pitchFamily="2" charset="0"/>
              </a:rPr>
              <a:t>Copyright Infringement </a:t>
            </a:r>
          </a:p>
        </p:txBody>
      </p:sp>
      <p:sp>
        <p:nvSpPr>
          <p:cNvPr id="3" name="Content Placeholder 2">
            <a:extLst>
              <a:ext uri="{FF2B5EF4-FFF2-40B4-BE49-F238E27FC236}">
                <a16:creationId xmlns:a16="http://schemas.microsoft.com/office/drawing/2014/main" id="{69A9E39F-BCFE-A947-9DAB-D87AFDBDFACD}"/>
              </a:ext>
            </a:extLst>
          </p:cNvPr>
          <p:cNvSpPr>
            <a:spLocks noGrp="1"/>
          </p:cNvSpPr>
          <p:nvPr>
            <p:ph idx="1"/>
          </p:nvPr>
        </p:nvSpPr>
        <p:spPr>
          <a:xfrm>
            <a:off x="838200" y="1708080"/>
            <a:ext cx="10728158" cy="4089753"/>
          </a:xfrm>
        </p:spPr>
        <p:txBody>
          <a:bodyPr>
            <a:noAutofit/>
          </a:bodyPr>
          <a:lstStyle/>
          <a:p>
            <a:pPr>
              <a:spcBef>
                <a:spcPts val="1600"/>
              </a:spcBef>
              <a:spcAft>
                <a:spcPts val="1000"/>
              </a:spcAft>
              <a:buSzPct val="105000"/>
            </a:pPr>
            <a:r>
              <a:rPr lang="en-US" sz="2000" dirty="0">
                <a:latin typeface="Avenir Light" panose="020B0402020203020204" pitchFamily="34" charset="77"/>
                <a:cs typeface="Calibri" charset="0"/>
              </a:rPr>
              <a:t>The Society has provided a letter for all Chapters about copyright infringement issues and how to ensure that each Chapter can avoid these types of issues in the future, which you can find on the Region Meetings webpage.</a:t>
            </a:r>
          </a:p>
          <a:p>
            <a:pPr>
              <a:spcBef>
                <a:spcPts val="1600"/>
              </a:spcBef>
              <a:spcAft>
                <a:spcPts val="1000"/>
              </a:spcAft>
              <a:buSzPct val="105000"/>
            </a:pPr>
            <a:r>
              <a:rPr lang="en-US" sz="2000" dirty="0">
                <a:latin typeface="Avenir Light" panose="020B0402020203020204" pitchFamily="34" charset="77"/>
                <a:cs typeface="Calibri" charset="0"/>
              </a:rPr>
              <a:t>Take special precaution and be diligent in discussing and distributing any emails, documents, and photographs that are the property of others. </a:t>
            </a:r>
          </a:p>
          <a:p>
            <a:pPr>
              <a:spcBef>
                <a:spcPts val="1600"/>
              </a:spcBef>
              <a:spcAft>
                <a:spcPts val="1000"/>
              </a:spcAft>
              <a:buSzPct val="105000"/>
            </a:pPr>
            <a:r>
              <a:rPr lang="en-US" altLang="ja-JP" sz="2000" dirty="0">
                <a:latin typeface="Avenir Light" panose="020B0402020203020204" pitchFamily="34" charset="77"/>
                <a:cs typeface="Calibri" charset="0"/>
              </a:rPr>
              <a:t>This can turn out to be a very expensive lapse in judgement.</a:t>
            </a:r>
          </a:p>
        </p:txBody>
      </p:sp>
    </p:spTree>
    <p:extLst>
      <p:ext uri="{BB962C8B-B14F-4D97-AF65-F5344CB8AC3E}">
        <p14:creationId xmlns:p14="http://schemas.microsoft.com/office/powerpoint/2010/main" val="17897128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E8DB3-558A-394C-A08F-33A2F65B2667}"/>
              </a:ext>
            </a:extLst>
          </p:cNvPr>
          <p:cNvSpPr>
            <a:spLocks noGrp="1"/>
          </p:cNvSpPr>
          <p:nvPr>
            <p:ph type="title"/>
          </p:nvPr>
        </p:nvSpPr>
        <p:spPr/>
        <p:txBody>
          <a:bodyPr>
            <a:normAutofit/>
          </a:bodyPr>
          <a:lstStyle/>
          <a:p>
            <a:pPr algn="ctr"/>
            <a:r>
              <a:rPr lang="en-US" sz="4000" dirty="0">
                <a:solidFill>
                  <a:srgbClr val="009B16"/>
                </a:solidFill>
                <a:latin typeface="Avenir Book" panose="02000503020000020003" pitchFamily="2" charset="0"/>
              </a:rPr>
              <a:t>Website Security and Maintenance</a:t>
            </a:r>
          </a:p>
        </p:txBody>
      </p:sp>
      <p:sp>
        <p:nvSpPr>
          <p:cNvPr id="3" name="Content Placeholder 2">
            <a:extLst>
              <a:ext uri="{FF2B5EF4-FFF2-40B4-BE49-F238E27FC236}">
                <a16:creationId xmlns:a16="http://schemas.microsoft.com/office/drawing/2014/main" id="{30E78DEA-8612-D043-94B7-3C36107F57AA}"/>
              </a:ext>
            </a:extLst>
          </p:cNvPr>
          <p:cNvSpPr>
            <a:spLocks noGrp="1"/>
          </p:cNvSpPr>
          <p:nvPr>
            <p:ph idx="1"/>
          </p:nvPr>
        </p:nvSpPr>
        <p:spPr>
          <a:xfrm>
            <a:off x="838200" y="1726769"/>
            <a:ext cx="10515600" cy="4089753"/>
          </a:xfrm>
        </p:spPr>
        <p:txBody>
          <a:bodyPr>
            <a:normAutofit/>
          </a:bodyPr>
          <a:lstStyle/>
          <a:p>
            <a:pPr>
              <a:spcBef>
                <a:spcPts val="1600"/>
              </a:spcBef>
              <a:spcAft>
                <a:spcPts val="1000"/>
              </a:spcAft>
              <a:buSzPct val="105000"/>
            </a:pPr>
            <a:r>
              <a:rPr lang="en-US" sz="2000" dirty="0">
                <a:latin typeface="Avenir Light" panose="020B0402020203020204" pitchFamily="34" charset="77"/>
                <a:cs typeface="Calibri" charset="0"/>
              </a:rPr>
              <a:t>One of the largest concerns today is the hacking of websites to gain valuable information, both professional and personal. </a:t>
            </a:r>
          </a:p>
          <a:p>
            <a:pPr>
              <a:spcBef>
                <a:spcPts val="1600"/>
              </a:spcBef>
              <a:spcAft>
                <a:spcPts val="1000"/>
              </a:spcAft>
              <a:buSzPct val="105000"/>
            </a:pPr>
            <a:r>
              <a:rPr lang="en-US" sz="2000" dirty="0">
                <a:latin typeface="Avenir Light" panose="020B0402020203020204" pitchFamily="34" charset="77"/>
                <a:cs typeface="Calibri" charset="0"/>
              </a:rPr>
              <a:t>Each of our Chapters should take necessary precautions to ensure protection, with the understanding that nothing is absolute as to protection. </a:t>
            </a:r>
          </a:p>
          <a:p>
            <a:pPr>
              <a:spcBef>
                <a:spcPts val="1600"/>
              </a:spcBef>
              <a:spcAft>
                <a:spcPts val="1000"/>
              </a:spcAft>
              <a:buSzPct val="105000"/>
            </a:pPr>
            <a:r>
              <a:rPr lang="en-US" sz="2000" dirty="0">
                <a:latin typeface="Avenir Light" panose="020B0402020203020204" pitchFamily="34" charset="77"/>
                <a:cs typeface="Calibri" charset="0"/>
              </a:rPr>
              <a:t>Following is a list of steps each respective Chapter and Officer could consider for proper protective measures. Some may be cost prohibitive, but all are worth review.</a:t>
            </a:r>
          </a:p>
        </p:txBody>
      </p:sp>
    </p:spTree>
    <p:extLst>
      <p:ext uri="{BB962C8B-B14F-4D97-AF65-F5344CB8AC3E}">
        <p14:creationId xmlns:p14="http://schemas.microsoft.com/office/powerpoint/2010/main" val="15312343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E0B30-BD90-5D43-8754-BC7131FB3BD5}"/>
              </a:ext>
            </a:extLst>
          </p:cNvPr>
          <p:cNvSpPr>
            <a:spLocks noGrp="1"/>
          </p:cNvSpPr>
          <p:nvPr>
            <p:ph type="title"/>
          </p:nvPr>
        </p:nvSpPr>
        <p:spPr/>
        <p:txBody>
          <a:bodyPr>
            <a:normAutofit/>
          </a:bodyPr>
          <a:lstStyle/>
          <a:p>
            <a:r>
              <a:rPr lang="en-US" sz="4000" dirty="0">
                <a:solidFill>
                  <a:srgbClr val="009B16"/>
                </a:solidFill>
              </a:rPr>
              <a:t>Website Security and Maintenance</a:t>
            </a:r>
          </a:p>
        </p:txBody>
      </p:sp>
      <p:sp>
        <p:nvSpPr>
          <p:cNvPr id="3" name="Content Placeholder 2">
            <a:extLst>
              <a:ext uri="{FF2B5EF4-FFF2-40B4-BE49-F238E27FC236}">
                <a16:creationId xmlns:a16="http://schemas.microsoft.com/office/drawing/2014/main" id="{E59D620C-1AED-3A4B-94BC-14CF217E5F4B}"/>
              </a:ext>
            </a:extLst>
          </p:cNvPr>
          <p:cNvSpPr>
            <a:spLocks noGrp="1"/>
          </p:cNvSpPr>
          <p:nvPr>
            <p:ph idx="1"/>
          </p:nvPr>
        </p:nvSpPr>
        <p:spPr>
          <a:xfrm>
            <a:off x="838200" y="1584995"/>
            <a:ext cx="10515600" cy="792445"/>
          </a:xfrm>
        </p:spPr>
        <p:txBody>
          <a:bodyPr>
            <a:noAutofit/>
          </a:bodyPr>
          <a:lstStyle/>
          <a:p>
            <a:pPr marL="0" indent="0">
              <a:buNone/>
            </a:pPr>
            <a:r>
              <a:rPr lang="en-US" sz="2400" dirty="0">
                <a:latin typeface="Avenir Light" panose="020B0402020203020204" pitchFamily="34" charset="77"/>
              </a:rPr>
              <a:t>More information on the following tips can be found on the Region Meetings webpage under Chapter Liability Concerns. </a:t>
            </a:r>
          </a:p>
          <a:p>
            <a:endParaRPr lang="en-US" sz="2400" dirty="0">
              <a:latin typeface="Avenir Light" panose="020B0402020203020204" pitchFamily="34" charset="77"/>
            </a:endParaRPr>
          </a:p>
        </p:txBody>
      </p:sp>
      <p:sp>
        <p:nvSpPr>
          <p:cNvPr id="4" name="TextBox 3">
            <a:extLst>
              <a:ext uri="{FF2B5EF4-FFF2-40B4-BE49-F238E27FC236}">
                <a16:creationId xmlns:a16="http://schemas.microsoft.com/office/drawing/2014/main" id="{89B12A23-C3F2-1246-9AF2-D54685BA76F6}"/>
              </a:ext>
            </a:extLst>
          </p:cNvPr>
          <p:cNvSpPr txBox="1"/>
          <p:nvPr/>
        </p:nvSpPr>
        <p:spPr>
          <a:xfrm>
            <a:off x="838200" y="2467970"/>
            <a:ext cx="5663106" cy="2645404"/>
          </a:xfrm>
          <a:prstGeom prst="rect">
            <a:avLst/>
          </a:prstGeom>
          <a:noFill/>
        </p:spPr>
        <p:txBody>
          <a:bodyPr wrap="square" numCol="1" spcCol="182880" rtlCol="0">
            <a:spAutoFit/>
          </a:bodyPr>
          <a:lstStyle/>
          <a:p>
            <a:pPr marL="342900" indent="-342900">
              <a:lnSpc>
                <a:spcPct val="140000"/>
              </a:lnSpc>
              <a:buFont typeface="Arial" panose="020B0604020202020204" pitchFamily="34" charset="0"/>
              <a:buChar char="•"/>
            </a:pPr>
            <a:r>
              <a:rPr lang="en-US" sz="2000" dirty="0">
                <a:solidFill>
                  <a:schemeClr val="bg1"/>
                </a:solidFill>
                <a:latin typeface="Avenir Light" panose="020B0402020203020204" pitchFamily="34" charset="77"/>
              </a:rPr>
              <a:t>Use strong passwords – both for </a:t>
            </a:r>
            <a:br>
              <a:rPr lang="en-US" sz="2000" dirty="0">
                <a:solidFill>
                  <a:schemeClr val="bg1"/>
                </a:solidFill>
                <a:latin typeface="Avenir Light" panose="020B0402020203020204" pitchFamily="34" charset="77"/>
              </a:rPr>
            </a:br>
            <a:r>
              <a:rPr lang="en-US" sz="2000" dirty="0">
                <a:solidFill>
                  <a:schemeClr val="bg1"/>
                </a:solidFill>
                <a:latin typeface="Avenir Light" panose="020B0402020203020204" pitchFamily="34" charset="77"/>
              </a:rPr>
              <a:t>the Chapter and personally.</a:t>
            </a:r>
          </a:p>
          <a:p>
            <a:pPr marL="342900" indent="-342900">
              <a:lnSpc>
                <a:spcPct val="140000"/>
              </a:lnSpc>
              <a:buFont typeface="Arial" panose="020B0604020202020204" pitchFamily="34" charset="0"/>
              <a:buChar char="•"/>
            </a:pPr>
            <a:r>
              <a:rPr lang="en-US" sz="2000" dirty="0">
                <a:solidFill>
                  <a:schemeClr val="bg1"/>
                </a:solidFill>
                <a:latin typeface="Avenir Light" panose="020B0402020203020204" pitchFamily="34" charset="77"/>
              </a:rPr>
              <a:t>Install an SSL certificate.</a:t>
            </a:r>
          </a:p>
          <a:p>
            <a:pPr marL="342900" indent="-342900">
              <a:lnSpc>
                <a:spcPct val="140000"/>
              </a:lnSpc>
              <a:buFont typeface="Arial" panose="020B0604020202020204" pitchFamily="34" charset="0"/>
              <a:buChar char="•"/>
            </a:pPr>
            <a:r>
              <a:rPr lang="en-US" sz="2000" dirty="0">
                <a:solidFill>
                  <a:schemeClr val="bg1"/>
                </a:solidFill>
                <a:latin typeface="Avenir Light" panose="020B0402020203020204" pitchFamily="34" charset="77"/>
              </a:rPr>
              <a:t>Use a secure host.</a:t>
            </a:r>
          </a:p>
          <a:p>
            <a:pPr marL="342900" indent="-342900">
              <a:lnSpc>
                <a:spcPct val="140000"/>
              </a:lnSpc>
              <a:buFont typeface="Arial" panose="020B0604020202020204" pitchFamily="34" charset="0"/>
              <a:buChar char="•"/>
            </a:pPr>
            <a:r>
              <a:rPr lang="en-US" sz="2000" dirty="0">
                <a:solidFill>
                  <a:schemeClr val="bg1"/>
                </a:solidFill>
                <a:latin typeface="Avenir Light" panose="020B0402020203020204" pitchFamily="34" charset="77"/>
              </a:rPr>
              <a:t>Install a web application firewall.</a:t>
            </a:r>
          </a:p>
          <a:p>
            <a:pPr marL="342900" indent="-342900">
              <a:lnSpc>
                <a:spcPct val="140000"/>
              </a:lnSpc>
              <a:buFont typeface="Arial" panose="020B0604020202020204" pitchFamily="34" charset="0"/>
              <a:buChar char="•"/>
            </a:pPr>
            <a:r>
              <a:rPr lang="en-US" sz="2000" dirty="0">
                <a:solidFill>
                  <a:schemeClr val="bg1"/>
                </a:solidFill>
                <a:latin typeface="Avenir Light" panose="020B0402020203020204" pitchFamily="34" charset="77"/>
              </a:rPr>
              <a:t>Regularly scan your site for malware.</a:t>
            </a:r>
          </a:p>
        </p:txBody>
      </p:sp>
      <p:sp>
        <p:nvSpPr>
          <p:cNvPr id="5" name="TextBox 4">
            <a:extLst>
              <a:ext uri="{FF2B5EF4-FFF2-40B4-BE49-F238E27FC236}">
                <a16:creationId xmlns:a16="http://schemas.microsoft.com/office/drawing/2014/main" id="{4B4E66F8-8BB5-B440-8579-445C922310A9}"/>
              </a:ext>
            </a:extLst>
          </p:cNvPr>
          <p:cNvSpPr txBox="1"/>
          <p:nvPr/>
        </p:nvSpPr>
        <p:spPr>
          <a:xfrm>
            <a:off x="6112012" y="2467970"/>
            <a:ext cx="5162550" cy="2643544"/>
          </a:xfrm>
          <a:prstGeom prst="rect">
            <a:avLst/>
          </a:prstGeom>
          <a:noFill/>
        </p:spPr>
        <p:txBody>
          <a:bodyPr wrap="square" numCol="1" spcCol="182880" rtlCol="0">
            <a:spAutoFit/>
          </a:bodyPr>
          <a:lstStyle/>
          <a:p>
            <a:pPr marL="342900" indent="-342900">
              <a:lnSpc>
                <a:spcPct val="140000"/>
              </a:lnSpc>
              <a:buFont typeface="Arial" panose="020B0604020202020204" pitchFamily="34" charset="0"/>
              <a:buChar char="•"/>
            </a:pPr>
            <a:r>
              <a:rPr lang="en-US" sz="2000" dirty="0">
                <a:solidFill>
                  <a:schemeClr val="bg1"/>
                </a:solidFill>
                <a:latin typeface="Avenir Light" panose="020B0402020203020204" pitchFamily="34" charset="77"/>
              </a:rPr>
              <a:t>Back up your site.</a:t>
            </a:r>
          </a:p>
          <a:p>
            <a:pPr marL="342900" indent="-342900">
              <a:lnSpc>
                <a:spcPct val="140000"/>
              </a:lnSpc>
              <a:buFont typeface="Arial" panose="020B0604020202020204" pitchFamily="34" charset="0"/>
              <a:buChar char="•"/>
            </a:pPr>
            <a:r>
              <a:rPr lang="en-US" sz="2000" dirty="0">
                <a:solidFill>
                  <a:schemeClr val="bg1"/>
                </a:solidFill>
                <a:latin typeface="Avenir Light" panose="020B0402020203020204" pitchFamily="34" charset="77"/>
              </a:rPr>
              <a:t>Set up a login lockdown feature.</a:t>
            </a:r>
          </a:p>
          <a:p>
            <a:pPr marL="342900" indent="-342900">
              <a:lnSpc>
                <a:spcPct val="140000"/>
              </a:lnSpc>
              <a:buFont typeface="Arial" panose="020B0604020202020204" pitchFamily="34" charset="0"/>
              <a:buChar char="•"/>
            </a:pPr>
            <a:r>
              <a:rPr lang="en-US" sz="2000" dirty="0">
                <a:solidFill>
                  <a:schemeClr val="bg1"/>
                </a:solidFill>
                <a:latin typeface="Avenir Light" panose="020B0402020203020204" pitchFamily="34" charset="77"/>
              </a:rPr>
              <a:t>If possible, enable 2FA.</a:t>
            </a:r>
          </a:p>
          <a:p>
            <a:pPr marL="342900" indent="-342900">
              <a:lnSpc>
                <a:spcPct val="140000"/>
              </a:lnSpc>
              <a:buFont typeface="Arial" panose="020B0604020202020204" pitchFamily="34" charset="0"/>
              <a:buChar char="•"/>
            </a:pPr>
            <a:r>
              <a:rPr lang="en-US" sz="2000" dirty="0">
                <a:solidFill>
                  <a:schemeClr val="bg1"/>
                </a:solidFill>
                <a:latin typeface="Avenir Light" panose="020B0402020203020204" pitchFamily="34" charset="77"/>
              </a:rPr>
              <a:t>Disable directory indexing and browsing.</a:t>
            </a:r>
          </a:p>
          <a:p>
            <a:pPr marL="342900" indent="-342900">
              <a:lnSpc>
                <a:spcPct val="140000"/>
              </a:lnSpc>
              <a:buFont typeface="Arial" panose="020B0604020202020204" pitchFamily="34" charset="0"/>
              <a:buChar char="•"/>
            </a:pPr>
            <a:r>
              <a:rPr lang="en-US" sz="2000" dirty="0">
                <a:solidFill>
                  <a:schemeClr val="bg1"/>
                </a:solidFill>
                <a:latin typeface="Avenir Light" panose="020B0402020203020204" pitchFamily="34" charset="77"/>
              </a:rPr>
              <a:t>Protect the admin directory.</a:t>
            </a:r>
          </a:p>
          <a:p>
            <a:pPr marL="342900" indent="-342900">
              <a:lnSpc>
                <a:spcPct val="140000"/>
              </a:lnSpc>
              <a:buFont typeface="Arial" panose="020B0604020202020204" pitchFamily="34" charset="0"/>
              <a:buChar char="•"/>
            </a:pPr>
            <a:r>
              <a:rPr lang="en-US" sz="2000" dirty="0">
                <a:solidFill>
                  <a:schemeClr val="bg1"/>
                </a:solidFill>
                <a:latin typeface="Avenir Light" panose="020B0402020203020204" pitchFamily="34" charset="77"/>
              </a:rPr>
              <a:t>Continuously monitor and test your site.</a:t>
            </a:r>
            <a:endParaRPr lang="en-US" sz="2000" dirty="0">
              <a:solidFill>
                <a:schemeClr val="bg1"/>
              </a:solidFill>
            </a:endParaRPr>
          </a:p>
        </p:txBody>
      </p:sp>
    </p:spTree>
    <p:extLst>
      <p:ext uri="{BB962C8B-B14F-4D97-AF65-F5344CB8AC3E}">
        <p14:creationId xmlns:p14="http://schemas.microsoft.com/office/powerpoint/2010/main" val="9152888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E02FF-1CD2-3C4B-B9BA-59F61B0CDE1D}"/>
              </a:ext>
            </a:extLst>
          </p:cNvPr>
          <p:cNvSpPr>
            <a:spLocks noGrp="1"/>
          </p:cNvSpPr>
          <p:nvPr>
            <p:ph type="title"/>
          </p:nvPr>
        </p:nvSpPr>
        <p:spPr/>
        <p:txBody>
          <a:bodyPr>
            <a:normAutofit/>
          </a:bodyPr>
          <a:lstStyle/>
          <a:p>
            <a:pPr algn="ctr"/>
            <a:r>
              <a:rPr lang="en-US" sz="4000" dirty="0">
                <a:solidFill>
                  <a:srgbClr val="009B16"/>
                </a:solidFill>
                <a:latin typeface="Avenir Book" panose="02000503020000020003" pitchFamily="2" charset="0"/>
              </a:rPr>
              <a:t>Chapter Officer Personal Protection</a:t>
            </a:r>
          </a:p>
        </p:txBody>
      </p:sp>
      <p:sp>
        <p:nvSpPr>
          <p:cNvPr id="3" name="Content Placeholder 2">
            <a:extLst>
              <a:ext uri="{FF2B5EF4-FFF2-40B4-BE49-F238E27FC236}">
                <a16:creationId xmlns:a16="http://schemas.microsoft.com/office/drawing/2014/main" id="{3C118BD1-8BB7-8343-9906-E8B49B6EBE52}"/>
              </a:ext>
            </a:extLst>
          </p:cNvPr>
          <p:cNvSpPr>
            <a:spLocks noGrp="1"/>
          </p:cNvSpPr>
          <p:nvPr>
            <p:ph idx="1"/>
          </p:nvPr>
        </p:nvSpPr>
        <p:spPr>
          <a:xfrm>
            <a:off x="838200" y="1689698"/>
            <a:ext cx="10515600" cy="4089753"/>
          </a:xfrm>
        </p:spPr>
        <p:txBody>
          <a:bodyPr>
            <a:noAutofit/>
          </a:bodyPr>
          <a:lstStyle/>
          <a:p>
            <a:pPr>
              <a:spcBef>
                <a:spcPts val="1600"/>
              </a:spcBef>
              <a:spcAft>
                <a:spcPts val="1000"/>
              </a:spcAft>
              <a:buSzPct val="105000"/>
            </a:pPr>
            <a:r>
              <a:rPr lang="en-US" sz="2000" dirty="0">
                <a:latin typeface="Avenir Light" panose="020B0402020203020204" pitchFamily="34" charset="77"/>
                <a:cs typeface="Calibri" charset="0"/>
              </a:rPr>
              <a:t>For each ASPE member who volunteers to serve as a Chapter Officer, the Chapter needs to provide a way to contact them on the Chapter website.</a:t>
            </a:r>
          </a:p>
          <a:p>
            <a:pPr>
              <a:spcBef>
                <a:spcPts val="1600"/>
              </a:spcBef>
              <a:spcAft>
                <a:spcPts val="1000"/>
              </a:spcAft>
              <a:buSzPct val="105000"/>
            </a:pPr>
            <a:r>
              <a:rPr lang="en-US" sz="2000" dirty="0">
                <a:latin typeface="Avenir Light" panose="020B0402020203020204" pitchFamily="34" charset="77"/>
                <a:cs typeface="Calibri" charset="0"/>
              </a:rPr>
              <a:t>One of the most proven methods of being proactive in personal information protection is to establish a contact email that is not in any way connected to your personal files or contact information.</a:t>
            </a:r>
          </a:p>
          <a:p>
            <a:pPr>
              <a:spcBef>
                <a:spcPts val="1600"/>
              </a:spcBef>
              <a:spcAft>
                <a:spcPts val="1000"/>
              </a:spcAft>
              <a:buSzPct val="105000"/>
            </a:pPr>
            <a:r>
              <a:rPr lang="en-US" sz="2000" dirty="0">
                <a:latin typeface="Avenir Light" panose="020B0402020203020204" pitchFamily="34" charset="77"/>
                <a:cs typeface="Calibri" charset="0"/>
              </a:rPr>
              <a:t>A suggestion to be strongly considered is to establish something like a specific Gmail account for your volunteer contacts. </a:t>
            </a:r>
          </a:p>
        </p:txBody>
      </p:sp>
    </p:spTree>
    <p:extLst>
      <p:ext uri="{BB962C8B-B14F-4D97-AF65-F5344CB8AC3E}">
        <p14:creationId xmlns:p14="http://schemas.microsoft.com/office/powerpoint/2010/main" val="12047790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CF5D3-9152-E24E-93EA-06D61B67C950}"/>
              </a:ext>
            </a:extLst>
          </p:cNvPr>
          <p:cNvSpPr>
            <a:spLocks noGrp="1"/>
          </p:cNvSpPr>
          <p:nvPr>
            <p:ph type="ctrTitle"/>
          </p:nvPr>
        </p:nvSpPr>
        <p:spPr>
          <a:xfrm>
            <a:off x="956276" y="2442176"/>
            <a:ext cx="11150745" cy="826129"/>
          </a:xfrm>
        </p:spPr>
        <p:txBody>
          <a:bodyPr numCol="1" anchor="ctr">
            <a:noAutofit/>
          </a:bodyPr>
          <a:lstStyle/>
          <a:p>
            <a:pPr algn="l"/>
            <a:r>
              <a:rPr lang="en-US" sz="5400" dirty="0"/>
              <a:t>ASPE CONNECT</a:t>
            </a:r>
          </a:p>
        </p:txBody>
      </p:sp>
    </p:spTree>
    <p:extLst>
      <p:ext uri="{BB962C8B-B14F-4D97-AF65-F5344CB8AC3E}">
        <p14:creationId xmlns:p14="http://schemas.microsoft.com/office/powerpoint/2010/main" val="3714810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63780-3A51-9D42-96A6-F75E5475813B}"/>
              </a:ext>
            </a:extLst>
          </p:cNvPr>
          <p:cNvSpPr>
            <a:spLocks noGrp="1"/>
          </p:cNvSpPr>
          <p:nvPr>
            <p:ph type="title"/>
          </p:nvPr>
        </p:nvSpPr>
        <p:spPr>
          <a:xfrm>
            <a:off x="838200" y="725716"/>
            <a:ext cx="10515600" cy="585607"/>
          </a:xfrm>
        </p:spPr>
        <p:txBody>
          <a:bodyPr>
            <a:normAutofit fontScale="90000"/>
          </a:bodyPr>
          <a:lstStyle/>
          <a:p>
            <a:pPr algn="ctr"/>
            <a:r>
              <a:rPr lang="en-US" dirty="0">
                <a:solidFill>
                  <a:srgbClr val="009B16"/>
                </a:solidFill>
              </a:rPr>
              <a:t>ASPE’s Response to COVID-19</a:t>
            </a:r>
          </a:p>
        </p:txBody>
      </p:sp>
      <p:sp>
        <p:nvSpPr>
          <p:cNvPr id="3" name="Content Placeholder 2">
            <a:extLst>
              <a:ext uri="{FF2B5EF4-FFF2-40B4-BE49-F238E27FC236}">
                <a16:creationId xmlns:a16="http://schemas.microsoft.com/office/drawing/2014/main" id="{5028BD52-1120-C14D-85F7-501424E7AECE}"/>
              </a:ext>
            </a:extLst>
          </p:cNvPr>
          <p:cNvSpPr>
            <a:spLocks noGrp="1"/>
          </p:cNvSpPr>
          <p:nvPr>
            <p:ph idx="1"/>
          </p:nvPr>
        </p:nvSpPr>
        <p:spPr>
          <a:xfrm>
            <a:off x="838200" y="1442654"/>
            <a:ext cx="10723075" cy="4532091"/>
          </a:xfrm>
        </p:spPr>
        <p:txBody>
          <a:bodyPr>
            <a:noAutofit/>
          </a:bodyPr>
          <a:lstStyle/>
          <a:p>
            <a:pPr>
              <a:lnSpc>
                <a:spcPct val="140000"/>
              </a:lnSpc>
              <a:spcBef>
                <a:spcPts val="1600"/>
              </a:spcBef>
            </a:pPr>
            <a:r>
              <a:rPr lang="en-US" sz="2000" dirty="0">
                <a:latin typeface="Avenir Light" panose="020B0402020203020204" pitchFamily="34" charset="77"/>
              </a:rPr>
              <a:t>On March 19, ASPE President Carol Johnson and Executive Director/CEO Billy Smith sent a letter to Chapter Officers about not holding face-to-face meetings. Additionally, the Society recommends our Chapters should follow the recommendations and guidelines set forth by the CDC, local municipalities, and local Health Departments. </a:t>
            </a:r>
          </a:p>
          <a:p>
            <a:pPr>
              <a:lnSpc>
                <a:spcPct val="140000"/>
              </a:lnSpc>
              <a:spcBef>
                <a:spcPts val="1600"/>
              </a:spcBef>
            </a:pPr>
            <a:r>
              <a:rPr lang="en-US" sz="2000" dirty="0">
                <a:latin typeface="Avenir Light" panose="020B0402020203020204" pitchFamily="34" charset="77"/>
              </a:rPr>
              <a:t>On March 20, ASPE Executive Director/CEO advised our Membership of Society operations to address the health and safety of our staff. In addition, ASPE launched a proactive COVID-19 Preparedness Resource page to help our members stay safe and productive wherever and however they were conducting business during this time. It can be found via this link:  </a:t>
            </a:r>
            <a:r>
              <a:rPr lang="en-US" sz="2000" dirty="0">
                <a:latin typeface="Avenir Light" panose="020B0402020203020204" pitchFamily="34" charset="77"/>
                <a:hlinkClick r:id="rId3"/>
              </a:rPr>
              <a:t>https://www.aspe.org/coronavirus-covid-19-preparedness-resources/</a:t>
            </a:r>
            <a:r>
              <a:rPr lang="en-US" sz="2000" dirty="0">
                <a:latin typeface="Avenir Light" panose="020B0402020203020204" pitchFamily="34" charset="77"/>
              </a:rPr>
              <a:t>.</a:t>
            </a:r>
          </a:p>
        </p:txBody>
      </p:sp>
    </p:spTree>
    <p:extLst>
      <p:ext uri="{BB962C8B-B14F-4D97-AF65-F5344CB8AC3E}">
        <p14:creationId xmlns:p14="http://schemas.microsoft.com/office/powerpoint/2010/main" val="22400246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7284"/>
            <a:ext cx="10515600" cy="1325563"/>
          </a:xfrm>
        </p:spPr>
        <p:txBody>
          <a:bodyPr>
            <a:normAutofit/>
          </a:bodyPr>
          <a:lstStyle/>
          <a:p>
            <a:r>
              <a:rPr lang="en-US" sz="4000" dirty="0">
                <a:solidFill>
                  <a:srgbClr val="009B16"/>
                </a:solidFill>
              </a:rPr>
              <a:t>ASPE Connect</a:t>
            </a:r>
          </a:p>
        </p:txBody>
      </p:sp>
      <p:sp>
        <p:nvSpPr>
          <p:cNvPr id="5" name="Text Placeholder 4"/>
          <p:cNvSpPr>
            <a:spLocks noGrp="1"/>
          </p:cNvSpPr>
          <p:nvPr>
            <p:ph type="body" idx="4294967295"/>
          </p:nvPr>
        </p:nvSpPr>
        <p:spPr>
          <a:xfrm>
            <a:off x="698715" y="1229924"/>
            <a:ext cx="11197538" cy="4745361"/>
          </a:xfrm>
        </p:spPr>
        <p:txBody>
          <a:bodyPr>
            <a:noAutofit/>
          </a:bodyPr>
          <a:lstStyle/>
          <a:p>
            <a:r>
              <a:rPr lang="en-US" sz="2000" b="0" dirty="0">
                <a:latin typeface="Avenir Light" panose="020B0402020203020204" pitchFamily="34" charset="77"/>
              </a:rPr>
              <a:t>Make sure you have found this link: connect.aspe.org.</a:t>
            </a:r>
          </a:p>
          <a:p>
            <a:r>
              <a:rPr lang="en-US" sz="2000" b="0" dirty="0">
                <a:latin typeface="Avenir Light" panose="020B0402020203020204" pitchFamily="34" charset="77"/>
              </a:rPr>
              <a:t>ASPE’s newest member benefit launched March 2019.</a:t>
            </a:r>
          </a:p>
          <a:p>
            <a:r>
              <a:rPr lang="en-US" sz="2000" b="0" dirty="0">
                <a:latin typeface="Avenir Light" panose="020B0402020203020204" pitchFamily="34" charset="77"/>
              </a:rPr>
              <a:t>It is an online community to connect, engage, and learn.</a:t>
            </a:r>
          </a:p>
          <a:p>
            <a:pPr>
              <a:lnSpc>
                <a:spcPct val="120000"/>
              </a:lnSpc>
            </a:pPr>
            <a:r>
              <a:rPr lang="en-US" sz="2000" b="0" dirty="0">
                <a:latin typeface="Avenir Light" panose="020B0402020203020204" pitchFamily="34" charset="77"/>
              </a:rPr>
              <a:t>Members can network, share your insights and experiences, and gain knowledge from professionals around the world.</a:t>
            </a:r>
          </a:p>
          <a:p>
            <a:r>
              <a:rPr lang="en-US" sz="2000" b="0" dirty="0">
                <a:latin typeface="Avenir Light" panose="020B0402020203020204" pitchFamily="34" charset="77"/>
              </a:rPr>
              <a:t>Who here has logged in and started discussing?</a:t>
            </a:r>
          </a:p>
          <a:p>
            <a:pPr>
              <a:lnSpc>
                <a:spcPct val="120000"/>
              </a:lnSpc>
            </a:pPr>
            <a:r>
              <a:rPr lang="en-US" sz="2000" b="0" dirty="0">
                <a:latin typeface="Avenir Light" panose="020B0402020203020204" pitchFamily="34" charset="77"/>
              </a:rPr>
              <a:t>There is availability for more Chapter and committee communities as requested to fulfill a need.</a:t>
            </a:r>
          </a:p>
          <a:p>
            <a:pPr>
              <a:lnSpc>
                <a:spcPct val="120000"/>
              </a:lnSpc>
            </a:pPr>
            <a:r>
              <a:rPr lang="en-US" sz="2000" b="0" dirty="0">
                <a:latin typeface="Avenir Light" panose="020B0402020203020204" pitchFamily="34" charset="77"/>
              </a:rPr>
              <a:t>Review the “All Communities” tab to find the established communities for committees and Chapters. </a:t>
            </a:r>
          </a:p>
          <a:p>
            <a:r>
              <a:rPr lang="en-US" sz="2000" b="0" dirty="0">
                <a:latin typeface="Avenir Light" panose="020B0402020203020204" pitchFamily="34" charset="77"/>
              </a:rPr>
              <a:t>These communities are a tremendous benefit and resource for our members. </a:t>
            </a:r>
          </a:p>
          <a:p>
            <a:r>
              <a:rPr lang="en-US" sz="2000" b="0" dirty="0">
                <a:latin typeface="Avenir Light" panose="020B0402020203020204" pitchFamily="34" charset="77"/>
              </a:rPr>
              <a:t>We now are offering a free 30-day trial of Connect to nonmembers.</a:t>
            </a:r>
          </a:p>
        </p:txBody>
      </p:sp>
    </p:spTree>
    <p:extLst>
      <p:ext uri="{BB962C8B-B14F-4D97-AF65-F5344CB8AC3E}">
        <p14:creationId xmlns:p14="http://schemas.microsoft.com/office/powerpoint/2010/main" val="2644844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8F74D-4332-5C46-8ED2-496D62AA38DD}"/>
              </a:ext>
            </a:extLst>
          </p:cNvPr>
          <p:cNvSpPr>
            <a:spLocks noGrp="1"/>
          </p:cNvSpPr>
          <p:nvPr>
            <p:ph type="title"/>
          </p:nvPr>
        </p:nvSpPr>
        <p:spPr/>
        <p:txBody>
          <a:bodyPr>
            <a:normAutofit/>
          </a:bodyPr>
          <a:lstStyle/>
          <a:p>
            <a:r>
              <a:rPr lang="en-US" sz="4000" dirty="0">
                <a:solidFill>
                  <a:srgbClr val="009B16"/>
                </a:solidFill>
              </a:rPr>
              <a:t>ASPE Connect Stats and Usage</a:t>
            </a:r>
          </a:p>
        </p:txBody>
      </p:sp>
      <p:sp>
        <p:nvSpPr>
          <p:cNvPr id="3" name="Content Placeholder 2">
            <a:extLst>
              <a:ext uri="{FF2B5EF4-FFF2-40B4-BE49-F238E27FC236}">
                <a16:creationId xmlns:a16="http://schemas.microsoft.com/office/drawing/2014/main" id="{E34A2290-985D-7D45-84D9-55BA5605E7EC}"/>
              </a:ext>
            </a:extLst>
          </p:cNvPr>
          <p:cNvSpPr>
            <a:spLocks noGrp="1"/>
          </p:cNvSpPr>
          <p:nvPr>
            <p:ph idx="1"/>
          </p:nvPr>
        </p:nvSpPr>
        <p:spPr>
          <a:xfrm>
            <a:off x="838199" y="1825625"/>
            <a:ext cx="10515601" cy="4089753"/>
          </a:xfrm>
        </p:spPr>
        <p:txBody>
          <a:bodyPr>
            <a:noAutofit/>
          </a:bodyPr>
          <a:lstStyle/>
          <a:p>
            <a:r>
              <a:rPr lang="en-US" sz="2000" dirty="0">
                <a:latin typeface="Avenir Light" panose="020B0402020203020204" pitchFamily="34" charset="77"/>
              </a:rPr>
              <a:t>54% of ASPE Members have logged into ASPE Connect at least once since its inception.</a:t>
            </a:r>
          </a:p>
          <a:p>
            <a:pPr marL="228600" lvl="1">
              <a:spcBef>
                <a:spcPts val="1000"/>
              </a:spcBef>
            </a:pPr>
            <a:r>
              <a:rPr lang="en-US" sz="2000" dirty="0">
                <a:latin typeface="Avenir Light" panose="020B0402020203020204" pitchFamily="34" charset="77"/>
              </a:rPr>
              <a:t>Benchmark is 20% in the first 90 days and 5% year-over-year growth. ASPE Connect is well above this industry benchmark.</a:t>
            </a:r>
          </a:p>
          <a:p>
            <a:r>
              <a:rPr lang="en-US" sz="2000" dirty="0">
                <a:latin typeface="Avenir Light" panose="020B0402020203020204" pitchFamily="34" charset="77"/>
              </a:rPr>
              <a:t>Average reply per thread is 4.8.</a:t>
            </a:r>
          </a:p>
          <a:p>
            <a:pPr marL="228600" lvl="1">
              <a:spcBef>
                <a:spcPts val="1000"/>
              </a:spcBef>
            </a:pPr>
            <a:r>
              <a:rPr lang="en-US" sz="2000" dirty="0">
                <a:latin typeface="Avenir Light" panose="020B0402020203020204" pitchFamily="34" charset="77"/>
              </a:rPr>
              <a:t>Industry standard is an average of 2 replies per thread.</a:t>
            </a:r>
          </a:p>
        </p:txBody>
      </p:sp>
    </p:spTree>
    <p:extLst>
      <p:ext uri="{BB962C8B-B14F-4D97-AF65-F5344CB8AC3E}">
        <p14:creationId xmlns:p14="http://schemas.microsoft.com/office/powerpoint/2010/main" val="4543217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340D1-2A9C-0840-8B4B-5A8920CA7FD5}"/>
              </a:ext>
            </a:extLst>
          </p:cNvPr>
          <p:cNvSpPr>
            <a:spLocks noGrp="1"/>
          </p:cNvSpPr>
          <p:nvPr>
            <p:ph type="title"/>
          </p:nvPr>
        </p:nvSpPr>
        <p:spPr/>
        <p:txBody>
          <a:bodyPr>
            <a:normAutofit/>
          </a:bodyPr>
          <a:lstStyle/>
          <a:p>
            <a:r>
              <a:rPr lang="en-US" sz="4000" dirty="0">
                <a:solidFill>
                  <a:srgbClr val="009B16"/>
                </a:solidFill>
              </a:rPr>
              <a:t>ASPE Connect Stats and Usage</a:t>
            </a:r>
          </a:p>
        </p:txBody>
      </p:sp>
      <p:sp>
        <p:nvSpPr>
          <p:cNvPr id="3" name="Content Placeholder 2">
            <a:extLst>
              <a:ext uri="{FF2B5EF4-FFF2-40B4-BE49-F238E27FC236}">
                <a16:creationId xmlns:a16="http://schemas.microsoft.com/office/drawing/2014/main" id="{75CD3649-3F1F-E04B-AD17-8F409FB3D1B6}"/>
              </a:ext>
            </a:extLst>
          </p:cNvPr>
          <p:cNvSpPr>
            <a:spLocks noGrp="1"/>
          </p:cNvSpPr>
          <p:nvPr>
            <p:ph idx="1"/>
          </p:nvPr>
        </p:nvSpPr>
        <p:spPr>
          <a:xfrm>
            <a:off x="838200" y="1554021"/>
            <a:ext cx="10515600" cy="4089753"/>
          </a:xfrm>
        </p:spPr>
        <p:txBody>
          <a:bodyPr>
            <a:noAutofit/>
          </a:bodyPr>
          <a:lstStyle/>
          <a:p>
            <a:pPr rtl="0" eaLnBrk="1" latinLnBrk="0" hangingPunct="1">
              <a:lnSpc>
                <a:spcPct val="120000"/>
              </a:lnSpc>
            </a:pPr>
            <a:r>
              <a:rPr lang="en-US" sz="2000" kern="1200" dirty="0">
                <a:solidFill>
                  <a:schemeClr val="bg1"/>
                </a:solidFill>
                <a:effectLst/>
                <a:latin typeface="Avenir Light" panose="020B0402020203020204" pitchFamily="34" charset="77"/>
              </a:rPr>
              <a:t>We have 577 unique contributors to ASPE Connect, which is 8.5% of members who have posted at least once.</a:t>
            </a:r>
            <a:endParaRPr lang="en-US" sz="2000" dirty="0">
              <a:effectLst/>
              <a:latin typeface="Avenir Light" panose="020B0402020203020204" pitchFamily="34" charset="77"/>
            </a:endParaRPr>
          </a:p>
          <a:p>
            <a:pPr lvl="1" rtl="0" eaLnBrk="1" latinLnBrk="0" hangingPunct="1">
              <a:lnSpc>
                <a:spcPct val="120000"/>
              </a:lnSpc>
              <a:buFont typeface="Courier New" panose="02070309020205020404" pitchFamily="49" charset="0"/>
              <a:buChar char="o"/>
            </a:pPr>
            <a:r>
              <a:rPr lang="en-US" sz="2000" kern="1200" dirty="0">
                <a:solidFill>
                  <a:schemeClr val="bg1"/>
                </a:solidFill>
                <a:effectLst/>
                <a:latin typeface="Avenir Light" panose="020B0402020203020204" pitchFamily="34" charset="77"/>
              </a:rPr>
              <a:t>When we look at the 90 – 9 – 1 rule, 90% are lurkers, 10% are passively engaged, and 1% are creators. ASPE has a very healthy number of members who are posting.</a:t>
            </a:r>
            <a:endParaRPr lang="en-US" sz="2000" dirty="0">
              <a:effectLst/>
              <a:latin typeface="Avenir Light" panose="020B0402020203020204" pitchFamily="34" charset="77"/>
            </a:endParaRPr>
          </a:p>
          <a:p>
            <a:pPr lvl="1" rtl="0" eaLnBrk="1" latinLnBrk="0" hangingPunct="1">
              <a:lnSpc>
                <a:spcPct val="120000"/>
              </a:lnSpc>
              <a:buFont typeface="Courier New" panose="02070309020205020404" pitchFamily="49" charset="0"/>
              <a:buChar char="o"/>
            </a:pPr>
            <a:r>
              <a:rPr lang="en-US" sz="2000" kern="1200" dirty="0">
                <a:solidFill>
                  <a:schemeClr val="bg1"/>
                </a:solidFill>
                <a:effectLst/>
                <a:latin typeface="Avenir Light" panose="020B0402020203020204" pitchFamily="34" charset="77"/>
              </a:rPr>
              <a:t>Remember, just because a member does not actively post does not mean they are not receiving value out of consuming the community content.</a:t>
            </a:r>
            <a:endParaRPr lang="en-US" sz="2000" dirty="0">
              <a:effectLst/>
              <a:latin typeface="Avenir Light" panose="020B0402020203020204" pitchFamily="34" charset="77"/>
            </a:endParaRPr>
          </a:p>
          <a:p>
            <a:pPr rtl="0" eaLnBrk="1" latinLnBrk="0" hangingPunct="1"/>
            <a:r>
              <a:rPr lang="en-US" sz="2000" kern="1200" dirty="0">
                <a:solidFill>
                  <a:schemeClr val="bg1"/>
                </a:solidFill>
                <a:effectLst/>
                <a:latin typeface="Avenir Light" panose="020B0402020203020204" pitchFamily="34" charset="77"/>
              </a:rPr>
              <a:t>Average digest </a:t>
            </a:r>
            <a:r>
              <a:rPr lang="en-US" sz="2000" dirty="0">
                <a:latin typeface="Avenir Light" panose="020B0402020203020204" pitchFamily="34" charset="77"/>
              </a:rPr>
              <a:t>o</a:t>
            </a:r>
            <a:r>
              <a:rPr lang="en-US" sz="2000" kern="1200" dirty="0">
                <a:solidFill>
                  <a:schemeClr val="bg1"/>
                </a:solidFill>
                <a:effectLst/>
                <a:latin typeface="Avenir Light" panose="020B0402020203020204" pitchFamily="34" charset="77"/>
              </a:rPr>
              <a:t>pen </a:t>
            </a:r>
            <a:r>
              <a:rPr lang="en-US" sz="2000" dirty="0">
                <a:latin typeface="Avenir Light" panose="020B0402020203020204" pitchFamily="34" charset="77"/>
              </a:rPr>
              <a:t>r</a:t>
            </a:r>
            <a:r>
              <a:rPr lang="en-US" sz="2000" kern="1200" dirty="0">
                <a:solidFill>
                  <a:schemeClr val="bg1"/>
                </a:solidFill>
                <a:effectLst/>
                <a:latin typeface="Avenir Light" panose="020B0402020203020204" pitchFamily="34" charset="77"/>
              </a:rPr>
              <a:t>ate is 20.8%.</a:t>
            </a:r>
            <a:endParaRPr lang="en-US" sz="2000" dirty="0">
              <a:effectLst/>
              <a:latin typeface="Avenir Light" panose="020B0402020203020204" pitchFamily="34" charset="77"/>
            </a:endParaRPr>
          </a:p>
          <a:p>
            <a:pPr lvl="1" rtl="0" eaLnBrk="1" latinLnBrk="0" hangingPunct="1">
              <a:buFont typeface="Courier New" panose="02070309020205020404" pitchFamily="49" charset="0"/>
              <a:buChar char="o"/>
            </a:pPr>
            <a:r>
              <a:rPr lang="en-US" sz="2000" kern="1200" dirty="0">
                <a:solidFill>
                  <a:schemeClr val="bg1"/>
                </a:solidFill>
                <a:effectLst/>
                <a:latin typeface="Avenir Light" panose="020B0402020203020204" pitchFamily="34" charset="77"/>
              </a:rPr>
              <a:t>Benchmark is 18-20%. ASPE is on the high end of the healthy range.</a:t>
            </a:r>
            <a:endParaRPr lang="en-US" sz="2000" dirty="0">
              <a:effectLst/>
              <a:latin typeface="Avenir Light" panose="020B0402020203020204" pitchFamily="34" charset="77"/>
            </a:endParaRPr>
          </a:p>
          <a:p>
            <a:pPr rtl="0" eaLnBrk="1" latinLnBrk="0" hangingPunct="1"/>
            <a:r>
              <a:rPr lang="en-US" sz="2000" kern="1200" dirty="0">
                <a:solidFill>
                  <a:schemeClr val="bg1"/>
                </a:solidFill>
                <a:effectLst/>
                <a:latin typeface="Avenir Light" panose="020B0402020203020204" pitchFamily="34" charset="77"/>
              </a:rPr>
              <a:t>Unsubscribe percentage is 10.1%.</a:t>
            </a:r>
            <a:endParaRPr lang="en-US" sz="2000" dirty="0">
              <a:effectLst/>
              <a:latin typeface="Avenir Light" panose="020B0402020203020204" pitchFamily="34" charset="77"/>
            </a:endParaRPr>
          </a:p>
          <a:p>
            <a:pPr lvl="1">
              <a:buFont typeface="Courier New" panose="02070309020205020404" pitchFamily="49" charset="0"/>
              <a:buChar char="o"/>
            </a:pPr>
            <a:r>
              <a:rPr lang="en-US" sz="2000" kern="1200" dirty="0">
                <a:solidFill>
                  <a:schemeClr val="bg1"/>
                </a:solidFill>
                <a:effectLst/>
                <a:latin typeface="Avenir Light" panose="020B0402020203020204" pitchFamily="34" charset="77"/>
              </a:rPr>
              <a:t>Benchmark is to remain below 15%.</a:t>
            </a:r>
            <a:endParaRPr lang="en-US" sz="2000" dirty="0">
              <a:effectLst/>
              <a:latin typeface="Avenir Light" panose="020B0402020203020204" pitchFamily="34" charset="77"/>
            </a:endParaRPr>
          </a:p>
          <a:p>
            <a:endParaRPr lang="en-US" sz="2000" dirty="0"/>
          </a:p>
        </p:txBody>
      </p:sp>
    </p:spTree>
    <p:extLst>
      <p:ext uri="{BB962C8B-B14F-4D97-AF65-F5344CB8AC3E}">
        <p14:creationId xmlns:p14="http://schemas.microsoft.com/office/powerpoint/2010/main" val="2040825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0F98D-E79C-6140-8513-D3CB529CBAB4}"/>
              </a:ext>
            </a:extLst>
          </p:cNvPr>
          <p:cNvSpPr>
            <a:spLocks noGrp="1"/>
          </p:cNvSpPr>
          <p:nvPr>
            <p:ph type="title"/>
          </p:nvPr>
        </p:nvSpPr>
        <p:spPr/>
        <p:txBody>
          <a:bodyPr>
            <a:normAutofit/>
          </a:bodyPr>
          <a:lstStyle/>
          <a:p>
            <a:r>
              <a:rPr lang="en-US" sz="4000" dirty="0">
                <a:solidFill>
                  <a:srgbClr val="009B16"/>
                </a:solidFill>
              </a:rPr>
              <a:t>ASPE</a:t>
            </a:r>
            <a:r>
              <a:rPr lang="en-US" sz="4000" baseline="0" dirty="0">
                <a:solidFill>
                  <a:srgbClr val="009B16"/>
                </a:solidFill>
              </a:rPr>
              <a:t> Connect Free 30-Day Trial</a:t>
            </a:r>
            <a:endParaRPr lang="en-US" sz="4000" dirty="0">
              <a:solidFill>
                <a:srgbClr val="009B16"/>
              </a:solidFill>
            </a:endParaRPr>
          </a:p>
        </p:txBody>
      </p:sp>
      <p:sp>
        <p:nvSpPr>
          <p:cNvPr id="3" name="Content Placeholder 2">
            <a:extLst>
              <a:ext uri="{FF2B5EF4-FFF2-40B4-BE49-F238E27FC236}">
                <a16:creationId xmlns:a16="http://schemas.microsoft.com/office/drawing/2014/main" id="{CD522438-B403-4F42-BE45-738E81AB1896}"/>
              </a:ext>
            </a:extLst>
          </p:cNvPr>
          <p:cNvSpPr>
            <a:spLocks noGrp="1"/>
          </p:cNvSpPr>
          <p:nvPr>
            <p:ph idx="1"/>
          </p:nvPr>
        </p:nvSpPr>
        <p:spPr/>
        <p:txBody>
          <a:bodyPr>
            <a:normAutofit/>
          </a:bodyPr>
          <a:lstStyle/>
          <a:p>
            <a:r>
              <a:rPr lang="en-US" sz="2000" dirty="0">
                <a:latin typeface="Avenir Light" panose="020B0402020203020204" pitchFamily="34" charset="77"/>
              </a:rPr>
              <a:t>Launched in April 2020.</a:t>
            </a:r>
          </a:p>
          <a:p>
            <a:r>
              <a:rPr lang="en-US" sz="2000" dirty="0">
                <a:latin typeface="Avenir Light" panose="020B0402020203020204" pitchFamily="34" charset="77"/>
              </a:rPr>
              <a:t>Allows a nonmember to participate in the ASPE Open Forum for 30 days.</a:t>
            </a:r>
          </a:p>
          <a:p>
            <a:pPr lvl="1">
              <a:buFont typeface="Courier New" panose="02070309020205020404" pitchFamily="49" charset="0"/>
              <a:buChar char="o"/>
            </a:pPr>
            <a:r>
              <a:rPr lang="en-US" sz="2000" dirty="0">
                <a:latin typeface="Avenir Light" panose="020B0402020203020204" pitchFamily="34" charset="77"/>
              </a:rPr>
              <a:t>No other member benefits</a:t>
            </a:r>
          </a:p>
          <a:p>
            <a:pPr lvl="1">
              <a:buFont typeface="Courier New" panose="02070309020205020404" pitchFamily="49" charset="0"/>
              <a:buChar char="o"/>
            </a:pPr>
            <a:r>
              <a:rPr lang="en-US" sz="2000" dirty="0">
                <a:latin typeface="Avenir Light" panose="020B0402020203020204" pitchFamily="34" charset="77"/>
              </a:rPr>
              <a:t>Only access to the Open Forum</a:t>
            </a:r>
          </a:p>
          <a:p>
            <a:pPr lvl="1">
              <a:buFont typeface="Courier New" panose="02070309020205020404" pitchFamily="49" charset="0"/>
              <a:buChar char="o"/>
            </a:pPr>
            <a:r>
              <a:rPr lang="en-US" sz="2000" dirty="0">
                <a:latin typeface="Avenir Light" panose="020B0402020203020204" pitchFamily="34" charset="77"/>
              </a:rPr>
              <a:t>Only a one-time trial</a:t>
            </a:r>
          </a:p>
          <a:p>
            <a:r>
              <a:rPr lang="en-US" sz="2000" dirty="0">
                <a:latin typeface="Avenir Light" panose="020B0402020203020204" pitchFamily="34" charset="77"/>
              </a:rPr>
              <a:t>As of 5/11/20, 61 nonmembers had signed up for the trial.</a:t>
            </a:r>
          </a:p>
        </p:txBody>
      </p:sp>
      <p:pic>
        <p:nvPicPr>
          <p:cNvPr id="4" name="Content Placeholder 3">
            <a:extLst>
              <a:ext uri="{FF2B5EF4-FFF2-40B4-BE49-F238E27FC236}">
                <a16:creationId xmlns:a16="http://schemas.microsoft.com/office/drawing/2014/main" id="{5A69E611-365F-2144-AF0D-26526F2EEC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75199"/>
            <a:ext cx="9245600" cy="1143000"/>
          </a:xfrm>
          <a:prstGeom prst="rect">
            <a:avLst/>
          </a:prstGeom>
        </p:spPr>
      </p:pic>
    </p:spTree>
    <p:extLst>
      <p:ext uri="{BB962C8B-B14F-4D97-AF65-F5344CB8AC3E}">
        <p14:creationId xmlns:p14="http://schemas.microsoft.com/office/powerpoint/2010/main" val="25604720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6B390-44B9-C84E-82BE-73C963A5DC16}"/>
              </a:ext>
            </a:extLst>
          </p:cNvPr>
          <p:cNvSpPr>
            <a:spLocks noGrp="1"/>
          </p:cNvSpPr>
          <p:nvPr>
            <p:ph type="title"/>
          </p:nvPr>
        </p:nvSpPr>
        <p:spPr>
          <a:xfrm>
            <a:off x="0" y="347011"/>
            <a:ext cx="12192000" cy="1325563"/>
          </a:xfrm>
        </p:spPr>
        <p:txBody>
          <a:bodyPr>
            <a:normAutofit/>
          </a:bodyPr>
          <a:lstStyle/>
          <a:p>
            <a:r>
              <a:rPr lang="en-US" sz="4000" dirty="0">
                <a:solidFill>
                  <a:srgbClr val="009B16"/>
                </a:solidFill>
              </a:rPr>
              <a:t>ASPE Connect Promotional Video + Anniversary</a:t>
            </a:r>
            <a:r>
              <a:rPr lang="en-US" sz="4000" baseline="0" dirty="0">
                <a:solidFill>
                  <a:srgbClr val="009B16"/>
                </a:solidFill>
              </a:rPr>
              <a:t> </a:t>
            </a:r>
            <a:endParaRPr lang="en-US" sz="4000" dirty="0">
              <a:solidFill>
                <a:srgbClr val="009B16"/>
              </a:solidFill>
            </a:endParaRPr>
          </a:p>
        </p:txBody>
      </p:sp>
      <p:sp>
        <p:nvSpPr>
          <p:cNvPr id="3" name="Content Placeholder 2">
            <a:extLst>
              <a:ext uri="{FF2B5EF4-FFF2-40B4-BE49-F238E27FC236}">
                <a16:creationId xmlns:a16="http://schemas.microsoft.com/office/drawing/2014/main" id="{8DF44BCB-060C-C643-B051-FBB4700659BD}"/>
              </a:ext>
            </a:extLst>
          </p:cNvPr>
          <p:cNvSpPr>
            <a:spLocks noGrp="1"/>
          </p:cNvSpPr>
          <p:nvPr>
            <p:ph idx="1"/>
          </p:nvPr>
        </p:nvSpPr>
        <p:spPr>
          <a:xfrm>
            <a:off x="838200" y="1801267"/>
            <a:ext cx="10515600" cy="645971"/>
          </a:xfrm>
        </p:spPr>
        <p:txBody>
          <a:bodyPr>
            <a:normAutofit/>
          </a:bodyPr>
          <a:lstStyle/>
          <a:p>
            <a:pPr marL="0" indent="0" algn="ctr">
              <a:buNone/>
            </a:pPr>
            <a:r>
              <a:rPr lang="en-US" sz="2000" kern="1200" dirty="0">
                <a:solidFill>
                  <a:schemeClr val="bg1"/>
                </a:solidFill>
                <a:effectLst/>
                <a:latin typeface="Avenir Light" panose="020B0402020203020204" pitchFamily="34" charset="77"/>
              </a:rPr>
              <a:t>youtu.be/9Y76txSdFqk</a:t>
            </a:r>
            <a:endParaRPr lang="en-US" sz="2000" dirty="0">
              <a:latin typeface="Avenir Light" panose="020B0402020203020204" pitchFamily="34" charset="77"/>
            </a:endParaRPr>
          </a:p>
        </p:txBody>
      </p:sp>
      <p:pic>
        <p:nvPicPr>
          <p:cNvPr id="5" name="Picture 4" descr="A screenshot of a computer&#10;&#10;Description automatically generated">
            <a:extLst>
              <a:ext uri="{FF2B5EF4-FFF2-40B4-BE49-F238E27FC236}">
                <a16:creationId xmlns:a16="http://schemas.microsoft.com/office/drawing/2014/main" id="{8D77754E-FA2E-9444-8513-CA4F5BB6096B}"/>
              </a:ext>
            </a:extLst>
          </p:cNvPr>
          <p:cNvPicPr>
            <a:picLocks noChangeAspect="1"/>
          </p:cNvPicPr>
          <p:nvPr/>
        </p:nvPicPr>
        <p:blipFill>
          <a:blip r:embed="rId3"/>
          <a:stretch>
            <a:fillRect/>
          </a:stretch>
        </p:blipFill>
        <p:spPr>
          <a:xfrm>
            <a:off x="3083201" y="2250010"/>
            <a:ext cx="6025598" cy="3429000"/>
          </a:xfrm>
          <a:prstGeom prst="rect">
            <a:avLst/>
          </a:prstGeom>
        </p:spPr>
      </p:pic>
    </p:spTree>
    <p:extLst>
      <p:ext uri="{BB962C8B-B14F-4D97-AF65-F5344CB8AC3E}">
        <p14:creationId xmlns:p14="http://schemas.microsoft.com/office/powerpoint/2010/main" val="24142844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CF5D3-9152-E24E-93EA-06D61B67C950}"/>
              </a:ext>
            </a:extLst>
          </p:cNvPr>
          <p:cNvSpPr>
            <a:spLocks noGrp="1"/>
          </p:cNvSpPr>
          <p:nvPr>
            <p:ph type="ctrTitle"/>
          </p:nvPr>
        </p:nvSpPr>
        <p:spPr>
          <a:xfrm>
            <a:off x="965328" y="2396907"/>
            <a:ext cx="9848619" cy="914400"/>
          </a:xfrm>
        </p:spPr>
        <p:txBody>
          <a:bodyPr anchor="ctr">
            <a:normAutofit/>
          </a:bodyPr>
          <a:lstStyle/>
          <a:p>
            <a:pPr algn="l"/>
            <a:r>
              <a:rPr lang="en-US" sz="5400" dirty="0"/>
              <a:t>ASPE Education</a:t>
            </a:r>
          </a:p>
        </p:txBody>
      </p:sp>
    </p:spTree>
    <p:extLst>
      <p:ext uri="{BB962C8B-B14F-4D97-AF65-F5344CB8AC3E}">
        <p14:creationId xmlns:p14="http://schemas.microsoft.com/office/powerpoint/2010/main" val="41916299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9B16"/>
                </a:solidFill>
              </a:rPr>
              <a:t>Education </a:t>
            </a:r>
            <a:r>
              <a:rPr lang="mr-IN" sz="4000" dirty="0">
                <a:solidFill>
                  <a:srgbClr val="009B16"/>
                </a:solidFill>
              </a:rPr>
              <a:t>–</a:t>
            </a:r>
            <a:r>
              <a:rPr lang="en-US" sz="4000" dirty="0">
                <a:solidFill>
                  <a:srgbClr val="009B16"/>
                </a:solidFill>
              </a:rPr>
              <a:t> Workshops</a:t>
            </a:r>
          </a:p>
        </p:txBody>
      </p:sp>
      <p:sp>
        <p:nvSpPr>
          <p:cNvPr id="3" name="Content Placeholder 2"/>
          <p:cNvSpPr>
            <a:spLocks noGrp="1"/>
          </p:cNvSpPr>
          <p:nvPr>
            <p:ph idx="1"/>
          </p:nvPr>
        </p:nvSpPr>
        <p:spPr>
          <a:xfrm>
            <a:off x="838200" y="1508753"/>
            <a:ext cx="10515600" cy="4089753"/>
          </a:xfrm>
        </p:spPr>
        <p:txBody>
          <a:bodyPr>
            <a:noAutofit/>
          </a:bodyPr>
          <a:lstStyle/>
          <a:p>
            <a:pPr marL="0" indent="0">
              <a:buNone/>
            </a:pPr>
            <a:r>
              <a:rPr lang="en-US" sz="2000" b="1" dirty="0">
                <a:solidFill>
                  <a:schemeClr val="accent3"/>
                </a:solidFill>
                <a:latin typeface="Avenir Heavy" panose="02000503020000020003" pitchFamily="2" charset="0"/>
              </a:rPr>
              <a:t>Phoenix – Feb. 2020</a:t>
            </a:r>
          </a:p>
          <a:p>
            <a:pPr lvl="1"/>
            <a:r>
              <a:rPr lang="en-US" sz="2000" dirty="0">
                <a:latin typeface="Avenir Light" panose="020B0402020203020204" pitchFamily="34" charset="77"/>
              </a:rPr>
              <a:t>Basic Plumbing Design II</a:t>
            </a:r>
          </a:p>
          <a:p>
            <a:pPr lvl="1"/>
            <a:r>
              <a:rPr lang="en-US" sz="2000" dirty="0">
                <a:latin typeface="Avenir Light" panose="020B0402020203020204" pitchFamily="34" charset="77"/>
              </a:rPr>
              <a:t>Engineering Out Legionella: A Workshop</a:t>
            </a:r>
          </a:p>
          <a:p>
            <a:pPr marL="0" indent="0">
              <a:buNone/>
            </a:pPr>
            <a:r>
              <a:rPr lang="en-US" sz="2000" b="1" dirty="0">
                <a:solidFill>
                  <a:schemeClr val="accent3"/>
                </a:solidFill>
                <a:latin typeface="Avenir Heavy" panose="02000503020000020003" pitchFamily="2" charset="0"/>
              </a:rPr>
              <a:t>Atlanta – Feb. 2020</a:t>
            </a:r>
          </a:p>
          <a:p>
            <a:pPr lvl="1" rtl="0" eaLnBrk="1" latinLnBrk="0" hangingPunct="1"/>
            <a:r>
              <a:rPr lang="en-US" sz="2000" kern="1200" dirty="0">
                <a:solidFill>
                  <a:schemeClr val="bg1"/>
                </a:solidFill>
                <a:effectLst/>
                <a:latin typeface="Avenir Light" panose="020B0402020203020204" pitchFamily="34" charset="77"/>
              </a:rPr>
              <a:t>Engineering Out Legionella: A Workshop</a:t>
            </a:r>
          </a:p>
          <a:p>
            <a:pPr lvl="1" rtl="0" eaLnBrk="1" latinLnBrk="0" hangingPunct="1"/>
            <a:r>
              <a:rPr lang="en-US" sz="2000" kern="1200" dirty="0">
                <a:solidFill>
                  <a:schemeClr val="bg1"/>
                </a:solidFill>
                <a:effectLst/>
                <a:latin typeface="Avenir Light" panose="020B0402020203020204" pitchFamily="34" charset="77"/>
              </a:rPr>
              <a:t>Thanks to Newcomb &amp; Boyd for hosting (Amanda Askew and Dennis Connelly)</a:t>
            </a:r>
          </a:p>
          <a:p>
            <a:pPr marL="0" lvl="0" indent="0" rtl="0" eaLnBrk="1" latinLnBrk="0" hangingPunct="1">
              <a:buNone/>
            </a:pPr>
            <a:r>
              <a:rPr lang="en-US" sz="2000" b="1" dirty="0">
                <a:solidFill>
                  <a:schemeClr val="accent3"/>
                </a:solidFill>
                <a:effectLst/>
                <a:latin typeface="Avenir Heavy" panose="02000503020000020003" pitchFamily="2" charset="0"/>
              </a:rPr>
              <a:t>Revit</a:t>
            </a:r>
          </a:p>
          <a:p>
            <a:pPr lvl="1" rtl="0" eaLnBrk="1" latinLnBrk="0" hangingPunct="1"/>
            <a:r>
              <a:rPr lang="en-US" sz="2000" dirty="0">
                <a:effectLst/>
                <a:latin typeface="Avenir Light" panose="020B0402020203020204" pitchFamily="34" charset="77"/>
              </a:rPr>
              <a:t>Held remotely in May</a:t>
            </a:r>
            <a:r>
              <a:rPr lang="en-US" sz="2000" baseline="0" dirty="0">
                <a:effectLst/>
                <a:latin typeface="Avenir Light" panose="020B0402020203020204" pitchFamily="34" charset="77"/>
              </a:rPr>
              <a:t> and June 2020, and more planned</a:t>
            </a:r>
            <a:endParaRPr lang="en-US" sz="2000" dirty="0">
              <a:latin typeface="Avenir Light" panose="020B0402020203020204" pitchFamily="34" charset="77"/>
            </a:endParaRPr>
          </a:p>
          <a:p>
            <a:pPr lvl="0"/>
            <a:r>
              <a:rPr lang="en-US" sz="2000" dirty="0">
                <a:latin typeface="Avenir Light" panose="020B0402020203020204" pitchFamily="34" charset="77"/>
              </a:rPr>
              <a:t>What does your Chapter want to learn about this coming year?</a:t>
            </a:r>
          </a:p>
          <a:p>
            <a:pPr lvl="0"/>
            <a:r>
              <a:rPr lang="en-US" sz="2000" dirty="0" err="1">
                <a:latin typeface="Avenir Light" panose="020B0402020203020204" pitchFamily="34" charset="77"/>
              </a:rPr>
              <a:t>aspe.org</a:t>
            </a:r>
            <a:r>
              <a:rPr lang="en-US" sz="2000" dirty="0">
                <a:latin typeface="Avenir Light" panose="020B0402020203020204" pitchFamily="34" charset="77"/>
              </a:rPr>
              <a:t>/education-credentialing/</a:t>
            </a:r>
            <a:r>
              <a:rPr lang="en-US" sz="2000" dirty="0" err="1">
                <a:latin typeface="Avenir Light" panose="020B0402020203020204" pitchFamily="34" charset="77"/>
              </a:rPr>
              <a:t>cfp</a:t>
            </a:r>
            <a:r>
              <a:rPr lang="en-US" sz="2000" dirty="0">
                <a:latin typeface="Avenir Light" panose="020B0402020203020204" pitchFamily="34" charset="77"/>
              </a:rPr>
              <a:t>/</a:t>
            </a:r>
          </a:p>
          <a:p>
            <a:pPr lvl="1"/>
            <a:r>
              <a:rPr lang="en-US" sz="2000" dirty="0">
                <a:latin typeface="Avenir Light" panose="020B0402020203020204" pitchFamily="34" charset="77"/>
              </a:rPr>
              <a:t>Linked on Education main page</a:t>
            </a:r>
          </a:p>
          <a:p>
            <a:pPr marL="457200" lvl="1" indent="0" rtl="0" eaLnBrk="1" latinLnBrk="0" hangingPunct="1">
              <a:buNone/>
            </a:pPr>
            <a:endParaRPr lang="en-US" sz="2000" dirty="0">
              <a:effectLst/>
              <a:latin typeface="Avenir Light" panose="020B0402020203020204" pitchFamily="34" charset="77"/>
            </a:endParaRPr>
          </a:p>
        </p:txBody>
      </p:sp>
    </p:spTree>
    <p:extLst>
      <p:ext uri="{BB962C8B-B14F-4D97-AF65-F5344CB8AC3E}">
        <p14:creationId xmlns:p14="http://schemas.microsoft.com/office/powerpoint/2010/main" val="5510498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9B16"/>
                </a:solidFill>
              </a:rPr>
              <a:t>Education</a:t>
            </a:r>
            <a:r>
              <a:rPr lang="en-US" sz="4000" baseline="0" dirty="0">
                <a:solidFill>
                  <a:srgbClr val="009B16"/>
                </a:solidFill>
              </a:rPr>
              <a:t> </a:t>
            </a:r>
            <a:r>
              <a:rPr lang="mr-IN" sz="4000" baseline="0" dirty="0">
                <a:solidFill>
                  <a:srgbClr val="009B16"/>
                </a:solidFill>
              </a:rPr>
              <a:t>–</a:t>
            </a:r>
            <a:r>
              <a:rPr lang="en-US" sz="4000" baseline="0" dirty="0">
                <a:solidFill>
                  <a:srgbClr val="009B16"/>
                </a:solidFill>
              </a:rPr>
              <a:t> 2020 Webinars</a:t>
            </a:r>
            <a:endParaRPr lang="en-US" sz="4000" dirty="0">
              <a:solidFill>
                <a:srgbClr val="009B16"/>
              </a:solidFill>
            </a:endParaRPr>
          </a:p>
        </p:txBody>
      </p:sp>
      <p:sp>
        <p:nvSpPr>
          <p:cNvPr id="3" name="Content Placeholder 2"/>
          <p:cNvSpPr>
            <a:spLocks noGrp="1"/>
          </p:cNvSpPr>
          <p:nvPr>
            <p:ph idx="1"/>
          </p:nvPr>
        </p:nvSpPr>
        <p:spPr>
          <a:xfrm>
            <a:off x="838200" y="1582943"/>
            <a:ext cx="11353800" cy="5057774"/>
          </a:xfrm>
        </p:spPr>
        <p:txBody>
          <a:bodyPr>
            <a:noAutofit/>
          </a:bodyPr>
          <a:lstStyle/>
          <a:p>
            <a:pPr marL="0" indent="0">
              <a:lnSpc>
                <a:spcPct val="100000"/>
              </a:lnSpc>
              <a:spcBef>
                <a:spcPts val="1600"/>
              </a:spcBef>
              <a:buNone/>
            </a:pPr>
            <a:r>
              <a:rPr lang="en-US" sz="2000" b="1" dirty="0">
                <a:solidFill>
                  <a:schemeClr val="accent3"/>
                </a:solidFill>
                <a:latin typeface="Avenir Heavy" panose="02000503020000020003" pitchFamily="2" charset="0"/>
              </a:rPr>
              <a:t>Siphonic</a:t>
            </a:r>
            <a:r>
              <a:rPr lang="en-US" sz="2000" b="1" baseline="0" dirty="0">
                <a:solidFill>
                  <a:schemeClr val="accent3"/>
                </a:solidFill>
                <a:latin typeface="Avenir Heavy" panose="02000503020000020003" pitchFamily="2" charset="0"/>
              </a:rPr>
              <a:t> Roof Drainage </a:t>
            </a:r>
            <a:r>
              <a:rPr lang="en-US" sz="2000" baseline="0" dirty="0">
                <a:latin typeface="Avenir Light" panose="020B0402020203020204" pitchFamily="34" charset="77"/>
              </a:rPr>
              <a:t>(Sponsored by MIFAB)</a:t>
            </a:r>
            <a:br>
              <a:rPr lang="en-US" sz="2000" baseline="0" dirty="0">
                <a:latin typeface="Avenir Light" panose="020B0402020203020204" pitchFamily="34" charset="77"/>
              </a:rPr>
            </a:br>
            <a:r>
              <a:rPr lang="en-US" sz="2000" baseline="0" dirty="0">
                <a:latin typeface="Avenir Light" panose="020B0402020203020204" pitchFamily="34" charset="77"/>
              </a:rPr>
              <a:t>August 2019</a:t>
            </a:r>
          </a:p>
          <a:p>
            <a:pPr marL="0" indent="0">
              <a:lnSpc>
                <a:spcPct val="100000"/>
              </a:lnSpc>
              <a:spcBef>
                <a:spcPts val="1600"/>
              </a:spcBef>
              <a:buNone/>
            </a:pPr>
            <a:r>
              <a:rPr lang="en-US" sz="2000" b="1" baseline="0" dirty="0">
                <a:solidFill>
                  <a:schemeClr val="accent3"/>
                </a:solidFill>
                <a:latin typeface="Avenir Heavy" panose="02000503020000020003" pitchFamily="2" charset="0"/>
              </a:rPr>
              <a:t>Plumbing System Commissioning</a:t>
            </a:r>
            <a:br>
              <a:rPr lang="en-US" sz="2000" baseline="0" dirty="0">
                <a:latin typeface="Avenir Light" panose="020B0402020203020204" pitchFamily="34" charset="77"/>
              </a:rPr>
            </a:br>
            <a:r>
              <a:rPr lang="en-US" sz="2000" baseline="0" dirty="0">
                <a:latin typeface="Avenir Light" panose="020B0402020203020204" pitchFamily="34" charset="77"/>
              </a:rPr>
              <a:t>Sept</a:t>
            </a:r>
            <a:r>
              <a:rPr lang="en-US" sz="2000" dirty="0">
                <a:latin typeface="Avenir Light" panose="020B0402020203020204" pitchFamily="34" charset="77"/>
              </a:rPr>
              <a:t>ember</a:t>
            </a:r>
            <a:r>
              <a:rPr lang="en-US" sz="2000" baseline="0" dirty="0">
                <a:latin typeface="Avenir Light" panose="020B0402020203020204" pitchFamily="34" charset="77"/>
              </a:rPr>
              <a:t> 2019</a:t>
            </a:r>
          </a:p>
          <a:p>
            <a:pPr marL="0" indent="0">
              <a:lnSpc>
                <a:spcPct val="100000"/>
              </a:lnSpc>
              <a:spcBef>
                <a:spcPts val="1600"/>
              </a:spcBef>
              <a:buNone/>
            </a:pPr>
            <a:r>
              <a:rPr lang="en-US" sz="2000" b="1" baseline="0" dirty="0">
                <a:solidFill>
                  <a:schemeClr val="accent3"/>
                </a:solidFill>
                <a:latin typeface="Avenir Heavy" panose="02000503020000020003" pitchFamily="2" charset="0"/>
              </a:rPr>
              <a:t>Miami-Dade – the Future of FOG </a:t>
            </a:r>
            <a:r>
              <a:rPr lang="en-US" sz="2000" baseline="0" dirty="0">
                <a:latin typeface="Avenir Light" panose="020B0402020203020204" pitchFamily="34" charset="77"/>
              </a:rPr>
              <a:t>(Sponsored by IPEX)</a:t>
            </a:r>
            <a:br>
              <a:rPr lang="en-US" sz="2000" baseline="0" dirty="0">
                <a:latin typeface="Avenir Light" panose="020B0402020203020204" pitchFamily="34" charset="77"/>
              </a:rPr>
            </a:br>
            <a:r>
              <a:rPr lang="en-US" sz="2000" baseline="0" dirty="0">
                <a:latin typeface="Avenir Light" panose="020B0402020203020204" pitchFamily="34" charset="77"/>
              </a:rPr>
              <a:t>Dec</a:t>
            </a:r>
            <a:r>
              <a:rPr lang="en-US" sz="2000" dirty="0">
                <a:latin typeface="Avenir Light" panose="020B0402020203020204" pitchFamily="34" charset="77"/>
              </a:rPr>
              <a:t>ember</a:t>
            </a:r>
            <a:r>
              <a:rPr lang="en-US" sz="2000" baseline="0" dirty="0">
                <a:latin typeface="Avenir Light" panose="020B0402020203020204" pitchFamily="34" charset="77"/>
              </a:rPr>
              <a:t> 2019 – Free for members</a:t>
            </a:r>
          </a:p>
          <a:p>
            <a:pPr marL="0" indent="0">
              <a:lnSpc>
                <a:spcPct val="100000"/>
              </a:lnSpc>
              <a:spcBef>
                <a:spcPts val="1600"/>
              </a:spcBef>
              <a:buNone/>
            </a:pPr>
            <a:r>
              <a:rPr lang="en-US" sz="2000" b="1" baseline="0" dirty="0">
                <a:solidFill>
                  <a:schemeClr val="accent3"/>
                </a:solidFill>
                <a:latin typeface="Avenir Heavy" panose="02000503020000020003" pitchFamily="2" charset="0"/>
              </a:rPr>
              <a:t>Steam Systems Design </a:t>
            </a:r>
            <a:r>
              <a:rPr lang="en-US" sz="2000" baseline="0" dirty="0">
                <a:latin typeface="Avenir Light" panose="020B0402020203020204" pitchFamily="34" charset="77"/>
              </a:rPr>
              <a:t>(Two-part Webinar)</a:t>
            </a:r>
            <a:br>
              <a:rPr lang="en-US" sz="2000" baseline="0" dirty="0">
                <a:latin typeface="Avenir Light" panose="020B0402020203020204" pitchFamily="34" charset="77"/>
              </a:rPr>
            </a:br>
            <a:r>
              <a:rPr lang="en-US" sz="2000" baseline="0" dirty="0">
                <a:latin typeface="Avenir Light" panose="020B0402020203020204" pitchFamily="34" charset="77"/>
              </a:rPr>
              <a:t>Jan</a:t>
            </a:r>
            <a:r>
              <a:rPr lang="en-US" sz="2000" dirty="0">
                <a:latin typeface="Avenir Light" panose="020B0402020203020204" pitchFamily="34" charset="77"/>
              </a:rPr>
              <a:t>uary</a:t>
            </a:r>
            <a:r>
              <a:rPr lang="en-US" sz="2000" baseline="0" dirty="0">
                <a:latin typeface="Avenir Light" panose="020B0402020203020204" pitchFamily="34" charset="77"/>
              </a:rPr>
              <a:t> 2020</a:t>
            </a:r>
          </a:p>
          <a:p>
            <a:pPr marL="0" indent="0">
              <a:lnSpc>
                <a:spcPct val="100000"/>
              </a:lnSpc>
              <a:spcBef>
                <a:spcPts val="1600"/>
              </a:spcBef>
              <a:buNone/>
            </a:pPr>
            <a:r>
              <a:rPr lang="en-US" sz="2000" b="1" dirty="0">
                <a:solidFill>
                  <a:schemeClr val="accent3"/>
                </a:solidFill>
                <a:latin typeface="Avenir Heavy" panose="02000503020000020003" pitchFamily="2" charset="0"/>
              </a:rPr>
              <a:t>CPVC for Commercial Plumbing and Hydronic HVAC Applications</a:t>
            </a:r>
            <a:r>
              <a:rPr lang="en-US" sz="2000" dirty="0">
                <a:solidFill>
                  <a:schemeClr val="accent3"/>
                </a:solidFill>
                <a:latin typeface="Avenir Light" panose="020B0402020203020204" pitchFamily="34" charset="77"/>
              </a:rPr>
              <a:t> </a:t>
            </a:r>
            <a:r>
              <a:rPr lang="en-US" sz="2000" dirty="0">
                <a:latin typeface="Avenir Light" panose="020B0402020203020204" pitchFamily="34" charset="77"/>
              </a:rPr>
              <a:t>(Sponsored</a:t>
            </a:r>
            <a:r>
              <a:rPr lang="en-US" sz="2000" baseline="0" dirty="0">
                <a:latin typeface="Avenir Light" panose="020B0402020203020204" pitchFamily="34" charset="77"/>
              </a:rPr>
              <a:t> by </a:t>
            </a:r>
            <a:r>
              <a:rPr lang="en-US" sz="2000" baseline="0" dirty="0" err="1">
                <a:latin typeface="Avenir Light" panose="020B0402020203020204" pitchFamily="34" charset="77"/>
              </a:rPr>
              <a:t>Corzan</a:t>
            </a:r>
            <a:r>
              <a:rPr lang="en-US" sz="2000" baseline="0" dirty="0">
                <a:latin typeface="Avenir Light" panose="020B0402020203020204" pitchFamily="34" charset="77"/>
              </a:rPr>
              <a:t>) </a:t>
            </a:r>
            <a:br>
              <a:rPr lang="en-US" sz="2000" baseline="0" dirty="0">
                <a:latin typeface="Avenir Light" panose="020B0402020203020204" pitchFamily="34" charset="77"/>
              </a:rPr>
            </a:br>
            <a:r>
              <a:rPr lang="en-US" sz="2000" baseline="0" dirty="0">
                <a:latin typeface="Avenir Light" panose="020B0402020203020204" pitchFamily="34" charset="77"/>
              </a:rPr>
              <a:t>May 2020 – Free for members</a:t>
            </a:r>
            <a:endParaRPr lang="en-US" sz="2000" dirty="0">
              <a:latin typeface="Avenir Light" panose="020B0402020203020204" pitchFamily="34" charset="77"/>
            </a:endParaRPr>
          </a:p>
        </p:txBody>
      </p:sp>
    </p:spTree>
    <p:extLst>
      <p:ext uri="{BB962C8B-B14F-4D97-AF65-F5344CB8AC3E}">
        <p14:creationId xmlns:p14="http://schemas.microsoft.com/office/powerpoint/2010/main" val="25026206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919" y="365125"/>
            <a:ext cx="11748304" cy="1325563"/>
          </a:xfrm>
        </p:spPr>
        <p:txBody>
          <a:bodyPr>
            <a:normAutofit/>
          </a:bodyPr>
          <a:lstStyle/>
          <a:p>
            <a:r>
              <a:rPr lang="en-US" sz="4000" dirty="0">
                <a:solidFill>
                  <a:srgbClr val="009B16"/>
                </a:solidFill>
              </a:rPr>
              <a:t>ASPE and ASA Education Foundation Course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46596" y="1566675"/>
            <a:ext cx="3365500" cy="2540000"/>
          </a:xfrm>
        </p:spPr>
      </p:pic>
      <p:sp>
        <p:nvSpPr>
          <p:cNvPr id="5" name="Text Placeholder 4"/>
          <p:cNvSpPr>
            <a:spLocks noGrp="1"/>
          </p:cNvSpPr>
          <p:nvPr>
            <p:ph type="body" idx="4294967295"/>
          </p:nvPr>
        </p:nvSpPr>
        <p:spPr>
          <a:xfrm>
            <a:off x="838200" y="1825626"/>
            <a:ext cx="6187633" cy="2022098"/>
          </a:xfrm>
        </p:spPr>
        <p:txBody>
          <a:bodyPr>
            <a:normAutofit/>
          </a:bodyPr>
          <a:lstStyle/>
          <a:p>
            <a:r>
              <a:rPr lang="en-US" sz="2000" b="0" dirty="0">
                <a:latin typeface="Avenir Light" panose="020B0402020203020204" pitchFamily="34" charset="77"/>
              </a:rPr>
              <a:t>Three-hour FPS course</a:t>
            </a:r>
          </a:p>
          <a:p>
            <a:r>
              <a:rPr lang="en-US" sz="2000" b="0" dirty="0">
                <a:latin typeface="Avenir Light" panose="020B0402020203020204" pitchFamily="34" charset="77"/>
              </a:rPr>
              <a:t>$100 for</a:t>
            </a:r>
            <a:r>
              <a:rPr lang="en-US" sz="2000" b="0" baseline="0" dirty="0">
                <a:latin typeface="Avenir Light" panose="020B0402020203020204" pitchFamily="34" charset="77"/>
              </a:rPr>
              <a:t> ASPE members</a:t>
            </a:r>
          </a:p>
          <a:p>
            <a:r>
              <a:rPr lang="en-US" sz="2000" b="0" baseline="0" dirty="0">
                <a:latin typeface="Avenir Light" panose="020B0402020203020204" pitchFamily="34" charset="77"/>
              </a:rPr>
              <a:t>Self-paced</a:t>
            </a:r>
          </a:p>
          <a:p>
            <a:r>
              <a:rPr lang="en-US" sz="2000" b="0" baseline="0" dirty="0">
                <a:latin typeface="Avenir Light" panose="020B0402020203020204" pitchFamily="34" charset="77"/>
              </a:rPr>
              <a:t>Hosted on ASPE Education</a:t>
            </a:r>
            <a:endParaRPr lang="en-US" sz="2000" b="0" dirty="0">
              <a:latin typeface="Avenir Light" panose="020B0402020203020204" pitchFamily="34" charset="77"/>
            </a:endParaRPr>
          </a:p>
        </p:txBody>
      </p:sp>
    </p:spTree>
    <p:extLst>
      <p:ext uri="{BB962C8B-B14F-4D97-AF65-F5344CB8AC3E}">
        <p14:creationId xmlns:p14="http://schemas.microsoft.com/office/powerpoint/2010/main" val="28274262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C048B-D0AD-BF49-B441-2A2B1DB16DA6}"/>
              </a:ext>
            </a:extLst>
          </p:cNvPr>
          <p:cNvSpPr>
            <a:spLocks noGrp="1"/>
          </p:cNvSpPr>
          <p:nvPr>
            <p:ph type="title"/>
          </p:nvPr>
        </p:nvSpPr>
        <p:spPr/>
        <p:txBody>
          <a:bodyPr>
            <a:normAutofit/>
          </a:bodyPr>
          <a:lstStyle/>
          <a:p>
            <a:r>
              <a:rPr lang="en-US" sz="4000" dirty="0">
                <a:solidFill>
                  <a:srgbClr val="009B16"/>
                </a:solidFill>
              </a:rPr>
              <a:t>Joint Courses with ASA</a:t>
            </a:r>
          </a:p>
        </p:txBody>
      </p:sp>
      <p:sp>
        <p:nvSpPr>
          <p:cNvPr id="3" name="Content Placeholder 2">
            <a:extLst>
              <a:ext uri="{FF2B5EF4-FFF2-40B4-BE49-F238E27FC236}">
                <a16:creationId xmlns:a16="http://schemas.microsoft.com/office/drawing/2014/main" id="{A50CE748-C9D8-544E-A255-0EB2B426ED0A}"/>
              </a:ext>
            </a:extLst>
          </p:cNvPr>
          <p:cNvSpPr>
            <a:spLocks noGrp="1"/>
          </p:cNvSpPr>
          <p:nvPr>
            <p:ph idx="1"/>
          </p:nvPr>
        </p:nvSpPr>
        <p:spPr/>
        <p:txBody>
          <a:bodyPr>
            <a:normAutofit/>
          </a:bodyPr>
          <a:lstStyle/>
          <a:p>
            <a:pPr>
              <a:lnSpc>
                <a:spcPct val="140000"/>
              </a:lnSpc>
            </a:pPr>
            <a:r>
              <a:rPr lang="en-US" sz="2000" dirty="0">
                <a:latin typeface="Avenir Light" panose="020B0402020203020204" pitchFamily="34" charset="77"/>
              </a:rPr>
              <a:t>American Supply Association Education Foundation has partnered </a:t>
            </a:r>
            <a:br>
              <a:rPr lang="en-US" sz="2000" dirty="0">
                <a:latin typeface="Avenir Light" panose="020B0402020203020204" pitchFamily="34" charset="77"/>
              </a:rPr>
            </a:br>
            <a:r>
              <a:rPr lang="en-US" sz="2000" dirty="0">
                <a:latin typeface="Avenir Light" panose="020B0402020203020204" pitchFamily="34" charset="77"/>
              </a:rPr>
              <a:t>with ASPE to share five of their courses with ASPE members.</a:t>
            </a:r>
          </a:p>
          <a:p>
            <a:pPr>
              <a:lnSpc>
                <a:spcPct val="140000"/>
              </a:lnSpc>
            </a:pPr>
            <a:r>
              <a:rPr lang="en-US" sz="2000" dirty="0">
                <a:latin typeface="Avenir Light" panose="020B0402020203020204" pitchFamily="34" charset="77"/>
              </a:rPr>
              <a:t>Can register for individual courses or the bundle to save.</a:t>
            </a:r>
          </a:p>
          <a:p>
            <a:pPr lvl="1">
              <a:lnSpc>
                <a:spcPct val="140000"/>
              </a:lnSpc>
              <a:buFont typeface="Courier New" panose="02070309020205020404" pitchFamily="49" charset="0"/>
              <a:buChar char="o"/>
            </a:pPr>
            <a:r>
              <a:rPr lang="en-US" sz="2000" dirty="0">
                <a:latin typeface="Avenir Light" panose="020B0402020203020204" pitchFamily="34" charset="77"/>
              </a:rPr>
              <a:t>$100 – 160 per course; $575 for the bundle (15 hours)</a:t>
            </a:r>
          </a:p>
        </p:txBody>
      </p:sp>
      <p:pic>
        <p:nvPicPr>
          <p:cNvPr id="12" name="Picture 11" descr="A drawing of a face&#10;&#10;Description automatically generated">
            <a:extLst>
              <a:ext uri="{FF2B5EF4-FFF2-40B4-BE49-F238E27FC236}">
                <a16:creationId xmlns:a16="http://schemas.microsoft.com/office/drawing/2014/main" id="{EEBD7D75-87FF-544B-83EE-94A3440E955C}"/>
              </a:ext>
            </a:extLst>
          </p:cNvPr>
          <p:cNvPicPr>
            <a:picLocks noChangeAspect="1"/>
          </p:cNvPicPr>
          <p:nvPr/>
        </p:nvPicPr>
        <p:blipFill>
          <a:blip r:embed="rId3"/>
          <a:stretch>
            <a:fillRect/>
          </a:stretch>
        </p:blipFill>
        <p:spPr>
          <a:xfrm>
            <a:off x="838200" y="4640499"/>
            <a:ext cx="3644900" cy="876300"/>
          </a:xfrm>
          <a:prstGeom prst="rect">
            <a:avLst/>
          </a:prstGeom>
        </p:spPr>
      </p:pic>
      <p:pic>
        <p:nvPicPr>
          <p:cNvPr id="14" name="Picture 13" descr="A picture containing drawing, food&#10;&#10;Description automatically generated">
            <a:extLst>
              <a:ext uri="{FF2B5EF4-FFF2-40B4-BE49-F238E27FC236}">
                <a16:creationId xmlns:a16="http://schemas.microsoft.com/office/drawing/2014/main" id="{91F38C55-FC64-D846-8727-1538AD706072}"/>
              </a:ext>
            </a:extLst>
          </p:cNvPr>
          <p:cNvPicPr>
            <a:picLocks noChangeAspect="1"/>
          </p:cNvPicPr>
          <p:nvPr/>
        </p:nvPicPr>
        <p:blipFill>
          <a:blip r:embed="rId4"/>
          <a:stretch>
            <a:fillRect/>
          </a:stretch>
        </p:blipFill>
        <p:spPr>
          <a:xfrm>
            <a:off x="5035549" y="4415867"/>
            <a:ext cx="2120901" cy="1325563"/>
          </a:xfrm>
          <a:prstGeom prst="rect">
            <a:avLst/>
          </a:prstGeom>
        </p:spPr>
      </p:pic>
      <p:cxnSp>
        <p:nvCxnSpPr>
          <p:cNvPr id="16" name="Straight Connector 15">
            <a:extLst>
              <a:ext uri="{FF2B5EF4-FFF2-40B4-BE49-F238E27FC236}">
                <a16:creationId xmlns:a16="http://schemas.microsoft.com/office/drawing/2014/main" id="{5641214A-1B57-0146-AB39-A6698F4F2339}"/>
              </a:ext>
            </a:extLst>
          </p:cNvPr>
          <p:cNvCxnSpPr/>
          <p:nvPr/>
        </p:nvCxnSpPr>
        <p:spPr>
          <a:xfrm>
            <a:off x="4716855" y="4707802"/>
            <a:ext cx="0" cy="74238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4923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63780-3A51-9D42-96A6-F75E5475813B}"/>
              </a:ext>
            </a:extLst>
          </p:cNvPr>
          <p:cNvSpPr>
            <a:spLocks noGrp="1"/>
          </p:cNvSpPr>
          <p:nvPr>
            <p:ph type="title"/>
          </p:nvPr>
        </p:nvSpPr>
        <p:spPr>
          <a:xfrm>
            <a:off x="838200" y="707609"/>
            <a:ext cx="10515600" cy="585607"/>
          </a:xfrm>
        </p:spPr>
        <p:txBody>
          <a:bodyPr>
            <a:normAutofit fontScale="90000"/>
          </a:bodyPr>
          <a:lstStyle/>
          <a:p>
            <a:pPr algn="ctr"/>
            <a:r>
              <a:rPr lang="en-US" dirty="0">
                <a:solidFill>
                  <a:srgbClr val="009B16"/>
                </a:solidFill>
              </a:rPr>
              <a:t>ASPE’s Response to COVID-19</a:t>
            </a:r>
          </a:p>
        </p:txBody>
      </p:sp>
      <p:sp>
        <p:nvSpPr>
          <p:cNvPr id="3" name="Content Placeholder 2">
            <a:extLst>
              <a:ext uri="{FF2B5EF4-FFF2-40B4-BE49-F238E27FC236}">
                <a16:creationId xmlns:a16="http://schemas.microsoft.com/office/drawing/2014/main" id="{5028BD52-1120-C14D-85F7-501424E7AECE}"/>
              </a:ext>
            </a:extLst>
          </p:cNvPr>
          <p:cNvSpPr>
            <a:spLocks noGrp="1"/>
          </p:cNvSpPr>
          <p:nvPr>
            <p:ph idx="1"/>
          </p:nvPr>
        </p:nvSpPr>
        <p:spPr>
          <a:xfrm>
            <a:off x="838200" y="1424547"/>
            <a:ext cx="10162541" cy="4315350"/>
          </a:xfrm>
        </p:spPr>
        <p:txBody>
          <a:bodyPr>
            <a:noAutofit/>
          </a:bodyPr>
          <a:lstStyle/>
          <a:p>
            <a:pPr>
              <a:lnSpc>
                <a:spcPct val="140000"/>
              </a:lnSpc>
              <a:spcBef>
                <a:spcPts val="1600"/>
              </a:spcBef>
            </a:pPr>
            <a:r>
              <a:rPr lang="en-US" sz="2000" dirty="0">
                <a:latin typeface="Avenir Light" panose="020B0402020203020204" pitchFamily="34" charset="77"/>
              </a:rPr>
              <a:t>On March 20, ASPE announced a new service to help Chapters conduct virtual meetings to maintain operations and help members obtain CEUs. </a:t>
            </a:r>
          </a:p>
          <a:p>
            <a:pPr>
              <a:lnSpc>
                <a:spcPct val="140000"/>
              </a:lnSpc>
              <a:spcBef>
                <a:spcPts val="1600"/>
              </a:spcBef>
            </a:pPr>
            <a:r>
              <a:rPr lang="en-US" sz="2000" dirty="0">
                <a:latin typeface="Avenir Light" panose="020B0402020203020204" pitchFamily="34" charset="77"/>
              </a:rPr>
              <a:t>On April 7, ASPE sent a letter to Chapter Officers offering assistance if needed to address Chapter Elections for 2020.</a:t>
            </a:r>
          </a:p>
          <a:p>
            <a:pPr>
              <a:lnSpc>
                <a:spcPct val="140000"/>
              </a:lnSpc>
              <a:spcBef>
                <a:spcPts val="1600"/>
              </a:spcBef>
            </a:pPr>
            <a:r>
              <a:rPr lang="en-US" sz="2000" dirty="0">
                <a:latin typeface="Avenir Light" panose="020B0402020203020204" pitchFamily="34" charset="77"/>
              </a:rPr>
              <a:t>On April 10, ASPE sent a letter to our Chapters informing that all Region Meetings would be hosted by the respective Region Director in a virtual format.</a:t>
            </a:r>
          </a:p>
        </p:txBody>
      </p:sp>
    </p:spTree>
    <p:extLst>
      <p:ext uri="{BB962C8B-B14F-4D97-AF65-F5344CB8AC3E}">
        <p14:creationId xmlns:p14="http://schemas.microsoft.com/office/powerpoint/2010/main" val="9417653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C048B-D0AD-BF49-B441-2A2B1DB16DA6}"/>
              </a:ext>
            </a:extLst>
          </p:cNvPr>
          <p:cNvSpPr>
            <a:spLocks noGrp="1"/>
          </p:cNvSpPr>
          <p:nvPr>
            <p:ph type="title"/>
          </p:nvPr>
        </p:nvSpPr>
        <p:spPr/>
        <p:txBody>
          <a:bodyPr>
            <a:normAutofit/>
          </a:bodyPr>
          <a:lstStyle/>
          <a:p>
            <a:r>
              <a:rPr lang="en-US" sz="4000" dirty="0">
                <a:solidFill>
                  <a:srgbClr val="009B16"/>
                </a:solidFill>
              </a:rPr>
              <a:t>Joint Courses with ASA</a:t>
            </a:r>
          </a:p>
        </p:txBody>
      </p:sp>
      <p:sp>
        <p:nvSpPr>
          <p:cNvPr id="3" name="Content Placeholder 2">
            <a:extLst>
              <a:ext uri="{FF2B5EF4-FFF2-40B4-BE49-F238E27FC236}">
                <a16:creationId xmlns:a16="http://schemas.microsoft.com/office/drawing/2014/main" id="{A50CE748-C9D8-544E-A255-0EB2B426ED0A}"/>
              </a:ext>
            </a:extLst>
          </p:cNvPr>
          <p:cNvSpPr>
            <a:spLocks noGrp="1"/>
          </p:cNvSpPr>
          <p:nvPr>
            <p:ph idx="1"/>
          </p:nvPr>
        </p:nvSpPr>
        <p:spPr>
          <a:xfrm>
            <a:off x="838200" y="1590447"/>
            <a:ext cx="10515600" cy="4089753"/>
          </a:xfrm>
        </p:spPr>
        <p:txBody>
          <a:bodyPr>
            <a:normAutofit/>
          </a:bodyPr>
          <a:lstStyle/>
          <a:p>
            <a:pPr>
              <a:lnSpc>
                <a:spcPct val="140000"/>
              </a:lnSpc>
            </a:pPr>
            <a:r>
              <a:rPr lang="en-US" sz="2000" dirty="0">
                <a:latin typeface="Avenir Light" panose="020B0402020203020204" pitchFamily="34" charset="77"/>
              </a:rPr>
              <a:t>Fixtures and Faucets</a:t>
            </a:r>
          </a:p>
          <a:p>
            <a:pPr>
              <a:lnSpc>
                <a:spcPct val="140000"/>
              </a:lnSpc>
            </a:pPr>
            <a:r>
              <a:rPr lang="en-US" sz="2000" dirty="0">
                <a:latin typeface="Avenir Light" panose="020B0402020203020204" pitchFamily="34" charset="77"/>
              </a:rPr>
              <a:t>Introduction to Copper Tube, Plastic Pipe, and Fittings</a:t>
            </a:r>
          </a:p>
          <a:p>
            <a:pPr>
              <a:lnSpc>
                <a:spcPct val="140000"/>
              </a:lnSpc>
            </a:pPr>
            <a:r>
              <a:rPr lang="en-US" sz="2000" dirty="0">
                <a:latin typeface="Avenir Light" panose="020B0402020203020204" pitchFamily="34" charset="77"/>
              </a:rPr>
              <a:t>Introduction to Pipes, Valves, and Fittings</a:t>
            </a:r>
          </a:p>
          <a:p>
            <a:pPr>
              <a:lnSpc>
                <a:spcPct val="140000"/>
              </a:lnSpc>
            </a:pPr>
            <a:r>
              <a:rPr lang="en-US" sz="2000" dirty="0">
                <a:latin typeface="Avenir Light" panose="020B0402020203020204" pitchFamily="34" charset="77"/>
              </a:rPr>
              <a:t>Introduction to Steel, Stainless Steel, Iron Pipe, and Fittings</a:t>
            </a:r>
          </a:p>
          <a:p>
            <a:pPr>
              <a:lnSpc>
                <a:spcPct val="140000"/>
              </a:lnSpc>
            </a:pPr>
            <a:r>
              <a:rPr lang="en-US" sz="2000" dirty="0">
                <a:latin typeface="Avenir Light" panose="020B0402020203020204" pitchFamily="34" charset="77"/>
              </a:rPr>
              <a:t>Sump, Sewage, and Effluent Pumps</a:t>
            </a:r>
          </a:p>
        </p:txBody>
      </p:sp>
      <p:pic>
        <p:nvPicPr>
          <p:cNvPr id="5" name="Picture 4" descr="A drawing of a face&#10;&#10;Description automatically generated">
            <a:extLst>
              <a:ext uri="{FF2B5EF4-FFF2-40B4-BE49-F238E27FC236}">
                <a16:creationId xmlns:a16="http://schemas.microsoft.com/office/drawing/2014/main" id="{3A303B80-5F47-D84E-AE68-683271F70B6E}"/>
              </a:ext>
            </a:extLst>
          </p:cNvPr>
          <p:cNvPicPr>
            <a:picLocks noChangeAspect="1"/>
          </p:cNvPicPr>
          <p:nvPr/>
        </p:nvPicPr>
        <p:blipFill>
          <a:blip r:embed="rId3"/>
          <a:stretch>
            <a:fillRect/>
          </a:stretch>
        </p:blipFill>
        <p:spPr>
          <a:xfrm>
            <a:off x="838200" y="4640499"/>
            <a:ext cx="3644900" cy="876300"/>
          </a:xfrm>
          <a:prstGeom prst="rect">
            <a:avLst/>
          </a:prstGeom>
        </p:spPr>
      </p:pic>
      <p:pic>
        <p:nvPicPr>
          <p:cNvPr id="6" name="Picture 5" descr="A picture containing drawing, food&#10;&#10;Description automatically generated">
            <a:extLst>
              <a:ext uri="{FF2B5EF4-FFF2-40B4-BE49-F238E27FC236}">
                <a16:creationId xmlns:a16="http://schemas.microsoft.com/office/drawing/2014/main" id="{DF39EC2C-870F-0F49-ABA4-B63F9E4374E2}"/>
              </a:ext>
            </a:extLst>
          </p:cNvPr>
          <p:cNvPicPr>
            <a:picLocks noChangeAspect="1"/>
          </p:cNvPicPr>
          <p:nvPr/>
        </p:nvPicPr>
        <p:blipFill>
          <a:blip r:embed="rId4"/>
          <a:stretch>
            <a:fillRect/>
          </a:stretch>
        </p:blipFill>
        <p:spPr>
          <a:xfrm>
            <a:off x="5035549" y="4415867"/>
            <a:ext cx="2120901" cy="1325563"/>
          </a:xfrm>
          <a:prstGeom prst="rect">
            <a:avLst/>
          </a:prstGeom>
        </p:spPr>
      </p:pic>
      <p:cxnSp>
        <p:nvCxnSpPr>
          <p:cNvPr id="8" name="Straight Connector 7">
            <a:extLst>
              <a:ext uri="{FF2B5EF4-FFF2-40B4-BE49-F238E27FC236}">
                <a16:creationId xmlns:a16="http://schemas.microsoft.com/office/drawing/2014/main" id="{19BCA59D-A0C5-1946-B76D-4E751AA8006C}"/>
              </a:ext>
            </a:extLst>
          </p:cNvPr>
          <p:cNvCxnSpPr/>
          <p:nvPr/>
        </p:nvCxnSpPr>
        <p:spPr>
          <a:xfrm>
            <a:off x="4716855" y="4707802"/>
            <a:ext cx="0" cy="74238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74679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5255"/>
            <a:ext cx="10515600" cy="1325563"/>
          </a:xfrm>
        </p:spPr>
        <p:txBody>
          <a:bodyPr>
            <a:normAutofit/>
          </a:bodyPr>
          <a:lstStyle/>
          <a:p>
            <a:r>
              <a:rPr lang="en-US" sz="4000" dirty="0">
                <a:solidFill>
                  <a:srgbClr val="009B16"/>
                </a:solidFill>
              </a:rPr>
              <a:t>Chapter Meeting CEU</a:t>
            </a:r>
            <a:r>
              <a:rPr lang="en-US" sz="4000" baseline="0" dirty="0">
                <a:solidFill>
                  <a:srgbClr val="009B16"/>
                </a:solidFill>
              </a:rPr>
              <a:t> Integration with </a:t>
            </a:r>
            <a:br>
              <a:rPr lang="en-US" sz="4000" baseline="0" dirty="0">
                <a:solidFill>
                  <a:srgbClr val="009B16"/>
                </a:solidFill>
              </a:rPr>
            </a:br>
            <a:r>
              <a:rPr lang="en-US" sz="4000" baseline="0" dirty="0">
                <a:solidFill>
                  <a:srgbClr val="009B16"/>
                </a:solidFill>
              </a:rPr>
              <a:t>ASPE Education</a:t>
            </a:r>
            <a:endParaRPr lang="en-US" sz="4000" dirty="0">
              <a:solidFill>
                <a:srgbClr val="009B16"/>
              </a:solidFill>
            </a:endParaRPr>
          </a:p>
        </p:txBody>
      </p:sp>
      <p:sp>
        <p:nvSpPr>
          <p:cNvPr id="3" name="Content Placeholder 2"/>
          <p:cNvSpPr>
            <a:spLocks noGrp="1"/>
          </p:cNvSpPr>
          <p:nvPr>
            <p:ph idx="1"/>
          </p:nvPr>
        </p:nvSpPr>
        <p:spPr>
          <a:xfrm>
            <a:off x="838200" y="2372008"/>
            <a:ext cx="10515600" cy="3543370"/>
          </a:xfrm>
        </p:spPr>
        <p:txBody>
          <a:bodyPr>
            <a:normAutofit/>
          </a:bodyPr>
          <a:lstStyle/>
          <a:p>
            <a:pPr>
              <a:lnSpc>
                <a:spcPct val="140000"/>
              </a:lnSpc>
            </a:pPr>
            <a:r>
              <a:rPr lang="en-US" sz="2000" dirty="0">
                <a:latin typeface="Avenir Light" panose="020B0402020203020204" pitchFamily="34" charset="77"/>
              </a:rPr>
              <a:t>44 Chapters have submitted</a:t>
            </a:r>
            <a:r>
              <a:rPr lang="en-US" sz="2000" baseline="0" dirty="0">
                <a:latin typeface="Avenir Light" panose="020B0402020203020204" pitchFamily="34" charset="77"/>
              </a:rPr>
              <a:t> meetings to have attendance CEUs integrated with ASPE Education.</a:t>
            </a:r>
          </a:p>
          <a:p>
            <a:pPr>
              <a:lnSpc>
                <a:spcPct val="140000"/>
              </a:lnSpc>
            </a:pPr>
            <a:r>
              <a:rPr lang="en-US" sz="2000" baseline="0" dirty="0">
                <a:latin typeface="Avenir Light" panose="020B0402020203020204" pitchFamily="34" charset="77"/>
              </a:rPr>
              <a:t>Allows meeting attendees to retrieve CEU certificate automatically in education.aspe.org.</a:t>
            </a:r>
          </a:p>
          <a:p>
            <a:pPr>
              <a:lnSpc>
                <a:spcPct val="140000"/>
              </a:lnSpc>
            </a:pPr>
            <a:r>
              <a:rPr lang="en-US" sz="2000" baseline="0" dirty="0">
                <a:latin typeface="Avenir Light" panose="020B0402020203020204" pitchFamily="34" charset="77"/>
              </a:rPr>
              <a:t>We strongly encourage Chapters to use this tool.</a:t>
            </a:r>
          </a:p>
          <a:p>
            <a:pPr>
              <a:lnSpc>
                <a:spcPct val="140000"/>
              </a:lnSpc>
            </a:pPr>
            <a:r>
              <a:rPr lang="en-US" sz="2000" baseline="0" dirty="0">
                <a:latin typeface="Avenir Light" panose="020B0402020203020204" pitchFamily="34" charset="77"/>
              </a:rPr>
              <a:t>CEUs stay with the person even if they switch jobs or email addresses.</a:t>
            </a:r>
          </a:p>
        </p:txBody>
      </p:sp>
    </p:spTree>
    <p:extLst>
      <p:ext uri="{BB962C8B-B14F-4D97-AF65-F5344CB8AC3E}">
        <p14:creationId xmlns:p14="http://schemas.microsoft.com/office/powerpoint/2010/main" val="1211402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B8A556-90D7-C64A-8166-D3E071488796}"/>
              </a:ext>
            </a:extLst>
          </p:cNvPr>
          <p:cNvSpPr>
            <a:spLocks noGrp="1"/>
          </p:cNvSpPr>
          <p:nvPr>
            <p:ph type="title" idx="4294967295"/>
          </p:nvPr>
        </p:nvSpPr>
        <p:spPr>
          <a:xfrm>
            <a:off x="1921396" y="671332"/>
            <a:ext cx="8380071" cy="1019356"/>
          </a:xfrm>
        </p:spPr>
        <p:txBody>
          <a:bodyPr/>
          <a:lstStyle/>
          <a:p>
            <a:endParaRPr lang="en-US" dirty="0"/>
          </a:p>
        </p:txBody>
      </p:sp>
      <p:pic>
        <p:nvPicPr>
          <p:cNvPr id="5" name="Picture 4">
            <a:extLst>
              <a:ext uri="{FF2B5EF4-FFF2-40B4-BE49-F238E27FC236}">
                <a16:creationId xmlns:a16="http://schemas.microsoft.com/office/drawing/2014/main" id="{EAB55446-0E6A-C14E-A6C1-F162D7A9363B}"/>
              </a:ext>
            </a:extLst>
          </p:cNvPr>
          <p:cNvPicPr>
            <a:picLocks noChangeAspect="1"/>
          </p:cNvPicPr>
          <p:nvPr/>
        </p:nvPicPr>
        <p:blipFill>
          <a:blip r:embed="rId3"/>
          <a:stretch>
            <a:fillRect/>
          </a:stretch>
        </p:blipFill>
        <p:spPr>
          <a:xfrm>
            <a:off x="1664493" y="365126"/>
            <a:ext cx="8863013" cy="5514814"/>
          </a:xfrm>
          <a:prstGeom prst="rect">
            <a:avLst/>
          </a:prstGeom>
        </p:spPr>
      </p:pic>
      <p:cxnSp>
        <p:nvCxnSpPr>
          <p:cNvPr id="3" name="Straight Arrow Connector 2"/>
          <p:cNvCxnSpPr/>
          <p:nvPr/>
        </p:nvCxnSpPr>
        <p:spPr>
          <a:xfrm flipH="1">
            <a:off x="4602479" y="3167063"/>
            <a:ext cx="1493520" cy="12192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29119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84A0D-3A78-734F-9430-183274247BD5}"/>
              </a:ext>
            </a:extLst>
          </p:cNvPr>
          <p:cNvSpPr>
            <a:spLocks noGrp="1"/>
          </p:cNvSpPr>
          <p:nvPr>
            <p:ph type="title" idx="4294967295"/>
          </p:nvPr>
        </p:nvSpPr>
        <p:spPr>
          <a:xfrm>
            <a:off x="838200" y="636729"/>
            <a:ext cx="10515600" cy="1325563"/>
          </a:xfrm>
        </p:spPr>
        <p:txBody>
          <a:bodyPr>
            <a:normAutofit/>
          </a:bodyPr>
          <a:lstStyle/>
          <a:p>
            <a:r>
              <a:rPr lang="en-US" sz="4000" dirty="0">
                <a:solidFill>
                  <a:srgbClr val="009B16"/>
                </a:solidFill>
              </a:rPr>
              <a:t>Chapter Meeting Integration During </a:t>
            </a:r>
            <a:br>
              <a:rPr lang="en-US" sz="4000" dirty="0">
                <a:solidFill>
                  <a:srgbClr val="009B16"/>
                </a:solidFill>
              </a:rPr>
            </a:br>
            <a:r>
              <a:rPr lang="en-US" sz="4000" dirty="0">
                <a:solidFill>
                  <a:srgbClr val="009B16"/>
                </a:solidFill>
              </a:rPr>
              <a:t>COVID-19</a:t>
            </a:r>
            <a:r>
              <a:rPr lang="en-US" sz="4000" baseline="0" dirty="0">
                <a:solidFill>
                  <a:srgbClr val="009B16"/>
                </a:solidFill>
              </a:rPr>
              <a:t> Pandemic</a:t>
            </a:r>
            <a:endParaRPr lang="en-US" sz="4000" dirty="0">
              <a:solidFill>
                <a:srgbClr val="009B16"/>
              </a:solidFill>
            </a:endParaRPr>
          </a:p>
        </p:txBody>
      </p:sp>
      <p:sp>
        <p:nvSpPr>
          <p:cNvPr id="3" name="Text Placeholder 2">
            <a:extLst>
              <a:ext uri="{FF2B5EF4-FFF2-40B4-BE49-F238E27FC236}">
                <a16:creationId xmlns:a16="http://schemas.microsoft.com/office/drawing/2014/main" id="{17551A33-54B4-BD41-A302-53255486725C}"/>
              </a:ext>
            </a:extLst>
          </p:cNvPr>
          <p:cNvSpPr>
            <a:spLocks noGrp="1"/>
          </p:cNvSpPr>
          <p:nvPr>
            <p:ph type="body" idx="4294967295"/>
          </p:nvPr>
        </p:nvSpPr>
        <p:spPr>
          <a:xfrm>
            <a:off x="838200" y="2051962"/>
            <a:ext cx="10515600" cy="4089753"/>
          </a:xfrm>
        </p:spPr>
        <p:txBody>
          <a:bodyPr>
            <a:normAutofit/>
          </a:bodyPr>
          <a:lstStyle/>
          <a:p>
            <a:pPr>
              <a:lnSpc>
                <a:spcPct val="140000"/>
              </a:lnSpc>
            </a:pPr>
            <a:r>
              <a:rPr lang="en-US" sz="2000" b="0" dirty="0">
                <a:latin typeface="Avenir Light" panose="020B0402020203020204" pitchFamily="34" charset="77"/>
              </a:rPr>
              <a:t>Chapters have/had the ability to work with staff to integrate</a:t>
            </a:r>
            <a:r>
              <a:rPr lang="en-US" sz="2000" b="0" baseline="0" dirty="0">
                <a:latin typeface="Avenir Light" panose="020B0402020203020204" pitchFamily="34" charset="77"/>
              </a:rPr>
              <a:t> their monthly meetings with ASPE Education.</a:t>
            </a:r>
          </a:p>
          <a:p>
            <a:pPr>
              <a:lnSpc>
                <a:spcPct val="140000"/>
              </a:lnSpc>
            </a:pPr>
            <a:r>
              <a:rPr lang="en-US" sz="2000" b="0" baseline="0" dirty="0">
                <a:latin typeface="Avenir Light" panose="020B0402020203020204" pitchFamily="34" charset="77"/>
              </a:rPr>
              <a:t>Allows for virtual participation and automatic application into attendee's education dashboard.</a:t>
            </a:r>
          </a:p>
          <a:p>
            <a:pPr lvl="1">
              <a:lnSpc>
                <a:spcPct val="140000"/>
              </a:lnSpc>
              <a:buFont typeface="Courier New" panose="02070309020205020404" pitchFamily="49" charset="0"/>
              <a:buChar char="o"/>
            </a:pPr>
            <a:r>
              <a:rPr lang="en-US" sz="2000" dirty="0">
                <a:latin typeface="Avenir Light" panose="020B0402020203020204" pitchFamily="34" charset="77"/>
              </a:rPr>
              <a:t>No extra work for CEU reporting to have certificates issued.</a:t>
            </a:r>
          </a:p>
        </p:txBody>
      </p:sp>
    </p:spTree>
    <p:extLst>
      <p:ext uri="{BB962C8B-B14F-4D97-AF65-F5344CB8AC3E}">
        <p14:creationId xmlns:p14="http://schemas.microsoft.com/office/powerpoint/2010/main" val="18938773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sz="4000" dirty="0">
                <a:solidFill>
                  <a:srgbClr val="009B16"/>
                </a:solidFill>
              </a:rPr>
              <a:t>Outreach</a:t>
            </a:r>
            <a:r>
              <a:rPr lang="en-US" baseline="0" dirty="0">
                <a:solidFill>
                  <a:srgbClr val="009B16"/>
                </a:solidFill>
              </a:rPr>
              <a:t> to the Younger Generation</a:t>
            </a:r>
            <a:endParaRPr lang="en-US" dirty="0">
              <a:solidFill>
                <a:srgbClr val="009B16"/>
              </a:solidFill>
            </a:endParaRPr>
          </a:p>
        </p:txBody>
      </p:sp>
      <p:sp>
        <p:nvSpPr>
          <p:cNvPr id="3" name="Text Placeholder 2"/>
          <p:cNvSpPr>
            <a:spLocks noGrp="1"/>
          </p:cNvSpPr>
          <p:nvPr>
            <p:ph type="body" idx="4294967295"/>
          </p:nvPr>
        </p:nvSpPr>
        <p:spPr>
          <a:xfrm>
            <a:off x="838200" y="1825625"/>
            <a:ext cx="7405688" cy="4089753"/>
          </a:xfrm>
        </p:spPr>
        <p:txBody>
          <a:bodyPr>
            <a:normAutofit/>
          </a:bodyPr>
          <a:lstStyle/>
          <a:p>
            <a:pPr>
              <a:lnSpc>
                <a:spcPct val="140000"/>
              </a:lnSpc>
            </a:pPr>
            <a:r>
              <a:rPr lang="en-US" sz="2000" b="0" dirty="0">
                <a:latin typeface="Avenir Light" panose="020B0402020203020204" pitchFamily="34" charset="77"/>
              </a:rPr>
              <a:t>In 2017 the Education Committee compiled a packet of information for</a:t>
            </a:r>
            <a:r>
              <a:rPr lang="en-US" sz="2000" b="0" baseline="0" dirty="0">
                <a:latin typeface="Avenir Light" panose="020B0402020203020204" pitchFamily="34" charset="77"/>
              </a:rPr>
              <a:t> Chapters to use for school or youth </a:t>
            </a:r>
            <a:br>
              <a:rPr lang="en-US" sz="2000" b="0" baseline="0" dirty="0">
                <a:latin typeface="Avenir Light" panose="020B0402020203020204" pitchFamily="34" charset="77"/>
              </a:rPr>
            </a:br>
            <a:r>
              <a:rPr lang="en-US" sz="2000" b="0" baseline="0" dirty="0">
                <a:latin typeface="Avenir Light" panose="020B0402020203020204" pitchFamily="34" charset="77"/>
              </a:rPr>
              <a:t>outreach events (STEM or STEAM, scouts).</a:t>
            </a:r>
          </a:p>
          <a:p>
            <a:pPr lvl="1">
              <a:lnSpc>
                <a:spcPct val="140000"/>
              </a:lnSpc>
              <a:buFont typeface="Courier New" panose="02070309020205020404" pitchFamily="49" charset="0"/>
              <a:buChar char="o"/>
            </a:pPr>
            <a:r>
              <a:rPr lang="en-US" sz="2000" baseline="0" dirty="0">
                <a:latin typeface="Avenir Light" panose="020B0402020203020204" pitchFamily="34" charset="77"/>
              </a:rPr>
              <a:t>One packet for K-5, another for grades 6-12</a:t>
            </a:r>
          </a:p>
          <a:p>
            <a:pPr>
              <a:lnSpc>
                <a:spcPct val="140000"/>
              </a:lnSpc>
            </a:pPr>
            <a:r>
              <a:rPr lang="en-US" sz="2000" b="0" baseline="0" dirty="0">
                <a:latin typeface="Avenir Light" panose="020B0402020203020204" pitchFamily="34" charset="77"/>
              </a:rPr>
              <a:t>More projects are forthcoming.</a:t>
            </a:r>
            <a:endParaRPr lang="en-US" sz="2000" b="0" dirty="0">
              <a:latin typeface="Avenir Light" panose="020B0402020203020204" pitchFamily="34" charset="77"/>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3962" y="1825625"/>
            <a:ext cx="3036451" cy="4012453"/>
          </a:xfrm>
          <a:prstGeom prst="rect">
            <a:avLst/>
          </a:prstGeom>
        </p:spPr>
      </p:pic>
    </p:spTree>
    <p:extLst>
      <p:ext uri="{BB962C8B-B14F-4D97-AF65-F5344CB8AC3E}">
        <p14:creationId xmlns:p14="http://schemas.microsoft.com/office/powerpoint/2010/main" val="21553483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165" y="2413132"/>
            <a:ext cx="9975646" cy="880231"/>
          </a:xfrm>
        </p:spPr>
        <p:txBody>
          <a:bodyPr>
            <a:normAutofit/>
          </a:bodyPr>
          <a:lstStyle/>
          <a:p>
            <a:pPr algn="l"/>
            <a:r>
              <a:rPr lang="en-US" sz="5400" dirty="0"/>
              <a:t>Credentialing &amp; Certification</a:t>
            </a:r>
          </a:p>
        </p:txBody>
      </p:sp>
    </p:spTree>
    <p:extLst>
      <p:ext uri="{BB962C8B-B14F-4D97-AF65-F5344CB8AC3E}">
        <p14:creationId xmlns:p14="http://schemas.microsoft.com/office/powerpoint/2010/main" val="18990632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9B16"/>
                </a:solidFill>
              </a:rPr>
              <a:t>Certified in Plumbing</a:t>
            </a:r>
            <a:r>
              <a:rPr lang="en-US" sz="4000" baseline="0" dirty="0">
                <a:solidFill>
                  <a:srgbClr val="009B16"/>
                </a:solidFill>
              </a:rPr>
              <a:t> Design (CPD)</a:t>
            </a:r>
            <a:endParaRPr lang="en-US" sz="4000" dirty="0">
              <a:solidFill>
                <a:srgbClr val="009B16"/>
              </a:solidFill>
            </a:endParaRPr>
          </a:p>
        </p:txBody>
      </p:sp>
      <p:sp>
        <p:nvSpPr>
          <p:cNvPr id="3" name="Content Placeholder 2"/>
          <p:cNvSpPr>
            <a:spLocks noGrp="1"/>
          </p:cNvSpPr>
          <p:nvPr>
            <p:ph idx="1"/>
          </p:nvPr>
        </p:nvSpPr>
        <p:spPr>
          <a:xfrm>
            <a:off x="6096000" y="1825625"/>
            <a:ext cx="5257800" cy="4089753"/>
          </a:xfrm>
        </p:spPr>
        <p:txBody>
          <a:bodyPr>
            <a:normAutofit/>
          </a:bodyPr>
          <a:lstStyle/>
          <a:p>
            <a:pPr>
              <a:lnSpc>
                <a:spcPct val="140000"/>
              </a:lnSpc>
            </a:pPr>
            <a:r>
              <a:rPr lang="en-US" sz="2000" dirty="0">
                <a:latin typeface="Avenir Book" panose="02000503020000020003" pitchFamily="2" charset="0"/>
              </a:rPr>
              <a:t>Currently there are 1,139 CPDs.</a:t>
            </a:r>
          </a:p>
          <a:p>
            <a:pPr>
              <a:lnSpc>
                <a:spcPct val="140000"/>
              </a:lnSpc>
            </a:pPr>
            <a:r>
              <a:rPr lang="en-US" sz="2000" dirty="0">
                <a:latin typeface="Avenir Book" panose="02000503020000020003" pitchFamily="2" charset="0"/>
              </a:rPr>
              <a:t>2020 Exam was postponed to </a:t>
            </a:r>
            <a:br>
              <a:rPr lang="en-US" sz="2000" dirty="0">
                <a:latin typeface="Avenir Book" panose="02000503020000020003" pitchFamily="2" charset="0"/>
              </a:rPr>
            </a:br>
            <a:r>
              <a:rPr lang="en-US" sz="2000" dirty="0">
                <a:latin typeface="Avenir Book" panose="02000503020000020003" pitchFamily="2" charset="0"/>
              </a:rPr>
              <a:t>June 15-21, 2020 due to COVID-19.</a:t>
            </a:r>
          </a:p>
          <a:p>
            <a:pPr rtl="0" eaLnBrk="1" latinLnBrk="0" hangingPunct="1">
              <a:lnSpc>
                <a:spcPct val="140000"/>
              </a:lnSpc>
            </a:pPr>
            <a:r>
              <a:rPr lang="en-US" sz="2000" b="0" i="0" kern="1200" dirty="0">
                <a:solidFill>
                  <a:schemeClr val="bg1"/>
                </a:solidFill>
                <a:effectLst/>
                <a:latin typeface="Avenir Book" panose="02000503020000020003" pitchFamily="2" charset="0"/>
              </a:rPr>
              <a:t>Practice tests are on education.aspe.org.</a:t>
            </a:r>
            <a:endParaRPr lang="en-US" sz="2000" dirty="0">
              <a:effectLst/>
              <a:latin typeface="Avenir Book" panose="02000503020000020003" pitchFamily="2" charset="0"/>
            </a:endParaRPr>
          </a:p>
          <a:p>
            <a:pPr>
              <a:lnSpc>
                <a:spcPct val="140000"/>
              </a:lnSpc>
            </a:pPr>
            <a:r>
              <a:rPr lang="en-US" sz="2000" b="0" i="0" kern="1200" dirty="0">
                <a:solidFill>
                  <a:schemeClr val="bg1"/>
                </a:solidFill>
                <a:effectLst/>
                <a:latin typeface="Avenir Book" panose="02000503020000020003" pitchFamily="2" charset="0"/>
              </a:rPr>
              <a:t>Review</a:t>
            </a:r>
            <a:r>
              <a:rPr lang="en-US" sz="2000" b="0" i="0" kern="1200" baseline="0" dirty="0">
                <a:solidFill>
                  <a:schemeClr val="bg1"/>
                </a:solidFill>
                <a:effectLst/>
                <a:latin typeface="Avenir Book" panose="02000503020000020003" pitchFamily="2" charset="0"/>
              </a:rPr>
              <a:t> webinar series is on </a:t>
            </a:r>
            <a:r>
              <a:rPr lang="en-US" sz="2000" b="0" i="0" kern="1200" baseline="0" dirty="0" err="1">
                <a:solidFill>
                  <a:schemeClr val="bg1"/>
                </a:solidFill>
                <a:effectLst/>
                <a:latin typeface="Avenir Book" panose="02000503020000020003" pitchFamily="2" charset="0"/>
              </a:rPr>
              <a:t>education.aspe.org</a:t>
            </a:r>
            <a:r>
              <a:rPr lang="en-US" sz="2000" b="0" i="0" kern="1200" baseline="0" dirty="0">
                <a:solidFill>
                  <a:schemeClr val="bg1"/>
                </a:solidFill>
                <a:effectLst/>
                <a:latin typeface="Avenir Book" panose="02000503020000020003" pitchFamily="2" charset="0"/>
              </a:rPr>
              <a:t>.</a:t>
            </a:r>
            <a:endParaRPr lang="en-US" sz="2000" dirty="0">
              <a:latin typeface="Avenir Book" panose="02000503020000020003" pitchFamily="2" charset="0"/>
            </a:endParaRPr>
          </a:p>
        </p:txBody>
      </p:sp>
      <p:pic>
        <p:nvPicPr>
          <p:cNvPr id="7" name="Picture 6" descr="A picture containing food, plate&#10;&#10;Description automatically generated">
            <a:extLst>
              <a:ext uri="{FF2B5EF4-FFF2-40B4-BE49-F238E27FC236}">
                <a16:creationId xmlns:a16="http://schemas.microsoft.com/office/drawing/2014/main" id="{7A94A5BC-C99C-A646-BC66-72D07C8CE194}"/>
              </a:ext>
            </a:extLst>
          </p:cNvPr>
          <p:cNvPicPr>
            <a:picLocks noChangeAspect="1"/>
          </p:cNvPicPr>
          <p:nvPr/>
        </p:nvPicPr>
        <p:blipFill>
          <a:blip r:embed="rId3"/>
          <a:stretch>
            <a:fillRect/>
          </a:stretch>
        </p:blipFill>
        <p:spPr>
          <a:xfrm>
            <a:off x="952500" y="1996069"/>
            <a:ext cx="4519777" cy="1862512"/>
          </a:xfrm>
          <a:prstGeom prst="rect">
            <a:avLst/>
          </a:prstGeom>
        </p:spPr>
      </p:pic>
    </p:spTree>
    <p:extLst>
      <p:ext uri="{BB962C8B-B14F-4D97-AF65-F5344CB8AC3E}">
        <p14:creationId xmlns:p14="http://schemas.microsoft.com/office/powerpoint/2010/main" val="12100352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9B16"/>
                </a:solidFill>
              </a:rPr>
              <a:t>CPD Review Classes (Society)</a:t>
            </a:r>
          </a:p>
        </p:txBody>
      </p:sp>
      <p:sp>
        <p:nvSpPr>
          <p:cNvPr id="3" name="Content Placeholder 2"/>
          <p:cNvSpPr>
            <a:spLocks noGrp="1"/>
          </p:cNvSpPr>
          <p:nvPr>
            <p:ph idx="1"/>
          </p:nvPr>
        </p:nvSpPr>
        <p:spPr>
          <a:xfrm>
            <a:off x="6096000" y="1825625"/>
            <a:ext cx="5257800" cy="4089753"/>
          </a:xfrm>
        </p:spPr>
        <p:txBody>
          <a:bodyPr>
            <a:normAutofit/>
          </a:bodyPr>
          <a:lstStyle/>
          <a:p>
            <a:pPr>
              <a:lnSpc>
                <a:spcPct val="140000"/>
              </a:lnSpc>
            </a:pPr>
            <a:r>
              <a:rPr lang="en-US" sz="2000" dirty="0">
                <a:latin typeface="Avenir Light" panose="020B0402020203020204" pitchFamily="34" charset="77"/>
              </a:rPr>
              <a:t>Society hosted classes again in 2020.</a:t>
            </a:r>
          </a:p>
          <a:p>
            <a:pPr lvl="1">
              <a:lnSpc>
                <a:spcPct val="140000"/>
              </a:lnSpc>
              <a:buFont typeface="Courier New" panose="02070309020205020404" pitchFamily="49" charset="0"/>
              <a:buChar char="o"/>
            </a:pPr>
            <a:r>
              <a:rPr lang="en-US" sz="2000" dirty="0">
                <a:latin typeface="Avenir Light" panose="020B0402020203020204" pitchFamily="34" charset="77"/>
              </a:rPr>
              <a:t>Phoenix</a:t>
            </a:r>
          </a:p>
          <a:p>
            <a:pPr lvl="1">
              <a:lnSpc>
                <a:spcPct val="140000"/>
              </a:lnSpc>
              <a:buFont typeface="Courier New" panose="02070309020205020404" pitchFamily="49" charset="0"/>
              <a:buChar char="o"/>
            </a:pPr>
            <a:r>
              <a:rPr lang="en-US" sz="2000" baseline="0" dirty="0">
                <a:latin typeface="Avenir Light" panose="020B0402020203020204" pitchFamily="34" charset="77"/>
              </a:rPr>
              <a:t>Atlanta (hosted at Newcomb &amp; Boyd)</a:t>
            </a:r>
          </a:p>
          <a:p>
            <a:pPr>
              <a:lnSpc>
                <a:spcPct val="140000"/>
              </a:lnSpc>
            </a:pPr>
            <a:r>
              <a:rPr lang="en-US" sz="2000" dirty="0">
                <a:latin typeface="Avenir Light" panose="020B0402020203020204" pitchFamily="34" charset="77"/>
              </a:rPr>
              <a:t>1.5-day classes include a mock test.</a:t>
            </a:r>
          </a:p>
          <a:p>
            <a:pPr lvl="0">
              <a:lnSpc>
                <a:spcPct val="140000"/>
              </a:lnSpc>
            </a:pPr>
            <a:r>
              <a:rPr lang="en-US" sz="2000" dirty="0">
                <a:latin typeface="Avenir Light" panose="020B0402020203020204" pitchFamily="34" charset="77"/>
              </a:rPr>
              <a:t>Expected to hold classes again in 2021.</a:t>
            </a:r>
          </a:p>
        </p:txBody>
      </p:sp>
      <p:pic>
        <p:nvPicPr>
          <p:cNvPr id="5" name="Picture 4" descr="A picture containing food, plate&#10;&#10;Description automatically generated">
            <a:extLst>
              <a:ext uri="{FF2B5EF4-FFF2-40B4-BE49-F238E27FC236}">
                <a16:creationId xmlns:a16="http://schemas.microsoft.com/office/drawing/2014/main" id="{3D850480-64D8-F742-9E06-FE9BB18E3207}"/>
              </a:ext>
            </a:extLst>
          </p:cNvPr>
          <p:cNvPicPr>
            <a:picLocks noChangeAspect="1"/>
          </p:cNvPicPr>
          <p:nvPr/>
        </p:nvPicPr>
        <p:blipFill>
          <a:blip r:embed="rId3"/>
          <a:stretch>
            <a:fillRect/>
          </a:stretch>
        </p:blipFill>
        <p:spPr>
          <a:xfrm>
            <a:off x="952500" y="1996069"/>
            <a:ext cx="4519777" cy="1862512"/>
          </a:xfrm>
          <a:prstGeom prst="rect">
            <a:avLst/>
          </a:prstGeom>
        </p:spPr>
      </p:pic>
    </p:spTree>
    <p:extLst>
      <p:ext uri="{BB962C8B-B14F-4D97-AF65-F5344CB8AC3E}">
        <p14:creationId xmlns:p14="http://schemas.microsoft.com/office/powerpoint/2010/main" val="29044593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9B16"/>
                </a:solidFill>
              </a:rPr>
              <a:t>Certified Plumbing Design Technician (CPDT)</a:t>
            </a:r>
          </a:p>
        </p:txBody>
      </p:sp>
      <p:sp>
        <p:nvSpPr>
          <p:cNvPr id="3" name="Content Placeholder 2"/>
          <p:cNvSpPr>
            <a:spLocks noGrp="1"/>
          </p:cNvSpPr>
          <p:nvPr>
            <p:ph idx="1"/>
          </p:nvPr>
        </p:nvSpPr>
        <p:spPr>
          <a:xfrm>
            <a:off x="5564459" y="1825625"/>
            <a:ext cx="6177775" cy="4089753"/>
          </a:xfrm>
        </p:spPr>
        <p:txBody>
          <a:bodyPr>
            <a:normAutofit/>
          </a:bodyPr>
          <a:lstStyle/>
          <a:p>
            <a:pPr>
              <a:lnSpc>
                <a:spcPct val="140000"/>
              </a:lnSpc>
            </a:pPr>
            <a:r>
              <a:rPr lang="en-US" sz="2000" dirty="0">
                <a:latin typeface="Avenir Book" panose="02000503020000020003" pitchFamily="2" charset="0"/>
              </a:rPr>
              <a:t>Currently there are 122 CPDTs.</a:t>
            </a:r>
          </a:p>
          <a:p>
            <a:pPr>
              <a:lnSpc>
                <a:spcPct val="140000"/>
              </a:lnSpc>
            </a:pPr>
            <a:r>
              <a:rPr lang="en-US" sz="2000" dirty="0">
                <a:latin typeface="Avenir Book" panose="02000503020000020003" pitchFamily="2" charset="0"/>
              </a:rPr>
              <a:t>2020 Exam</a:t>
            </a:r>
          </a:p>
          <a:p>
            <a:pPr lvl="1">
              <a:lnSpc>
                <a:spcPct val="140000"/>
              </a:lnSpc>
              <a:buFont typeface="Courier New" panose="02070309020205020404" pitchFamily="49" charset="0"/>
              <a:buChar char="o"/>
            </a:pPr>
            <a:r>
              <a:rPr lang="en-US" sz="2000" dirty="0">
                <a:latin typeface="Avenir Book" panose="02000503020000020003" pitchFamily="2" charset="0"/>
              </a:rPr>
              <a:t>Exam dates are October 5-11, 2020.</a:t>
            </a:r>
          </a:p>
          <a:p>
            <a:pPr lvl="1">
              <a:lnSpc>
                <a:spcPct val="140000"/>
              </a:lnSpc>
              <a:buFont typeface="Courier New" panose="02070309020205020404" pitchFamily="49" charset="0"/>
              <a:buChar char="o"/>
            </a:pPr>
            <a:r>
              <a:rPr lang="en-US" sz="2000" dirty="0">
                <a:latin typeface="Avenir Book" panose="02000503020000020003" pitchFamily="2" charset="0"/>
              </a:rPr>
              <a:t>Exam registration opens June 15, 2020.</a:t>
            </a:r>
          </a:p>
          <a:p>
            <a:pPr lvl="1">
              <a:lnSpc>
                <a:spcPct val="140000"/>
              </a:lnSpc>
              <a:buFont typeface="Courier New" panose="02070309020205020404" pitchFamily="49" charset="0"/>
              <a:buChar char="o"/>
            </a:pPr>
            <a:r>
              <a:rPr lang="en-US" sz="2000" dirty="0">
                <a:latin typeface="Avenir Book" panose="02000503020000020003" pitchFamily="2" charset="0"/>
              </a:rPr>
              <a:t>Exam registration closes September 24, 2020.</a:t>
            </a:r>
          </a:p>
        </p:txBody>
      </p:sp>
      <p:pic>
        <p:nvPicPr>
          <p:cNvPr id="7" name="Picture 6" descr="A picture containing clock, drawing&#10;&#10;Description automatically generated">
            <a:extLst>
              <a:ext uri="{FF2B5EF4-FFF2-40B4-BE49-F238E27FC236}">
                <a16:creationId xmlns:a16="http://schemas.microsoft.com/office/drawing/2014/main" id="{964BFEBE-D22B-E54D-B969-63CA9DB999A8}"/>
              </a:ext>
            </a:extLst>
          </p:cNvPr>
          <p:cNvPicPr>
            <a:picLocks noChangeAspect="1"/>
          </p:cNvPicPr>
          <p:nvPr/>
        </p:nvPicPr>
        <p:blipFill>
          <a:blip r:embed="rId3"/>
          <a:stretch>
            <a:fillRect/>
          </a:stretch>
        </p:blipFill>
        <p:spPr>
          <a:xfrm>
            <a:off x="1733085" y="1976786"/>
            <a:ext cx="3066363" cy="1325563"/>
          </a:xfrm>
          <a:prstGeom prst="rect">
            <a:avLst/>
          </a:prstGeom>
        </p:spPr>
      </p:pic>
    </p:spTree>
    <p:extLst>
      <p:ext uri="{BB962C8B-B14F-4D97-AF65-F5344CB8AC3E}">
        <p14:creationId xmlns:p14="http://schemas.microsoft.com/office/powerpoint/2010/main" val="26888795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10297-FC4B-E341-BCE7-0FF92949AD51}"/>
              </a:ext>
            </a:extLst>
          </p:cNvPr>
          <p:cNvSpPr>
            <a:spLocks noGrp="1"/>
          </p:cNvSpPr>
          <p:nvPr>
            <p:ph type="title"/>
          </p:nvPr>
        </p:nvSpPr>
        <p:spPr/>
        <p:txBody>
          <a:bodyPr>
            <a:normAutofit/>
          </a:bodyPr>
          <a:lstStyle/>
          <a:p>
            <a:r>
              <a:rPr lang="en-US" sz="4000" dirty="0">
                <a:solidFill>
                  <a:srgbClr val="009B16"/>
                </a:solidFill>
              </a:rPr>
              <a:t>CPD and CPDT Recertification</a:t>
            </a:r>
          </a:p>
        </p:txBody>
      </p:sp>
      <p:sp>
        <p:nvSpPr>
          <p:cNvPr id="3" name="Content Placeholder 2">
            <a:extLst>
              <a:ext uri="{FF2B5EF4-FFF2-40B4-BE49-F238E27FC236}">
                <a16:creationId xmlns:a16="http://schemas.microsoft.com/office/drawing/2014/main" id="{08BF8D69-AAA0-7044-A3CC-6B000B182C06}"/>
              </a:ext>
            </a:extLst>
          </p:cNvPr>
          <p:cNvSpPr>
            <a:spLocks noGrp="1"/>
          </p:cNvSpPr>
          <p:nvPr>
            <p:ph idx="1"/>
          </p:nvPr>
        </p:nvSpPr>
        <p:spPr>
          <a:xfrm>
            <a:off x="6252862" y="2018371"/>
            <a:ext cx="5100938" cy="3897007"/>
          </a:xfrm>
        </p:spPr>
        <p:txBody>
          <a:bodyPr>
            <a:normAutofit/>
          </a:bodyPr>
          <a:lstStyle/>
          <a:p>
            <a:r>
              <a:rPr lang="en-US" sz="2000" dirty="0">
                <a:latin typeface="Avenir Light" panose="020B0402020203020204" pitchFamily="34" charset="77"/>
              </a:rPr>
              <a:t>Recertification is now fulfilled on education.aspe.org.</a:t>
            </a:r>
          </a:p>
        </p:txBody>
      </p:sp>
      <p:pic>
        <p:nvPicPr>
          <p:cNvPr id="4" name="Picture 3" descr="A picture containing clock, drawing&#10;&#10;Description automatically generated">
            <a:extLst>
              <a:ext uri="{FF2B5EF4-FFF2-40B4-BE49-F238E27FC236}">
                <a16:creationId xmlns:a16="http://schemas.microsoft.com/office/drawing/2014/main" id="{509C71AB-8D93-EE41-987A-156128EB46ED}"/>
              </a:ext>
            </a:extLst>
          </p:cNvPr>
          <p:cNvPicPr>
            <a:picLocks noChangeAspect="1"/>
          </p:cNvPicPr>
          <p:nvPr/>
        </p:nvPicPr>
        <p:blipFill>
          <a:blip r:embed="rId3"/>
          <a:stretch>
            <a:fillRect/>
          </a:stretch>
        </p:blipFill>
        <p:spPr>
          <a:xfrm>
            <a:off x="1679206" y="3699960"/>
            <a:ext cx="3066363" cy="1325563"/>
          </a:xfrm>
          <a:prstGeom prst="rect">
            <a:avLst/>
          </a:prstGeom>
        </p:spPr>
      </p:pic>
      <p:pic>
        <p:nvPicPr>
          <p:cNvPr id="5" name="Picture 4" descr="A picture containing food, plate&#10;&#10;Description automatically generated">
            <a:extLst>
              <a:ext uri="{FF2B5EF4-FFF2-40B4-BE49-F238E27FC236}">
                <a16:creationId xmlns:a16="http://schemas.microsoft.com/office/drawing/2014/main" id="{BF02B1EC-362E-BA4D-ADD8-01F7A15E4760}"/>
              </a:ext>
            </a:extLst>
          </p:cNvPr>
          <p:cNvPicPr>
            <a:picLocks noChangeAspect="1"/>
          </p:cNvPicPr>
          <p:nvPr/>
        </p:nvPicPr>
        <p:blipFill>
          <a:blip r:embed="rId4"/>
          <a:stretch>
            <a:fillRect/>
          </a:stretch>
        </p:blipFill>
        <p:spPr>
          <a:xfrm>
            <a:off x="952500" y="1690688"/>
            <a:ext cx="4519777" cy="1862512"/>
          </a:xfrm>
          <a:prstGeom prst="rect">
            <a:avLst/>
          </a:prstGeom>
        </p:spPr>
      </p:pic>
    </p:spTree>
    <p:extLst>
      <p:ext uri="{BB962C8B-B14F-4D97-AF65-F5344CB8AC3E}">
        <p14:creationId xmlns:p14="http://schemas.microsoft.com/office/powerpoint/2010/main" val="3010525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63780-3A51-9D42-96A6-F75E5475813B}"/>
              </a:ext>
            </a:extLst>
          </p:cNvPr>
          <p:cNvSpPr>
            <a:spLocks noGrp="1"/>
          </p:cNvSpPr>
          <p:nvPr>
            <p:ph type="title"/>
          </p:nvPr>
        </p:nvSpPr>
        <p:spPr>
          <a:xfrm>
            <a:off x="838200" y="713902"/>
            <a:ext cx="10515600" cy="585607"/>
          </a:xfrm>
        </p:spPr>
        <p:txBody>
          <a:bodyPr>
            <a:normAutofit fontScale="90000"/>
          </a:bodyPr>
          <a:lstStyle/>
          <a:p>
            <a:pPr algn="ctr"/>
            <a:r>
              <a:rPr lang="en-US" dirty="0">
                <a:solidFill>
                  <a:srgbClr val="009B16"/>
                </a:solidFill>
              </a:rPr>
              <a:t>ASPE’s Response to COVID-19</a:t>
            </a:r>
          </a:p>
        </p:txBody>
      </p:sp>
      <p:sp>
        <p:nvSpPr>
          <p:cNvPr id="3" name="Content Placeholder 2">
            <a:extLst>
              <a:ext uri="{FF2B5EF4-FFF2-40B4-BE49-F238E27FC236}">
                <a16:creationId xmlns:a16="http://schemas.microsoft.com/office/drawing/2014/main" id="{5028BD52-1120-C14D-85F7-501424E7AECE}"/>
              </a:ext>
            </a:extLst>
          </p:cNvPr>
          <p:cNvSpPr>
            <a:spLocks noGrp="1"/>
          </p:cNvSpPr>
          <p:nvPr>
            <p:ph idx="1"/>
          </p:nvPr>
        </p:nvSpPr>
        <p:spPr>
          <a:xfrm>
            <a:off x="615636" y="1379280"/>
            <a:ext cx="11331920" cy="4523579"/>
          </a:xfrm>
        </p:spPr>
        <p:txBody>
          <a:bodyPr>
            <a:noAutofit/>
          </a:bodyPr>
          <a:lstStyle/>
          <a:p>
            <a:pPr marL="0" indent="0">
              <a:spcBef>
                <a:spcPts val="1600"/>
              </a:spcBef>
              <a:buNone/>
            </a:pPr>
            <a:r>
              <a:rPr lang="en-US" dirty="0">
                <a:latin typeface="Avenir Book" panose="02000503020000020003" pitchFamily="2" charset="0"/>
              </a:rPr>
              <a:t>“CDC Resources:</a:t>
            </a:r>
          </a:p>
          <a:p>
            <a:pPr marL="0">
              <a:lnSpc>
                <a:spcPct val="100000"/>
              </a:lnSpc>
              <a:spcBef>
                <a:spcPts val="1600"/>
              </a:spcBef>
            </a:pPr>
            <a:r>
              <a:rPr lang="en-US" sz="2000" dirty="0">
                <a:latin typeface="Avenir Light" panose="020B0402020203020204" pitchFamily="34" charset="77"/>
                <a:hlinkClick r:id="rId3"/>
              </a:rPr>
              <a:t>https://www.cdc.gov/coronavirus/2019-ncov/index.html</a:t>
            </a:r>
            <a:endParaRPr lang="en-US" sz="2000" dirty="0">
              <a:latin typeface="Avenir Light" panose="020B0402020203020204" pitchFamily="34" charset="77"/>
            </a:endParaRPr>
          </a:p>
          <a:p>
            <a:pPr marL="0">
              <a:lnSpc>
                <a:spcPct val="100000"/>
              </a:lnSpc>
              <a:spcBef>
                <a:spcPts val="1600"/>
              </a:spcBef>
            </a:pPr>
            <a:r>
              <a:rPr lang="en-US" sz="2000" dirty="0">
                <a:latin typeface="Avenir Light" panose="020B0402020203020204" pitchFamily="34" charset="77"/>
                <a:hlinkClick r:id="rId4"/>
              </a:rPr>
              <a:t>https://www.cdc.gov/coronavirus/2019-ncov/community/organizations/businessesemployers.html</a:t>
            </a:r>
            <a:endParaRPr lang="en-US" sz="2000" dirty="0">
              <a:latin typeface="Avenir Light" panose="020B0402020203020204" pitchFamily="34" charset="77"/>
            </a:endParaRPr>
          </a:p>
          <a:p>
            <a:pPr marL="0" indent="0">
              <a:spcBef>
                <a:spcPts val="1600"/>
              </a:spcBef>
              <a:buNone/>
            </a:pPr>
            <a:r>
              <a:rPr lang="en-US" dirty="0">
                <a:latin typeface="Avenir Book" panose="02000503020000020003" pitchFamily="2" charset="0"/>
              </a:rPr>
              <a:t>“Guidance from WHO (World Health Organization):</a:t>
            </a:r>
          </a:p>
          <a:p>
            <a:pPr>
              <a:lnSpc>
                <a:spcPct val="100000"/>
              </a:lnSpc>
              <a:spcBef>
                <a:spcPts val="1600"/>
              </a:spcBef>
            </a:pPr>
            <a:r>
              <a:rPr lang="en-US" sz="2000" u="sng" dirty="0">
                <a:latin typeface="Avenir Light" panose="020B0402020203020204" pitchFamily="34" charset="77"/>
                <a:hlinkClick r:id="rId5"/>
              </a:rPr>
              <a:t>https://www.who.int/emergencies/diseases/novel-coronavirus-2019</a:t>
            </a:r>
            <a:endParaRPr lang="en-US" sz="2000" u="sng" dirty="0">
              <a:latin typeface="Avenir Light" panose="020B0402020203020204" pitchFamily="34" charset="77"/>
            </a:endParaRPr>
          </a:p>
          <a:p>
            <a:pPr marL="0" indent="0" algn="ctr">
              <a:lnSpc>
                <a:spcPct val="140000"/>
              </a:lnSpc>
              <a:spcBef>
                <a:spcPts val="1600"/>
              </a:spcBef>
              <a:buNone/>
            </a:pPr>
            <a:endParaRPr lang="en-US" sz="1000" dirty="0">
              <a:latin typeface="Avenir Light" panose="020B0402020203020204" pitchFamily="34" charset="77"/>
            </a:endParaRPr>
          </a:p>
          <a:p>
            <a:pPr marL="0" indent="0" algn="ctr">
              <a:lnSpc>
                <a:spcPct val="140000"/>
              </a:lnSpc>
              <a:spcBef>
                <a:spcPts val="1600"/>
              </a:spcBef>
              <a:buNone/>
            </a:pPr>
            <a:r>
              <a:rPr lang="en-US" sz="2000" dirty="0">
                <a:latin typeface="Avenir Light" panose="020B0402020203020204" pitchFamily="34" charset="77"/>
              </a:rPr>
              <a:t>“Thanks to each of you for your willingness to serve and steward our Society onward </a:t>
            </a:r>
            <a:br>
              <a:rPr lang="en-US" sz="2000" dirty="0">
                <a:latin typeface="Avenir Light" panose="020B0402020203020204" pitchFamily="34" charset="77"/>
              </a:rPr>
            </a:br>
            <a:r>
              <a:rPr lang="en-US" sz="2000" dirty="0">
                <a:latin typeface="Avenir Light" panose="020B0402020203020204" pitchFamily="34" charset="77"/>
              </a:rPr>
              <a:t>and upward. Please know that we will continue to monitor the situation and work for </a:t>
            </a:r>
            <a:br>
              <a:rPr lang="en-US" sz="2000" dirty="0">
                <a:latin typeface="Avenir Light" panose="020B0402020203020204" pitchFamily="34" charset="77"/>
              </a:rPr>
            </a:br>
            <a:r>
              <a:rPr lang="en-US" sz="2000" dirty="0">
                <a:latin typeface="Avenir Light" panose="020B0402020203020204" pitchFamily="34" charset="77"/>
              </a:rPr>
              <a:t>and with you during this time.”</a:t>
            </a:r>
          </a:p>
        </p:txBody>
      </p:sp>
    </p:spTree>
    <p:extLst>
      <p:ext uri="{BB962C8B-B14F-4D97-AF65-F5344CB8AC3E}">
        <p14:creationId xmlns:p14="http://schemas.microsoft.com/office/powerpoint/2010/main" val="30378158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9B16"/>
                </a:solidFill>
              </a:rPr>
              <a:t>Green Plumbing Design (GPD)</a:t>
            </a:r>
          </a:p>
        </p:txBody>
      </p:sp>
      <p:sp>
        <p:nvSpPr>
          <p:cNvPr id="3" name="Content Placeholder 2"/>
          <p:cNvSpPr>
            <a:spLocks noGrp="1"/>
          </p:cNvSpPr>
          <p:nvPr>
            <p:ph idx="1"/>
          </p:nvPr>
        </p:nvSpPr>
        <p:spPr>
          <a:xfrm>
            <a:off x="6096000" y="1825625"/>
            <a:ext cx="5257800" cy="4089753"/>
          </a:xfrm>
        </p:spPr>
        <p:txBody>
          <a:bodyPr>
            <a:normAutofit/>
          </a:bodyPr>
          <a:lstStyle/>
          <a:p>
            <a:pPr>
              <a:lnSpc>
                <a:spcPct val="140000"/>
              </a:lnSpc>
            </a:pPr>
            <a:r>
              <a:rPr lang="en-US" sz="2000" dirty="0">
                <a:latin typeface="Avenir Light" panose="020B0402020203020204" pitchFamily="34" charset="77"/>
              </a:rPr>
              <a:t>There are 172 current GPD certificate holders.</a:t>
            </a:r>
          </a:p>
          <a:p>
            <a:pPr>
              <a:lnSpc>
                <a:spcPct val="140000"/>
              </a:lnSpc>
            </a:pPr>
            <a:r>
              <a:rPr lang="en-US" sz="2000" dirty="0">
                <a:latin typeface="Avenir Light" panose="020B0402020203020204" pitchFamily="34" charset="77"/>
              </a:rPr>
              <a:t>We are working on having this entirely online to open this up globally.</a:t>
            </a:r>
          </a:p>
        </p:txBody>
      </p:sp>
      <p:pic>
        <p:nvPicPr>
          <p:cNvPr id="5" name="Picture 4">
            <a:extLst>
              <a:ext uri="{FF2B5EF4-FFF2-40B4-BE49-F238E27FC236}">
                <a16:creationId xmlns:a16="http://schemas.microsoft.com/office/drawing/2014/main" id="{3BAA6E42-2F1D-CC44-AD96-61C92817217C}"/>
              </a:ext>
            </a:extLst>
          </p:cNvPr>
          <p:cNvPicPr>
            <a:picLocks noChangeAspect="1"/>
          </p:cNvPicPr>
          <p:nvPr/>
        </p:nvPicPr>
        <p:blipFill>
          <a:blip r:embed="rId3"/>
          <a:stretch>
            <a:fillRect/>
          </a:stretch>
        </p:blipFill>
        <p:spPr>
          <a:xfrm>
            <a:off x="952500" y="2002264"/>
            <a:ext cx="4079573" cy="1426736"/>
          </a:xfrm>
          <a:prstGeom prst="rect">
            <a:avLst/>
          </a:prstGeom>
        </p:spPr>
      </p:pic>
    </p:spTree>
    <p:extLst>
      <p:ext uri="{BB962C8B-B14F-4D97-AF65-F5344CB8AC3E}">
        <p14:creationId xmlns:p14="http://schemas.microsoft.com/office/powerpoint/2010/main" val="8096086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2E11A-0535-CC45-AC54-06E745AA7B98}"/>
              </a:ext>
            </a:extLst>
          </p:cNvPr>
          <p:cNvSpPr>
            <a:spLocks noGrp="1"/>
          </p:cNvSpPr>
          <p:nvPr>
            <p:ph type="title"/>
          </p:nvPr>
        </p:nvSpPr>
        <p:spPr>
          <a:xfrm>
            <a:off x="933450" y="2399167"/>
            <a:ext cx="10325100" cy="1683946"/>
          </a:xfrm>
        </p:spPr>
        <p:txBody>
          <a:bodyPr>
            <a:noAutofit/>
          </a:bodyPr>
          <a:lstStyle/>
          <a:p>
            <a:pPr algn="l"/>
            <a:r>
              <a:rPr lang="en-US" sz="5400" dirty="0"/>
              <a:t>PE Working Group Update (PEWG)</a:t>
            </a:r>
          </a:p>
        </p:txBody>
      </p:sp>
    </p:spTree>
    <p:extLst>
      <p:ext uri="{BB962C8B-B14F-4D97-AF65-F5344CB8AC3E}">
        <p14:creationId xmlns:p14="http://schemas.microsoft.com/office/powerpoint/2010/main" val="17702693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414AF-F8FE-6945-82E4-ABC8C88D59EF}"/>
              </a:ext>
            </a:extLst>
          </p:cNvPr>
          <p:cNvSpPr>
            <a:spLocks noGrp="1"/>
          </p:cNvSpPr>
          <p:nvPr>
            <p:ph type="title"/>
          </p:nvPr>
        </p:nvSpPr>
        <p:spPr>
          <a:xfrm>
            <a:off x="992675" y="491104"/>
            <a:ext cx="10206650" cy="1065999"/>
          </a:xfrm>
        </p:spPr>
        <p:txBody>
          <a:bodyPr>
            <a:normAutofit/>
          </a:bodyPr>
          <a:lstStyle/>
          <a:p>
            <a:r>
              <a:rPr lang="en-US" sz="4000" dirty="0">
                <a:solidFill>
                  <a:srgbClr val="009B16"/>
                </a:solidFill>
              </a:rPr>
              <a:t>PE Working Group Update (PEWG)</a:t>
            </a:r>
          </a:p>
        </p:txBody>
      </p:sp>
      <p:sp>
        <p:nvSpPr>
          <p:cNvPr id="3" name="Content Placeholder 2">
            <a:extLst>
              <a:ext uri="{FF2B5EF4-FFF2-40B4-BE49-F238E27FC236}">
                <a16:creationId xmlns:a16="http://schemas.microsoft.com/office/drawing/2014/main" id="{5BCAD526-D00B-9142-A697-7B1098CBBE66}"/>
              </a:ext>
            </a:extLst>
          </p:cNvPr>
          <p:cNvSpPr>
            <a:spLocks noGrp="1"/>
          </p:cNvSpPr>
          <p:nvPr>
            <p:ph idx="1"/>
          </p:nvPr>
        </p:nvSpPr>
        <p:spPr>
          <a:xfrm>
            <a:off x="952500" y="1825625"/>
            <a:ext cx="10419406" cy="4089753"/>
          </a:xfrm>
        </p:spPr>
        <p:txBody>
          <a:bodyPr>
            <a:noAutofit/>
          </a:bodyPr>
          <a:lstStyle/>
          <a:p>
            <a:pPr>
              <a:spcBef>
                <a:spcPts val="1600"/>
              </a:spcBef>
            </a:pPr>
            <a:r>
              <a:rPr lang="en-US" sz="2000" dirty="0">
                <a:latin typeface="Avenir Light" panose="020B0402020203020204" pitchFamily="34" charset="77"/>
              </a:rPr>
              <a:t>The WG continues pursuing State PE Board approvals of ASPE’s initiative of working to develop a plumbing option within the framework of the Mechanical Engineering Principals and Practice of Engineering Examination. </a:t>
            </a:r>
          </a:p>
          <a:p>
            <a:pPr>
              <a:spcBef>
                <a:spcPts val="1600"/>
              </a:spcBef>
            </a:pPr>
            <a:r>
              <a:rPr lang="en-US" sz="2000" dirty="0">
                <a:latin typeface="Avenir Light" panose="020B0402020203020204" pitchFamily="34" charset="77"/>
              </a:rPr>
              <a:t>Our work follows the guidelines as administered by NCEES (National Council of Examiners for Engineering and Surveying). </a:t>
            </a:r>
          </a:p>
          <a:p>
            <a:pPr>
              <a:spcBef>
                <a:spcPts val="1600"/>
              </a:spcBef>
            </a:pPr>
            <a:r>
              <a:rPr lang="en-US" sz="2000" dirty="0">
                <a:latin typeface="Avenir Light" panose="020B0402020203020204" pitchFamily="34" charset="77"/>
              </a:rPr>
              <a:t>Goals remain the same: ONLY for the inclusion of a plumbing option within the mechanical exam and NOT pursuing the development of a stand-alone discipline of Plumbing Engineering, like Civil, Electrical, Fire Protection, or Mechanical Engineering.</a:t>
            </a:r>
          </a:p>
        </p:txBody>
      </p:sp>
    </p:spTree>
    <p:extLst>
      <p:ext uri="{BB962C8B-B14F-4D97-AF65-F5344CB8AC3E}">
        <p14:creationId xmlns:p14="http://schemas.microsoft.com/office/powerpoint/2010/main" val="28270922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B4BB749-6DD6-494B-AAB9-141E44FB906D}"/>
              </a:ext>
            </a:extLst>
          </p:cNvPr>
          <p:cNvSpPr>
            <a:spLocks noGrp="1"/>
          </p:cNvSpPr>
          <p:nvPr>
            <p:ph type="title"/>
          </p:nvPr>
        </p:nvSpPr>
        <p:spPr>
          <a:xfrm>
            <a:off x="1559858" y="239620"/>
            <a:ext cx="10515600" cy="1325563"/>
          </a:xfrm>
        </p:spPr>
        <p:txBody>
          <a:bodyPr>
            <a:normAutofit/>
          </a:bodyPr>
          <a:lstStyle/>
          <a:p>
            <a:r>
              <a:rPr lang="en-US" sz="4000" dirty="0">
                <a:solidFill>
                  <a:srgbClr val="009B16"/>
                </a:solidFill>
              </a:rPr>
              <a:t>Plumbing Engineering Option Within </a:t>
            </a:r>
            <a:br>
              <a:rPr lang="en-US" sz="4000" dirty="0">
                <a:solidFill>
                  <a:srgbClr val="009B16"/>
                </a:solidFill>
              </a:rPr>
            </a:br>
            <a:r>
              <a:rPr lang="en-US" sz="4000" dirty="0">
                <a:solidFill>
                  <a:srgbClr val="009B16"/>
                </a:solidFill>
              </a:rPr>
              <a:t>the Mechanical Engineering Exam</a:t>
            </a:r>
          </a:p>
        </p:txBody>
      </p:sp>
      <p:pic>
        <p:nvPicPr>
          <p:cNvPr id="13" name="Content Placeholder 12">
            <a:extLst>
              <a:ext uri="{FF2B5EF4-FFF2-40B4-BE49-F238E27FC236}">
                <a16:creationId xmlns:a16="http://schemas.microsoft.com/office/drawing/2014/main" id="{6E463C0B-41DE-DA4A-A36F-4DEBAFB276FB}"/>
              </a:ext>
            </a:extLst>
          </p:cNvPr>
          <p:cNvPicPr>
            <a:picLocks noGrp="1" noChangeAspect="1"/>
          </p:cNvPicPr>
          <p:nvPr>
            <p:ph sz="half" idx="2"/>
          </p:nvPr>
        </p:nvPicPr>
        <p:blipFill>
          <a:blip r:embed="rId3"/>
          <a:stretch>
            <a:fillRect/>
          </a:stretch>
        </p:blipFill>
        <p:spPr>
          <a:xfrm>
            <a:off x="-367551" y="134471"/>
            <a:ext cx="8509742" cy="6070022"/>
          </a:xfrm>
        </p:spPr>
      </p:pic>
      <p:sp>
        <p:nvSpPr>
          <p:cNvPr id="15" name="TextBox 14">
            <a:extLst>
              <a:ext uri="{FF2B5EF4-FFF2-40B4-BE49-F238E27FC236}">
                <a16:creationId xmlns:a16="http://schemas.microsoft.com/office/drawing/2014/main" id="{A7527D89-97F9-1C4F-BED3-8760231924F7}"/>
              </a:ext>
            </a:extLst>
          </p:cNvPr>
          <p:cNvSpPr txBox="1"/>
          <p:nvPr/>
        </p:nvSpPr>
        <p:spPr>
          <a:xfrm>
            <a:off x="7405356" y="4245233"/>
            <a:ext cx="4878820" cy="1453347"/>
          </a:xfrm>
          <a:prstGeom prst="rect">
            <a:avLst/>
          </a:prstGeom>
          <a:noFill/>
        </p:spPr>
        <p:txBody>
          <a:bodyPr wrap="square" rtlCol="0">
            <a:spAutoFit/>
          </a:bodyPr>
          <a:lstStyle/>
          <a:p>
            <a:pPr>
              <a:lnSpc>
                <a:spcPct val="150000"/>
              </a:lnSpc>
            </a:pPr>
            <a:r>
              <a:rPr lang="en-US" sz="1200" dirty="0">
                <a:solidFill>
                  <a:schemeClr val="bg1"/>
                </a:solidFill>
                <a:latin typeface="Avenir Book" panose="02000503020000020003" pitchFamily="2" charset="0"/>
              </a:rPr>
              <a:t>State License Board contacted – need additional letters of support.</a:t>
            </a:r>
          </a:p>
          <a:p>
            <a:pPr>
              <a:lnSpc>
                <a:spcPct val="150000"/>
              </a:lnSpc>
            </a:pPr>
            <a:r>
              <a:rPr lang="en-US" sz="1200" dirty="0">
                <a:solidFill>
                  <a:schemeClr val="bg1"/>
                </a:solidFill>
                <a:latin typeface="Avenir Book" panose="02000503020000020003" pitchFamily="2" charset="0"/>
              </a:rPr>
              <a:t>Initiative approved by State License Board.</a:t>
            </a:r>
          </a:p>
          <a:p>
            <a:pPr>
              <a:lnSpc>
                <a:spcPct val="150000"/>
              </a:lnSpc>
            </a:pPr>
            <a:r>
              <a:rPr lang="en-US" sz="1200" dirty="0">
                <a:solidFill>
                  <a:schemeClr val="bg1"/>
                </a:solidFill>
                <a:latin typeface="Avenir Book" panose="02000503020000020003" pitchFamily="2" charset="0"/>
              </a:rPr>
              <a:t>Letters of support need to be sent to State License Board.</a:t>
            </a:r>
          </a:p>
          <a:p>
            <a:pPr>
              <a:lnSpc>
                <a:spcPct val="150000"/>
              </a:lnSpc>
            </a:pPr>
            <a:r>
              <a:rPr lang="en-US" sz="1200" dirty="0">
                <a:solidFill>
                  <a:schemeClr val="bg1"/>
                </a:solidFill>
                <a:latin typeface="Avenir Book" panose="02000503020000020003" pitchFamily="2" charset="0"/>
              </a:rPr>
              <a:t>Face to face meeting – decision pending.</a:t>
            </a:r>
          </a:p>
          <a:p>
            <a:pPr>
              <a:lnSpc>
                <a:spcPct val="150000"/>
              </a:lnSpc>
            </a:pPr>
            <a:r>
              <a:rPr lang="en-US" sz="1200" dirty="0">
                <a:solidFill>
                  <a:schemeClr val="bg1"/>
                </a:solidFill>
                <a:latin typeface="Avenir Book" panose="02000503020000020003" pitchFamily="2" charset="0"/>
              </a:rPr>
              <a:t>Face to face scheduled – pending rescheduled date.</a:t>
            </a:r>
          </a:p>
        </p:txBody>
      </p:sp>
      <p:sp>
        <p:nvSpPr>
          <p:cNvPr id="16" name="Rectangle 15">
            <a:extLst>
              <a:ext uri="{FF2B5EF4-FFF2-40B4-BE49-F238E27FC236}">
                <a16:creationId xmlns:a16="http://schemas.microsoft.com/office/drawing/2014/main" id="{5A43EEAD-01C6-9B4C-856D-27756781DB83}"/>
              </a:ext>
            </a:extLst>
          </p:cNvPr>
          <p:cNvSpPr/>
          <p:nvPr/>
        </p:nvSpPr>
        <p:spPr>
          <a:xfrm>
            <a:off x="7232697" y="4316068"/>
            <a:ext cx="191537" cy="191537"/>
          </a:xfrm>
          <a:prstGeom prst="rect">
            <a:avLst/>
          </a:prstGeom>
          <a:solidFill>
            <a:srgbClr val="3349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34985"/>
              </a:solidFill>
            </a:endParaRPr>
          </a:p>
        </p:txBody>
      </p:sp>
      <p:sp>
        <p:nvSpPr>
          <p:cNvPr id="17" name="Rectangle 16">
            <a:extLst>
              <a:ext uri="{FF2B5EF4-FFF2-40B4-BE49-F238E27FC236}">
                <a16:creationId xmlns:a16="http://schemas.microsoft.com/office/drawing/2014/main" id="{E791AB95-4C46-0E47-9AE9-A4B4CC97846C}"/>
              </a:ext>
            </a:extLst>
          </p:cNvPr>
          <p:cNvSpPr/>
          <p:nvPr/>
        </p:nvSpPr>
        <p:spPr>
          <a:xfrm>
            <a:off x="7240718" y="4605972"/>
            <a:ext cx="191537" cy="19153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34985"/>
              </a:solidFill>
            </a:endParaRPr>
          </a:p>
        </p:txBody>
      </p:sp>
      <p:sp>
        <p:nvSpPr>
          <p:cNvPr id="18" name="Rectangle 17">
            <a:extLst>
              <a:ext uri="{FF2B5EF4-FFF2-40B4-BE49-F238E27FC236}">
                <a16:creationId xmlns:a16="http://schemas.microsoft.com/office/drawing/2014/main" id="{436D4081-F21E-074F-9B51-D701B038DDDA}"/>
              </a:ext>
            </a:extLst>
          </p:cNvPr>
          <p:cNvSpPr/>
          <p:nvPr/>
        </p:nvSpPr>
        <p:spPr>
          <a:xfrm>
            <a:off x="7248739" y="4895876"/>
            <a:ext cx="191537" cy="1915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34985"/>
              </a:solidFill>
            </a:endParaRPr>
          </a:p>
        </p:txBody>
      </p:sp>
      <p:sp>
        <p:nvSpPr>
          <p:cNvPr id="19" name="Rectangle 18">
            <a:extLst>
              <a:ext uri="{FF2B5EF4-FFF2-40B4-BE49-F238E27FC236}">
                <a16:creationId xmlns:a16="http://schemas.microsoft.com/office/drawing/2014/main" id="{EEEC38E0-F63E-3742-9B5F-13E39CA3A6AD}"/>
              </a:ext>
            </a:extLst>
          </p:cNvPr>
          <p:cNvSpPr/>
          <p:nvPr/>
        </p:nvSpPr>
        <p:spPr>
          <a:xfrm>
            <a:off x="7242168" y="5170883"/>
            <a:ext cx="191537" cy="19153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34985"/>
              </a:solidFill>
            </a:endParaRPr>
          </a:p>
        </p:txBody>
      </p:sp>
      <p:sp>
        <p:nvSpPr>
          <p:cNvPr id="20" name="Rectangle 19">
            <a:extLst>
              <a:ext uri="{FF2B5EF4-FFF2-40B4-BE49-F238E27FC236}">
                <a16:creationId xmlns:a16="http://schemas.microsoft.com/office/drawing/2014/main" id="{AE60CDD5-A5D8-E748-82ED-AB3BC9A06986}"/>
              </a:ext>
            </a:extLst>
          </p:cNvPr>
          <p:cNvSpPr/>
          <p:nvPr/>
        </p:nvSpPr>
        <p:spPr>
          <a:xfrm>
            <a:off x="7242167" y="5439015"/>
            <a:ext cx="191537" cy="191537"/>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34985"/>
              </a:solidFill>
            </a:endParaRPr>
          </a:p>
        </p:txBody>
      </p:sp>
      <p:pic>
        <p:nvPicPr>
          <p:cNvPr id="10" name="Content Placeholder 12">
            <a:extLst>
              <a:ext uri="{FF2B5EF4-FFF2-40B4-BE49-F238E27FC236}">
                <a16:creationId xmlns:a16="http://schemas.microsoft.com/office/drawing/2014/main" id="{4DBD427A-3F85-5A47-A497-B653E7A04415}"/>
              </a:ext>
            </a:extLst>
          </p:cNvPr>
          <p:cNvPicPr>
            <a:picLocks noChangeAspect="1"/>
          </p:cNvPicPr>
          <p:nvPr/>
        </p:nvPicPr>
        <p:blipFill>
          <a:blip r:embed="rId3"/>
          <a:stretch>
            <a:fillRect/>
          </a:stretch>
        </p:blipFill>
        <p:spPr>
          <a:xfrm>
            <a:off x="-367551" y="145488"/>
            <a:ext cx="8509742" cy="6070022"/>
          </a:xfrm>
          <a:prstGeom prst="rect">
            <a:avLst/>
          </a:prstGeom>
        </p:spPr>
      </p:pic>
    </p:spTree>
    <p:extLst>
      <p:ext uri="{BB962C8B-B14F-4D97-AF65-F5344CB8AC3E}">
        <p14:creationId xmlns:p14="http://schemas.microsoft.com/office/powerpoint/2010/main" val="37276867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3444" y="2552700"/>
            <a:ext cx="10051846" cy="755580"/>
          </a:xfrm>
        </p:spPr>
        <p:txBody>
          <a:bodyPr>
            <a:noAutofit/>
          </a:bodyPr>
          <a:lstStyle/>
          <a:p>
            <a:pPr algn="l"/>
            <a:r>
              <a:rPr lang="en-US" sz="5400" dirty="0"/>
              <a:t>ASPE Marketing</a:t>
            </a:r>
          </a:p>
        </p:txBody>
      </p:sp>
    </p:spTree>
    <p:extLst>
      <p:ext uri="{BB962C8B-B14F-4D97-AF65-F5344CB8AC3E}">
        <p14:creationId xmlns:p14="http://schemas.microsoft.com/office/powerpoint/2010/main" val="1341831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63780-3A51-9D42-96A6-F75E5475813B}"/>
              </a:ext>
            </a:extLst>
          </p:cNvPr>
          <p:cNvSpPr>
            <a:spLocks noGrp="1"/>
          </p:cNvSpPr>
          <p:nvPr>
            <p:ph type="title"/>
          </p:nvPr>
        </p:nvSpPr>
        <p:spPr>
          <a:xfrm>
            <a:off x="988712" y="713338"/>
            <a:ext cx="10147049" cy="585607"/>
          </a:xfrm>
        </p:spPr>
        <p:txBody>
          <a:bodyPr>
            <a:noAutofit/>
          </a:bodyPr>
          <a:lstStyle/>
          <a:p>
            <a:pPr algn="ctr"/>
            <a:r>
              <a:rPr lang="en-US" sz="4000" dirty="0">
                <a:solidFill>
                  <a:srgbClr val="009B16"/>
                </a:solidFill>
              </a:rPr>
              <a:t>Marketing Update</a:t>
            </a:r>
          </a:p>
        </p:txBody>
      </p:sp>
      <p:sp>
        <p:nvSpPr>
          <p:cNvPr id="3" name="Content Placeholder 2">
            <a:extLst>
              <a:ext uri="{FF2B5EF4-FFF2-40B4-BE49-F238E27FC236}">
                <a16:creationId xmlns:a16="http://schemas.microsoft.com/office/drawing/2014/main" id="{5028BD52-1120-C14D-85F7-501424E7AECE}"/>
              </a:ext>
            </a:extLst>
          </p:cNvPr>
          <p:cNvSpPr>
            <a:spLocks noGrp="1"/>
          </p:cNvSpPr>
          <p:nvPr>
            <p:ph idx="1"/>
          </p:nvPr>
        </p:nvSpPr>
        <p:spPr>
          <a:xfrm>
            <a:off x="952500" y="1457604"/>
            <a:ext cx="9695180" cy="5166887"/>
          </a:xfrm>
        </p:spPr>
        <p:txBody>
          <a:bodyPr>
            <a:noAutofit/>
          </a:bodyPr>
          <a:lstStyle/>
          <a:p>
            <a:pPr marL="0" indent="0">
              <a:buNone/>
            </a:pPr>
            <a:r>
              <a:rPr lang="en-US" sz="2000" b="1" dirty="0"/>
              <a:t>ASPE.org: </a:t>
            </a:r>
          </a:p>
          <a:p>
            <a:r>
              <a:rPr lang="en-US" sz="2000" dirty="0">
                <a:latin typeface="Avenir Light" panose="020B0402020203020204" pitchFamily="34" charset="77"/>
              </a:rPr>
              <a:t>After more than a year of dedicated efforts, our new website launched in November 2019. Visit aspe.org to see all of the improvements.</a:t>
            </a:r>
          </a:p>
          <a:p>
            <a:pPr marL="0" indent="0">
              <a:buNone/>
            </a:pPr>
            <a:r>
              <a:rPr lang="en-US" sz="2000" b="1" dirty="0"/>
              <a:t>Website Videos: </a:t>
            </a:r>
          </a:p>
          <a:p>
            <a:r>
              <a:rPr lang="en-US" sz="2000" dirty="0">
                <a:latin typeface="Avenir Light" panose="020B0402020203020204" pitchFamily="34" charset="77"/>
              </a:rPr>
              <a:t>We created two videos about the new website that were distributed via social media and ASPE Pipeline. The first was a promo and the second introduced users to the new features of the site.</a:t>
            </a:r>
          </a:p>
          <a:p>
            <a:pPr marL="0" indent="0">
              <a:buNone/>
            </a:pPr>
            <a:r>
              <a:rPr lang="en-US" sz="2000" b="1" dirty="0"/>
              <a:t>ASPE Pipeline: </a:t>
            </a:r>
          </a:p>
          <a:p>
            <a:r>
              <a:rPr lang="en-US" sz="2000" dirty="0">
                <a:latin typeface="Avenir Light" panose="020B0402020203020204" pitchFamily="34" charset="77"/>
              </a:rPr>
              <a:t>The new ASPE Pipeline website launched with the new ASPE website. It is being updated with news and information from ASPE, our Chapters, Affiliate Sponsors, partners, and the industry at large almost every day.</a:t>
            </a:r>
          </a:p>
          <a:p>
            <a:r>
              <a:rPr lang="en-US" sz="2000" dirty="0">
                <a:latin typeface="Avenir Light" panose="020B0402020203020204" pitchFamily="34" charset="77"/>
              </a:rPr>
              <a:t>Visit aspe.org/pipeline often to stay in the know. The biweekly ASPE  Pipeline e-newsletter is still being distributed every other Thursday as well.</a:t>
            </a:r>
          </a:p>
        </p:txBody>
      </p:sp>
    </p:spTree>
    <p:extLst>
      <p:ext uri="{BB962C8B-B14F-4D97-AF65-F5344CB8AC3E}">
        <p14:creationId xmlns:p14="http://schemas.microsoft.com/office/powerpoint/2010/main" val="14579375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63780-3A51-9D42-96A6-F75E5475813B}"/>
              </a:ext>
            </a:extLst>
          </p:cNvPr>
          <p:cNvSpPr>
            <a:spLocks noGrp="1"/>
          </p:cNvSpPr>
          <p:nvPr>
            <p:ph type="title"/>
          </p:nvPr>
        </p:nvSpPr>
        <p:spPr>
          <a:xfrm>
            <a:off x="839115" y="724336"/>
            <a:ext cx="10515600" cy="585607"/>
          </a:xfrm>
        </p:spPr>
        <p:txBody>
          <a:bodyPr>
            <a:noAutofit/>
          </a:bodyPr>
          <a:lstStyle/>
          <a:p>
            <a:pPr algn="ctr"/>
            <a:r>
              <a:rPr lang="en-US" sz="4000" dirty="0">
                <a:solidFill>
                  <a:srgbClr val="009B16"/>
                </a:solidFill>
              </a:rPr>
              <a:t>Marketing Update</a:t>
            </a:r>
          </a:p>
        </p:txBody>
      </p:sp>
      <p:sp>
        <p:nvSpPr>
          <p:cNvPr id="3" name="Content Placeholder 2">
            <a:extLst>
              <a:ext uri="{FF2B5EF4-FFF2-40B4-BE49-F238E27FC236}">
                <a16:creationId xmlns:a16="http://schemas.microsoft.com/office/drawing/2014/main" id="{5028BD52-1120-C14D-85F7-501424E7AECE}"/>
              </a:ext>
            </a:extLst>
          </p:cNvPr>
          <p:cNvSpPr>
            <a:spLocks noGrp="1"/>
          </p:cNvSpPr>
          <p:nvPr>
            <p:ph idx="1"/>
          </p:nvPr>
        </p:nvSpPr>
        <p:spPr>
          <a:xfrm>
            <a:off x="952500" y="1562100"/>
            <a:ext cx="9809480" cy="5167746"/>
          </a:xfrm>
        </p:spPr>
        <p:txBody>
          <a:bodyPr>
            <a:noAutofit/>
          </a:bodyPr>
          <a:lstStyle/>
          <a:p>
            <a:pPr marL="0" indent="0">
              <a:buNone/>
            </a:pPr>
            <a:r>
              <a:rPr lang="en-US" sz="2000" b="1" dirty="0"/>
              <a:t>Get to Know: </a:t>
            </a:r>
          </a:p>
          <a:p>
            <a:r>
              <a:rPr lang="en-US" sz="2000" dirty="0">
                <a:latin typeface="Avenir Light" panose="020B0402020203020204" pitchFamily="34" charset="77"/>
              </a:rPr>
              <a:t>Our new Get to Know initiative started on December 16 on ASPE Pipeline and social media. </a:t>
            </a:r>
          </a:p>
          <a:p>
            <a:r>
              <a:rPr lang="en-US" sz="2000" dirty="0">
                <a:latin typeface="Avenir Light" panose="020B0402020203020204" pitchFamily="34" charset="77"/>
              </a:rPr>
              <a:t>The program's intent is to showcase members from a personal standpoint, rather than from a daily job perspective. </a:t>
            </a:r>
          </a:p>
          <a:p>
            <a:pPr marL="0" indent="0">
              <a:buNone/>
            </a:pPr>
            <a:r>
              <a:rPr lang="en-US" sz="2000" b="1" dirty="0"/>
              <a:t>ASPE Videos: </a:t>
            </a:r>
          </a:p>
          <a:p>
            <a:r>
              <a:rPr lang="en-US" sz="2000" dirty="0">
                <a:latin typeface="Avenir Light" panose="020B0402020203020204" pitchFamily="34" charset="77"/>
              </a:rPr>
              <a:t>We developed a marketing video about ASPE Connect for the one-year anniversary of the launch of this member benefit. </a:t>
            </a:r>
          </a:p>
          <a:p>
            <a:r>
              <a:rPr lang="en-US" sz="2000" dirty="0">
                <a:latin typeface="Avenir Light" panose="020B0402020203020204" pitchFamily="34" charset="77"/>
              </a:rPr>
              <a:t>We are working on two more marketing videos specifically regarding ASPE membership.   </a:t>
            </a:r>
          </a:p>
        </p:txBody>
      </p:sp>
    </p:spTree>
    <p:extLst>
      <p:ext uri="{BB962C8B-B14F-4D97-AF65-F5344CB8AC3E}">
        <p14:creationId xmlns:p14="http://schemas.microsoft.com/office/powerpoint/2010/main" val="21716712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14C7D-51C4-8043-80B8-FB04CA6BC151}"/>
              </a:ext>
            </a:extLst>
          </p:cNvPr>
          <p:cNvSpPr>
            <a:spLocks noGrp="1"/>
          </p:cNvSpPr>
          <p:nvPr>
            <p:ph type="title"/>
          </p:nvPr>
        </p:nvSpPr>
        <p:spPr>
          <a:xfrm>
            <a:off x="952499" y="485677"/>
            <a:ext cx="10262403" cy="1024622"/>
          </a:xfrm>
        </p:spPr>
        <p:txBody>
          <a:bodyPr>
            <a:normAutofit/>
          </a:bodyPr>
          <a:lstStyle/>
          <a:p>
            <a:pPr algn="ctr"/>
            <a:r>
              <a:rPr lang="en-US" sz="4000" dirty="0">
                <a:solidFill>
                  <a:srgbClr val="009B16"/>
                </a:solidFill>
              </a:rPr>
              <a:t>Marketing Update</a:t>
            </a:r>
          </a:p>
        </p:txBody>
      </p:sp>
      <p:sp>
        <p:nvSpPr>
          <p:cNvPr id="3" name="Content Placeholder 2">
            <a:extLst>
              <a:ext uri="{FF2B5EF4-FFF2-40B4-BE49-F238E27FC236}">
                <a16:creationId xmlns:a16="http://schemas.microsoft.com/office/drawing/2014/main" id="{86FB6C2D-70A7-1846-ACD1-D3F602D57713}"/>
              </a:ext>
            </a:extLst>
          </p:cNvPr>
          <p:cNvSpPr>
            <a:spLocks noGrp="1"/>
          </p:cNvSpPr>
          <p:nvPr>
            <p:ph idx="1"/>
          </p:nvPr>
        </p:nvSpPr>
        <p:spPr>
          <a:xfrm>
            <a:off x="952499" y="1562100"/>
            <a:ext cx="10482324" cy="4089753"/>
          </a:xfrm>
        </p:spPr>
        <p:txBody>
          <a:bodyPr>
            <a:noAutofit/>
          </a:bodyPr>
          <a:lstStyle/>
          <a:p>
            <a:pPr marL="0" indent="0">
              <a:buNone/>
            </a:pPr>
            <a:r>
              <a:rPr lang="en-US" sz="2000" b="1" dirty="0"/>
              <a:t>2020 ASPE Convention &amp; Expo: </a:t>
            </a:r>
          </a:p>
          <a:p>
            <a:r>
              <a:rPr lang="en-US" sz="2000" dirty="0">
                <a:latin typeface="Avenir Light" panose="020B0402020203020204" pitchFamily="34" charset="77"/>
              </a:rPr>
              <a:t>We have been working with our show manager to advertise this year’s Convention &amp; Expo via all channels. </a:t>
            </a:r>
          </a:p>
          <a:p>
            <a:r>
              <a:rPr lang="en-US" sz="2000" dirty="0">
                <a:latin typeface="Avenir Light" panose="020B0402020203020204" pitchFamily="34" charset="77"/>
              </a:rPr>
              <a:t>New this year is a dedicated Twitter handle where you can find the latest news and updates about the Convention and our exhibitors. </a:t>
            </a:r>
          </a:p>
          <a:p>
            <a:pPr lvl="1">
              <a:buFont typeface="Courier New" panose="02070309020205020404" pitchFamily="49" charset="0"/>
              <a:buChar char="o"/>
            </a:pPr>
            <a:r>
              <a:rPr lang="en-US" sz="2000" dirty="0">
                <a:latin typeface="Avenir Light" panose="020B0402020203020204" pitchFamily="34" charset="77"/>
              </a:rPr>
              <a:t>Follow @ASPEExpo to stay informed. The hashtag this year is #ASPEConv2020.</a:t>
            </a:r>
          </a:p>
          <a:p>
            <a:r>
              <a:rPr lang="en-US" sz="2000" dirty="0">
                <a:latin typeface="Avenir Light" panose="020B0402020203020204" pitchFamily="34" charset="77"/>
              </a:rPr>
              <a:t>We also are again partnering with CNTV to conduct interviews on the show floor for “ASPE Live.”</a:t>
            </a:r>
          </a:p>
        </p:txBody>
      </p:sp>
    </p:spTree>
    <p:extLst>
      <p:ext uri="{BB962C8B-B14F-4D97-AF65-F5344CB8AC3E}">
        <p14:creationId xmlns:p14="http://schemas.microsoft.com/office/powerpoint/2010/main" val="30769377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14C7D-51C4-8043-80B8-FB04CA6BC151}"/>
              </a:ext>
            </a:extLst>
          </p:cNvPr>
          <p:cNvSpPr>
            <a:spLocks noGrp="1"/>
          </p:cNvSpPr>
          <p:nvPr>
            <p:ph type="title"/>
          </p:nvPr>
        </p:nvSpPr>
        <p:spPr>
          <a:xfrm>
            <a:off x="961552" y="505592"/>
            <a:ext cx="10262403" cy="1024622"/>
          </a:xfrm>
        </p:spPr>
        <p:txBody>
          <a:bodyPr>
            <a:normAutofit/>
          </a:bodyPr>
          <a:lstStyle/>
          <a:p>
            <a:pPr algn="ctr"/>
            <a:r>
              <a:rPr lang="en-US" sz="4000" dirty="0">
                <a:solidFill>
                  <a:srgbClr val="009B16"/>
                </a:solidFill>
              </a:rPr>
              <a:t>Marketing Update</a:t>
            </a:r>
          </a:p>
        </p:txBody>
      </p:sp>
      <p:sp>
        <p:nvSpPr>
          <p:cNvPr id="3" name="Content Placeholder 2">
            <a:extLst>
              <a:ext uri="{FF2B5EF4-FFF2-40B4-BE49-F238E27FC236}">
                <a16:creationId xmlns:a16="http://schemas.microsoft.com/office/drawing/2014/main" id="{86FB6C2D-70A7-1846-ACD1-D3F602D57713}"/>
              </a:ext>
            </a:extLst>
          </p:cNvPr>
          <p:cNvSpPr>
            <a:spLocks noGrp="1"/>
          </p:cNvSpPr>
          <p:nvPr>
            <p:ph idx="1"/>
          </p:nvPr>
        </p:nvSpPr>
        <p:spPr>
          <a:xfrm>
            <a:off x="952500" y="1571332"/>
            <a:ext cx="10482324" cy="3594823"/>
          </a:xfrm>
        </p:spPr>
        <p:txBody>
          <a:bodyPr>
            <a:noAutofit/>
          </a:bodyPr>
          <a:lstStyle/>
          <a:p>
            <a:pPr marL="0" indent="0">
              <a:buNone/>
            </a:pPr>
            <a:r>
              <a:rPr lang="en-US" sz="2000" b="1" dirty="0"/>
              <a:t>Marketing Materials for Chapters: </a:t>
            </a:r>
          </a:p>
          <a:p>
            <a:r>
              <a:rPr lang="en-US" sz="2000" dirty="0">
                <a:latin typeface="Avenir Light" panose="020B0402020203020204" pitchFamily="34" charset="77"/>
              </a:rPr>
              <a:t>You can find all of our current marketing materials in the Chapter Officers Resource Center on aspe.org. </a:t>
            </a:r>
          </a:p>
          <a:p>
            <a:r>
              <a:rPr lang="en-US" sz="2000" dirty="0">
                <a:latin typeface="Avenir Light" panose="020B0402020203020204" pitchFamily="34" charset="77"/>
              </a:rPr>
              <a:t>These materials include the following infographics: Who Is ASPE?, What Is ASPE?, What Is a Plumbing Engineer?, What Is Connect?, Certified in Plumbing Design (CPD), and Certified in Plumbing Design Technician (CPDT). </a:t>
            </a:r>
          </a:p>
          <a:p>
            <a:r>
              <a:rPr lang="en-US" sz="2000" dirty="0">
                <a:latin typeface="Avenir Light" panose="020B0402020203020204" pitchFamily="34" charset="77"/>
              </a:rPr>
              <a:t>You also can find ads and flyers for AYP, WOA, and the Mentoring Program. </a:t>
            </a:r>
          </a:p>
          <a:p>
            <a:endParaRPr lang="en-US" sz="2000" dirty="0"/>
          </a:p>
        </p:txBody>
      </p:sp>
    </p:spTree>
    <p:extLst>
      <p:ext uri="{BB962C8B-B14F-4D97-AF65-F5344CB8AC3E}">
        <p14:creationId xmlns:p14="http://schemas.microsoft.com/office/powerpoint/2010/main" val="18704990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63780-3A51-9D42-96A6-F75E5475813B}"/>
              </a:ext>
            </a:extLst>
          </p:cNvPr>
          <p:cNvSpPr>
            <a:spLocks noGrp="1"/>
          </p:cNvSpPr>
          <p:nvPr>
            <p:ph type="title"/>
          </p:nvPr>
        </p:nvSpPr>
        <p:spPr>
          <a:xfrm>
            <a:off x="962863" y="593189"/>
            <a:ext cx="10318512" cy="834989"/>
          </a:xfrm>
        </p:spPr>
        <p:txBody>
          <a:bodyPr>
            <a:normAutofit/>
          </a:bodyPr>
          <a:lstStyle/>
          <a:p>
            <a:pPr algn="ctr"/>
            <a:r>
              <a:rPr lang="en-US" sz="4000" dirty="0">
                <a:solidFill>
                  <a:srgbClr val="009B16"/>
                </a:solidFill>
              </a:rPr>
              <a:t>Marketing Update</a:t>
            </a:r>
          </a:p>
        </p:txBody>
      </p:sp>
      <p:sp>
        <p:nvSpPr>
          <p:cNvPr id="3" name="Content Placeholder 2">
            <a:extLst>
              <a:ext uri="{FF2B5EF4-FFF2-40B4-BE49-F238E27FC236}">
                <a16:creationId xmlns:a16="http://schemas.microsoft.com/office/drawing/2014/main" id="{5028BD52-1120-C14D-85F7-501424E7AECE}"/>
              </a:ext>
            </a:extLst>
          </p:cNvPr>
          <p:cNvSpPr>
            <a:spLocks noGrp="1"/>
          </p:cNvSpPr>
          <p:nvPr>
            <p:ph idx="1"/>
          </p:nvPr>
        </p:nvSpPr>
        <p:spPr>
          <a:xfrm>
            <a:off x="962863" y="1591137"/>
            <a:ext cx="9809480" cy="4543842"/>
          </a:xfrm>
        </p:spPr>
        <p:txBody>
          <a:bodyPr>
            <a:noAutofit/>
          </a:bodyPr>
          <a:lstStyle/>
          <a:p>
            <a:pPr marL="0" indent="0">
              <a:buNone/>
            </a:pPr>
            <a:r>
              <a:rPr lang="en-US" sz="2000" b="1" dirty="0">
                <a:latin typeface="Avenir Heavy" panose="02000503020000020003" pitchFamily="2" charset="0"/>
              </a:rPr>
              <a:t>Affiliate Sponsor Profiles: </a:t>
            </a:r>
            <a:r>
              <a:rPr lang="en-US" sz="2000" dirty="0">
                <a:latin typeface="Avenir Light" panose="020B0402020203020204" pitchFamily="34" charset="77"/>
              </a:rPr>
              <a:t>We have started building webpages for each of our Affiliate Sponsors to provide more information about their companies. You can find them on the Affiliate Sponsor page of aspe.org.</a:t>
            </a:r>
          </a:p>
          <a:p>
            <a:pPr marL="0" indent="0">
              <a:buNone/>
            </a:pPr>
            <a:r>
              <a:rPr lang="en-US" sz="2000" b="1" dirty="0">
                <a:latin typeface="Avenir Heavy" panose="02000503020000020003" pitchFamily="2" charset="0"/>
              </a:rPr>
              <a:t>Social Media: </a:t>
            </a:r>
            <a:r>
              <a:rPr lang="en-US" sz="2000" dirty="0">
                <a:latin typeface="Avenir Light" panose="020B0402020203020204" pitchFamily="34" charset="77"/>
              </a:rPr>
              <a:t>Get daily updates and news at:</a:t>
            </a:r>
          </a:p>
          <a:p>
            <a:pPr lvl="1"/>
            <a:r>
              <a:rPr lang="en-US" sz="2000" dirty="0">
                <a:latin typeface="Avenir Light" panose="020B0402020203020204" pitchFamily="34" charset="77"/>
                <a:ea typeface="Calibri" charset="0"/>
                <a:cs typeface="Calibri" panose="020F0502020204030204" pitchFamily="34" charset="0"/>
              </a:rPr>
              <a:t>linkedin.com/company/american-society-of-plumbing-engineers</a:t>
            </a:r>
          </a:p>
          <a:p>
            <a:pPr lvl="1"/>
            <a:r>
              <a:rPr lang="en-US" sz="2000" dirty="0">
                <a:latin typeface="Avenir Light" panose="020B0402020203020204" pitchFamily="34" charset="77"/>
                <a:ea typeface="Calibri" charset="0"/>
                <a:cs typeface="Calibri" panose="020F0502020204030204" pitchFamily="34" charset="0"/>
              </a:rPr>
              <a:t>facebook.com/AmericanSocietyofPlumbingEngineers</a:t>
            </a:r>
          </a:p>
          <a:p>
            <a:pPr lvl="1"/>
            <a:r>
              <a:rPr lang="en-US" sz="2000" dirty="0">
                <a:latin typeface="Avenir Light" panose="020B0402020203020204" pitchFamily="34" charset="77"/>
                <a:ea typeface="Calibri" charset="0"/>
                <a:cs typeface="Calibri" panose="020F0502020204030204" pitchFamily="34" charset="0"/>
              </a:rPr>
              <a:t>twitter.com/ASPEorg</a:t>
            </a:r>
          </a:p>
          <a:p>
            <a:pPr lvl="1"/>
            <a:r>
              <a:rPr lang="en-US" sz="2000" dirty="0">
                <a:latin typeface="Avenir Light" panose="020B0402020203020204" pitchFamily="34" charset="77"/>
                <a:ea typeface="Calibri" charset="0"/>
                <a:cs typeface="Calibri" panose="020F0502020204030204" pitchFamily="34" charset="0"/>
              </a:rPr>
              <a:t>twitter.com/ASPEexpo</a:t>
            </a:r>
          </a:p>
          <a:p>
            <a:pPr lvl="1"/>
            <a:r>
              <a:rPr lang="en-US" sz="2000" dirty="0">
                <a:latin typeface="Avenir Light" panose="020B0402020203020204" pitchFamily="34" charset="77"/>
                <a:ea typeface="Calibri" charset="0"/>
                <a:cs typeface="Calibri" panose="020F0502020204030204" pitchFamily="34" charset="0"/>
              </a:rPr>
              <a:t>instagram.com/aspe.org</a:t>
            </a:r>
          </a:p>
          <a:p>
            <a:pPr lvl="1"/>
            <a:r>
              <a:rPr lang="en-US" sz="2000" dirty="0">
                <a:latin typeface="Avenir Light" panose="020B0402020203020204" pitchFamily="34" charset="77"/>
                <a:ea typeface="Calibri" charset="0"/>
                <a:cs typeface="Calibri" panose="020F0502020204030204" pitchFamily="34" charset="0"/>
              </a:rPr>
              <a:t>youtube.com/channel/UCJFy5ih4JvM9KDBE3EOglRw</a:t>
            </a:r>
          </a:p>
          <a:p>
            <a:pPr marL="0" indent="0">
              <a:buNone/>
            </a:pPr>
            <a:r>
              <a:rPr lang="en-US" sz="2000" b="1" dirty="0">
                <a:latin typeface="Avenir Heavy" panose="02000503020000020003" pitchFamily="2" charset="0"/>
              </a:rPr>
              <a:t>Chapter Flyers: </a:t>
            </a:r>
            <a:r>
              <a:rPr lang="en-US" sz="2000" dirty="0">
                <a:latin typeface="Avenir Light" panose="020B0402020203020204" pitchFamily="34" charset="77"/>
              </a:rPr>
              <a:t>For help with designing Chapter event flyers, contact nsaucedo@aspe.org.</a:t>
            </a:r>
          </a:p>
        </p:txBody>
      </p:sp>
    </p:spTree>
    <p:extLst>
      <p:ext uri="{BB962C8B-B14F-4D97-AF65-F5344CB8AC3E}">
        <p14:creationId xmlns:p14="http://schemas.microsoft.com/office/powerpoint/2010/main" val="1267109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CF5D3-9152-E24E-93EA-06D61B67C950}"/>
              </a:ext>
            </a:extLst>
          </p:cNvPr>
          <p:cNvSpPr>
            <a:spLocks noGrp="1"/>
          </p:cNvSpPr>
          <p:nvPr>
            <p:ph type="ctrTitle"/>
          </p:nvPr>
        </p:nvSpPr>
        <p:spPr>
          <a:xfrm>
            <a:off x="900379" y="2417275"/>
            <a:ext cx="8980225" cy="848762"/>
          </a:xfrm>
        </p:spPr>
        <p:txBody>
          <a:bodyPr>
            <a:noAutofit/>
          </a:bodyPr>
          <a:lstStyle/>
          <a:p>
            <a:pPr algn="l"/>
            <a:r>
              <a:rPr lang="en-US" sz="5400" dirty="0"/>
              <a:t>Membership Initiatives</a:t>
            </a:r>
          </a:p>
        </p:txBody>
      </p:sp>
    </p:spTree>
    <p:extLst>
      <p:ext uri="{BB962C8B-B14F-4D97-AF65-F5344CB8AC3E}">
        <p14:creationId xmlns:p14="http://schemas.microsoft.com/office/powerpoint/2010/main" val="4118871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9526" y="2232062"/>
            <a:ext cx="10515600" cy="1325563"/>
          </a:xfrm>
        </p:spPr>
        <p:txBody>
          <a:bodyPr>
            <a:normAutofit/>
          </a:bodyPr>
          <a:lstStyle/>
          <a:p>
            <a:pPr algn="l"/>
            <a:r>
              <a:rPr lang="en-US" sz="5400" dirty="0"/>
              <a:t>ASPE Publications</a:t>
            </a:r>
          </a:p>
        </p:txBody>
      </p:sp>
    </p:spTree>
    <p:extLst>
      <p:ext uri="{BB962C8B-B14F-4D97-AF65-F5344CB8AC3E}">
        <p14:creationId xmlns:p14="http://schemas.microsoft.com/office/powerpoint/2010/main" val="5828667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63780-3A51-9D42-96A6-F75E5475813B}"/>
              </a:ext>
            </a:extLst>
          </p:cNvPr>
          <p:cNvSpPr>
            <a:spLocks noGrp="1"/>
          </p:cNvSpPr>
          <p:nvPr>
            <p:ph type="title"/>
          </p:nvPr>
        </p:nvSpPr>
        <p:spPr>
          <a:xfrm>
            <a:off x="954575" y="734841"/>
            <a:ext cx="10282850" cy="585607"/>
          </a:xfrm>
        </p:spPr>
        <p:txBody>
          <a:bodyPr>
            <a:noAutofit/>
          </a:bodyPr>
          <a:lstStyle/>
          <a:p>
            <a:pPr algn="ctr"/>
            <a:r>
              <a:rPr lang="en-US" sz="4000" dirty="0">
                <a:solidFill>
                  <a:srgbClr val="009B16"/>
                </a:solidFill>
              </a:rPr>
              <a:t>Publications Update</a:t>
            </a:r>
          </a:p>
        </p:txBody>
      </p:sp>
      <p:sp>
        <p:nvSpPr>
          <p:cNvPr id="3" name="Content Placeholder 2">
            <a:extLst>
              <a:ext uri="{FF2B5EF4-FFF2-40B4-BE49-F238E27FC236}">
                <a16:creationId xmlns:a16="http://schemas.microsoft.com/office/drawing/2014/main" id="{5028BD52-1120-C14D-85F7-501424E7AECE}"/>
              </a:ext>
            </a:extLst>
          </p:cNvPr>
          <p:cNvSpPr>
            <a:spLocks noGrp="1"/>
          </p:cNvSpPr>
          <p:nvPr>
            <p:ph idx="1"/>
          </p:nvPr>
        </p:nvSpPr>
        <p:spPr>
          <a:xfrm>
            <a:off x="952500" y="1562100"/>
            <a:ext cx="10048240" cy="4987637"/>
          </a:xfrm>
        </p:spPr>
        <p:txBody>
          <a:bodyPr>
            <a:noAutofit/>
          </a:bodyPr>
          <a:lstStyle/>
          <a:p>
            <a:r>
              <a:rPr lang="en-US" sz="2000" b="1" dirty="0"/>
              <a:t>Plumbing Engineering Design Handbook, Volume 3: </a:t>
            </a:r>
            <a:r>
              <a:rPr lang="en-US" sz="2000" dirty="0">
                <a:latin typeface="Avenir Light" panose="020B0402020203020204" pitchFamily="34" charset="77"/>
              </a:rPr>
              <a:t>This was updated in 2019 and distributed to ASPE members in good standing earlier this year. We once again received extraordinary volunteer participation from members and thank all of those who provided input.</a:t>
            </a:r>
          </a:p>
          <a:p>
            <a:r>
              <a:rPr lang="en-US" sz="2000" b="1" dirty="0"/>
              <a:t>Plumbing Engineering Design Handbook, Volume 4: </a:t>
            </a:r>
            <a:r>
              <a:rPr lang="en-US" sz="2000" dirty="0">
                <a:latin typeface="Avenir Light" panose="020B0402020203020204" pitchFamily="34" charset="77"/>
              </a:rPr>
              <a:t>Paul Baker, PE, CPD, GPD, of the Dallas/Ft. Worth Chapter is serving as Technical Editor to revise this volume, which will be distributed to members in good standing in early 2021.</a:t>
            </a:r>
          </a:p>
          <a:p>
            <a:r>
              <a:rPr lang="en-US" sz="2000" b="1" dirty="0"/>
              <a:t>Engineered Plumbing Design: </a:t>
            </a:r>
            <a:r>
              <a:rPr lang="en-US" sz="2000" dirty="0">
                <a:latin typeface="Avenir Light" panose="020B0402020203020204" pitchFamily="34" charset="77"/>
              </a:rPr>
              <a:t>David Dexter, FNSPE, FASPE, CPD, CPI, LEED BD+C, PE, of the Southwestern Ohio Chapter is serving as Chair of the project to revise this handbook. The estimated development timeline is 12 months.</a:t>
            </a:r>
          </a:p>
          <a:p>
            <a:r>
              <a:rPr lang="en-US" sz="2000" b="1" dirty="0"/>
              <a:t>Legionella Prevention Design Guideline: </a:t>
            </a:r>
            <a:r>
              <a:rPr lang="en-US" sz="2000" dirty="0">
                <a:latin typeface="Avenir Light" panose="020B0402020203020204" pitchFamily="34" charset="77"/>
              </a:rPr>
              <a:t>The Working Group has been formed and is writing this guideline based on an outline developed by Christoph Lohr, P.E., CPD, LEED AP BD+C, ASSE 6020.</a:t>
            </a:r>
          </a:p>
        </p:txBody>
      </p:sp>
    </p:spTree>
    <p:extLst>
      <p:ext uri="{BB962C8B-B14F-4D97-AF65-F5344CB8AC3E}">
        <p14:creationId xmlns:p14="http://schemas.microsoft.com/office/powerpoint/2010/main" val="10647589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ABF3F-DE2B-3B4E-9FDF-56F9738CA5E8}"/>
              </a:ext>
            </a:extLst>
          </p:cNvPr>
          <p:cNvSpPr>
            <a:spLocks noGrp="1"/>
          </p:cNvSpPr>
          <p:nvPr>
            <p:ph type="title"/>
          </p:nvPr>
        </p:nvSpPr>
        <p:spPr>
          <a:xfrm>
            <a:off x="952500" y="645783"/>
            <a:ext cx="10282850" cy="730344"/>
          </a:xfrm>
        </p:spPr>
        <p:txBody>
          <a:bodyPr>
            <a:normAutofit/>
          </a:bodyPr>
          <a:lstStyle/>
          <a:p>
            <a:pPr algn="ctr"/>
            <a:r>
              <a:rPr lang="en-US" sz="4000" dirty="0">
                <a:solidFill>
                  <a:srgbClr val="009B16"/>
                </a:solidFill>
              </a:rPr>
              <a:t>Publications Update</a:t>
            </a:r>
          </a:p>
        </p:txBody>
      </p:sp>
      <p:sp>
        <p:nvSpPr>
          <p:cNvPr id="3" name="Content Placeholder 2">
            <a:extLst>
              <a:ext uri="{FF2B5EF4-FFF2-40B4-BE49-F238E27FC236}">
                <a16:creationId xmlns:a16="http://schemas.microsoft.com/office/drawing/2014/main" id="{4F26F0D6-A881-8C45-A458-C440B287CE6D}"/>
              </a:ext>
            </a:extLst>
          </p:cNvPr>
          <p:cNvSpPr>
            <a:spLocks noGrp="1"/>
          </p:cNvSpPr>
          <p:nvPr>
            <p:ph idx="1"/>
          </p:nvPr>
        </p:nvSpPr>
        <p:spPr>
          <a:xfrm>
            <a:off x="952500" y="1562100"/>
            <a:ext cx="10401300" cy="4089753"/>
          </a:xfrm>
        </p:spPr>
        <p:txBody>
          <a:bodyPr>
            <a:normAutofit/>
          </a:bodyPr>
          <a:lstStyle/>
          <a:p>
            <a:r>
              <a:rPr lang="en-US" sz="2000" b="1" dirty="0"/>
              <a:t>Book of the Month: </a:t>
            </a:r>
            <a:r>
              <a:rPr lang="en-US" sz="2000" dirty="0">
                <a:latin typeface="Avenir Light" panose="020B0402020203020204" pitchFamily="34" charset="77"/>
              </a:rPr>
              <a:t>This member benefit program allows ASPE members to purchase one ASPE publication at a significant discount each month. Notification of the current Book of the Month is sent via eblast.</a:t>
            </a:r>
          </a:p>
          <a:p>
            <a:r>
              <a:rPr lang="en-US" sz="2000" b="1" dirty="0"/>
              <a:t>World Plumbing Day Discount: </a:t>
            </a:r>
            <a:r>
              <a:rPr lang="en-US" sz="2000" dirty="0">
                <a:latin typeface="Avenir Light" panose="020B0402020203020204" pitchFamily="34" charset="77"/>
              </a:rPr>
              <a:t>During the week of World Plumbing Day (March 9-15), we offered a special 20% discount to ASPE members for bookstore purchases.</a:t>
            </a:r>
          </a:p>
          <a:p>
            <a:r>
              <a:rPr lang="en-US" sz="2000" b="1" dirty="0">
                <a:latin typeface="Avenir Heavy" panose="02000503020000020003" pitchFamily="2" charset="0"/>
              </a:rPr>
              <a:t>Working Group 63 revised ARCSA/ASPE 63: </a:t>
            </a:r>
            <a:r>
              <a:rPr lang="en-US" sz="2000" dirty="0">
                <a:latin typeface="Avenir Light" panose="020B0402020203020204" pitchFamily="34" charset="77"/>
              </a:rPr>
              <a:t>Rainwater Catchment Systems, and it has been approved as an American National Standard.</a:t>
            </a:r>
          </a:p>
          <a:p>
            <a:r>
              <a:rPr lang="en-US" sz="2000" b="1" dirty="0">
                <a:latin typeface="Avenir Heavy" panose="02000503020000020003" pitchFamily="2" charset="0"/>
              </a:rPr>
              <a:t>The Working Group formed to develop ASPE 15: </a:t>
            </a:r>
            <a:r>
              <a:rPr lang="en-US" sz="2000" dirty="0">
                <a:latin typeface="Avenir Light" panose="020B0402020203020204" pitchFamily="34" charset="77"/>
              </a:rPr>
              <a:t>Hot Water Temperature Control has been tabled due to uncertainties in the industry regarding waterborne pathogen control.</a:t>
            </a:r>
          </a:p>
          <a:p>
            <a:endParaRPr lang="en-US" sz="2000" dirty="0"/>
          </a:p>
        </p:txBody>
      </p:sp>
    </p:spTree>
    <p:extLst>
      <p:ext uri="{BB962C8B-B14F-4D97-AF65-F5344CB8AC3E}">
        <p14:creationId xmlns:p14="http://schemas.microsoft.com/office/powerpoint/2010/main" val="241126676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221" y="2426327"/>
            <a:ext cx="10795124" cy="887241"/>
          </a:xfrm>
        </p:spPr>
        <p:txBody>
          <a:bodyPr>
            <a:noAutofit/>
          </a:bodyPr>
          <a:lstStyle/>
          <a:p>
            <a:pPr algn="l"/>
            <a:r>
              <a:rPr lang="en-US" sz="5400" dirty="0"/>
              <a:t>2020 Convention &amp; Expo Updates</a:t>
            </a:r>
          </a:p>
        </p:txBody>
      </p:sp>
    </p:spTree>
    <p:extLst>
      <p:ext uri="{BB962C8B-B14F-4D97-AF65-F5344CB8AC3E}">
        <p14:creationId xmlns:p14="http://schemas.microsoft.com/office/powerpoint/2010/main" val="40649735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2700" y="527014"/>
            <a:ext cx="7086600" cy="1046781"/>
          </a:xfrm>
        </p:spPr>
        <p:txBody>
          <a:bodyPr>
            <a:normAutofit/>
          </a:bodyPr>
          <a:lstStyle/>
          <a:p>
            <a:pPr algn="ctr"/>
            <a:r>
              <a:rPr lang="en-US" sz="4000" b="1" dirty="0">
                <a:solidFill>
                  <a:srgbClr val="009B16"/>
                </a:solidFill>
              </a:rPr>
              <a:t>Changes for 2020!</a:t>
            </a:r>
          </a:p>
        </p:txBody>
      </p:sp>
      <p:sp>
        <p:nvSpPr>
          <p:cNvPr id="3" name="Content Placeholder 2"/>
          <p:cNvSpPr>
            <a:spLocks noGrp="1"/>
          </p:cNvSpPr>
          <p:nvPr>
            <p:ph idx="1"/>
          </p:nvPr>
        </p:nvSpPr>
        <p:spPr>
          <a:xfrm>
            <a:off x="952500" y="1824649"/>
            <a:ext cx="10883900" cy="4876799"/>
          </a:xfrm>
        </p:spPr>
        <p:txBody>
          <a:bodyPr>
            <a:noAutofit/>
          </a:bodyPr>
          <a:lstStyle/>
          <a:p>
            <a:r>
              <a:rPr lang="en-US" sz="2000" dirty="0">
                <a:latin typeface="Avenir Light" panose="020B0402020203020204" pitchFamily="34" charset="77"/>
                <a:cs typeface="Calibri"/>
              </a:rPr>
              <a:t>ASPE Breakfast Award Ceremony will start at 9:00 a.m.</a:t>
            </a:r>
          </a:p>
          <a:p>
            <a:r>
              <a:rPr lang="en-US" sz="2000" dirty="0">
                <a:latin typeface="Avenir Light" panose="020B0402020203020204" pitchFamily="34" charset="77"/>
                <a:cs typeface="Calibri"/>
              </a:rPr>
              <a:t>No Keynote address will be held.</a:t>
            </a:r>
          </a:p>
          <a:p>
            <a:r>
              <a:rPr lang="en-US" sz="2000" dirty="0">
                <a:latin typeface="Avenir Light" panose="020B0402020203020204" pitchFamily="34" charset="77"/>
                <a:cs typeface="Calibri"/>
              </a:rPr>
              <a:t>Society VIP Event will be held on Saturday, Sept. 12.  We are working with a sponsor to assist in the cost to invite all Delegates and VIPs to a river boat cruise. Tentative arrangement to date.</a:t>
            </a:r>
          </a:p>
          <a:p>
            <a:r>
              <a:rPr lang="en-US" sz="2000" dirty="0">
                <a:latin typeface="Avenir Light" panose="020B0402020203020204" pitchFamily="34" charset="77"/>
                <a:cs typeface="Calibri"/>
              </a:rPr>
              <a:t>Registration will have two locations. From  Sept. 11–13,</a:t>
            </a:r>
            <a:r>
              <a:rPr lang="en-US" sz="2000" baseline="30000" dirty="0">
                <a:latin typeface="Avenir Light" panose="020B0402020203020204" pitchFamily="34" charset="77"/>
                <a:cs typeface="Calibri"/>
              </a:rPr>
              <a:t>  </a:t>
            </a:r>
            <a:r>
              <a:rPr lang="en-US" sz="2000" dirty="0">
                <a:latin typeface="Avenir Light" panose="020B0402020203020204" pitchFamily="34" charset="77"/>
                <a:cs typeface="Calibri"/>
              </a:rPr>
              <a:t>attendees can pick up their badges and packets at the New Orleans Marriott. After Sept. 13,  badges can be picked up at the Morial Convention Center in front of Hall C.</a:t>
            </a:r>
          </a:p>
          <a:p>
            <a:r>
              <a:rPr lang="en-US" sz="2000" dirty="0">
                <a:latin typeface="Avenir Light" panose="020B0402020203020204" pitchFamily="34" charset="77"/>
                <a:cs typeface="Calibri"/>
              </a:rPr>
              <a:t>We will continue with Member Loyalty &amp; Certification Appreciation Breakfasts along with a First-Time Attendee reception.</a:t>
            </a:r>
          </a:p>
        </p:txBody>
      </p:sp>
    </p:spTree>
    <p:extLst>
      <p:ext uri="{BB962C8B-B14F-4D97-AF65-F5344CB8AC3E}">
        <p14:creationId xmlns:p14="http://schemas.microsoft.com/office/powerpoint/2010/main" val="39222898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2F5C8-8024-9F44-8747-A21C20C64828}"/>
              </a:ext>
            </a:extLst>
          </p:cNvPr>
          <p:cNvSpPr>
            <a:spLocks noGrp="1"/>
          </p:cNvSpPr>
          <p:nvPr>
            <p:ph type="title"/>
          </p:nvPr>
        </p:nvSpPr>
        <p:spPr>
          <a:xfrm>
            <a:off x="952500" y="762000"/>
            <a:ext cx="10287000" cy="713581"/>
          </a:xfrm>
        </p:spPr>
        <p:txBody>
          <a:bodyPr>
            <a:normAutofit/>
          </a:bodyPr>
          <a:lstStyle/>
          <a:p>
            <a:pPr algn="ctr"/>
            <a:r>
              <a:rPr lang="en-US" sz="4000" dirty="0">
                <a:solidFill>
                  <a:srgbClr val="009B16"/>
                </a:solidFill>
              </a:rPr>
              <a:t>Highlights</a:t>
            </a:r>
          </a:p>
        </p:txBody>
      </p:sp>
      <p:sp>
        <p:nvSpPr>
          <p:cNvPr id="3" name="Content Placeholder 2">
            <a:extLst>
              <a:ext uri="{FF2B5EF4-FFF2-40B4-BE49-F238E27FC236}">
                <a16:creationId xmlns:a16="http://schemas.microsoft.com/office/drawing/2014/main" id="{A4E68B1B-6151-5146-A59B-A7FB1A1C9872}"/>
              </a:ext>
            </a:extLst>
          </p:cNvPr>
          <p:cNvSpPr>
            <a:spLocks noGrp="1"/>
          </p:cNvSpPr>
          <p:nvPr>
            <p:ph idx="1"/>
          </p:nvPr>
        </p:nvSpPr>
        <p:spPr>
          <a:xfrm>
            <a:off x="952500" y="1756237"/>
            <a:ext cx="10820400" cy="4029869"/>
          </a:xfrm>
        </p:spPr>
        <p:txBody>
          <a:bodyPr>
            <a:noAutofit/>
          </a:bodyPr>
          <a:lstStyle/>
          <a:p>
            <a:pPr marL="285750" indent="-285750"/>
            <a:r>
              <a:rPr lang="en-US" sz="2000" dirty="0">
                <a:latin typeface="Avenir Light" panose="020B0402020203020204" pitchFamily="34" charset="77"/>
              </a:rPr>
              <a:t>Delegate meeting will be held at the New Orleans Marriott (host hotel).  The overflow hotel is the Sheraton. The hotels are located across the street from each other. Hotel rates are $189/night.</a:t>
            </a:r>
          </a:p>
          <a:p>
            <a:pPr marL="285750" indent="-285750"/>
            <a:r>
              <a:rPr lang="en-US" sz="2000" dirty="0">
                <a:latin typeface="Avenir Light" panose="020B0402020203020204" pitchFamily="34" charset="77"/>
              </a:rPr>
              <a:t>ASPE will provide bussing from the Marriott and Sheraton to the Morial Convention Center on September 14.</a:t>
            </a:r>
          </a:p>
          <a:p>
            <a:pPr marL="285750" indent="-285750"/>
            <a:r>
              <a:rPr lang="en-US" sz="2000" dirty="0">
                <a:latin typeface="Avenir Light" panose="020B0402020203020204" pitchFamily="34" charset="77"/>
              </a:rPr>
              <a:t>ASPE will use Halls C &amp; D  in the Morial Convention Center for the Expo and educational classes.</a:t>
            </a:r>
          </a:p>
          <a:p>
            <a:pPr marL="285750" indent="-285750"/>
            <a:r>
              <a:rPr lang="en-US" sz="2000" dirty="0">
                <a:latin typeface="Avenir Light" panose="020B0402020203020204" pitchFamily="34" charset="77"/>
              </a:rPr>
              <a:t>Sunday Night Party will be held at the House of Blues, which is a short walk from both hotels. Bradley Corporation is the sponsor.</a:t>
            </a:r>
          </a:p>
          <a:p>
            <a:pPr marL="285750" indent="-285750"/>
            <a:r>
              <a:rPr lang="en-US" sz="2000" dirty="0">
                <a:latin typeface="Avenir Light" panose="020B0402020203020204" pitchFamily="34" charset="77"/>
              </a:rPr>
              <a:t>Women of ASPE Leadership Forum will be held again on Friday, Sept. 11</a:t>
            </a:r>
            <a:r>
              <a:rPr lang="en-US" sz="2000" baseline="30000" dirty="0">
                <a:latin typeface="Avenir Light" panose="020B0402020203020204" pitchFamily="34" charset="77"/>
              </a:rPr>
              <a:t> </a:t>
            </a:r>
            <a:r>
              <a:rPr lang="en-US" sz="2000" dirty="0">
                <a:latin typeface="Avenir Light" panose="020B0402020203020204" pitchFamily="34" charset="77"/>
              </a:rPr>
              <a:t> at the New Orleans Marriott</a:t>
            </a:r>
          </a:p>
        </p:txBody>
      </p:sp>
    </p:spTree>
    <p:extLst>
      <p:ext uri="{BB962C8B-B14F-4D97-AF65-F5344CB8AC3E}">
        <p14:creationId xmlns:p14="http://schemas.microsoft.com/office/powerpoint/2010/main" val="24737867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E0AD9-36F8-594C-A757-3FE53AABE700}"/>
              </a:ext>
            </a:extLst>
          </p:cNvPr>
          <p:cNvSpPr>
            <a:spLocks noGrp="1"/>
          </p:cNvSpPr>
          <p:nvPr>
            <p:ph type="title"/>
          </p:nvPr>
        </p:nvSpPr>
        <p:spPr>
          <a:xfrm>
            <a:off x="911007" y="2523654"/>
            <a:ext cx="6530944" cy="735594"/>
          </a:xfrm>
        </p:spPr>
        <p:txBody>
          <a:bodyPr>
            <a:noAutofit/>
          </a:bodyPr>
          <a:lstStyle/>
          <a:p>
            <a:pPr algn="l"/>
            <a:r>
              <a:rPr lang="en-US" sz="5400" dirty="0"/>
              <a:t>Future Events</a:t>
            </a:r>
          </a:p>
        </p:txBody>
      </p:sp>
    </p:spTree>
    <p:extLst>
      <p:ext uri="{BB962C8B-B14F-4D97-AF65-F5344CB8AC3E}">
        <p14:creationId xmlns:p14="http://schemas.microsoft.com/office/powerpoint/2010/main" val="39066866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7E662-3450-AE44-B4CE-1B58A7C8B9E1}"/>
              </a:ext>
            </a:extLst>
          </p:cNvPr>
          <p:cNvSpPr>
            <a:spLocks noGrp="1"/>
          </p:cNvSpPr>
          <p:nvPr>
            <p:ph type="title"/>
          </p:nvPr>
        </p:nvSpPr>
        <p:spPr>
          <a:xfrm>
            <a:off x="1028699" y="663889"/>
            <a:ext cx="10134601" cy="712237"/>
          </a:xfrm>
        </p:spPr>
        <p:txBody>
          <a:bodyPr>
            <a:normAutofit/>
          </a:bodyPr>
          <a:lstStyle/>
          <a:p>
            <a:pPr algn="ctr"/>
            <a:r>
              <a:rPr lang="en-US" sz="4000" dirty="0">
                <a:solidFill>
                  <a:srgbClr val="009B16"/>
                </a:solidFill>
              </a:rPr>
              <a:t>Symposium / Convention &amp; Expo</a:t>
            </a:r>
          </a:p>
        </p:txBody>
      </p:sp>
      <p:sp>
        <p:nvSpPr>
          <p:cNvPr id="3" name="Content Placeholder 2">
            <a:extLst>
              <a:ext uri="{FF2B5EF4-FFF2-40B4-BE49-F238E27FC236}">
                <a16:creationId xmlns:a16="http://schemas.microsoft.com/office/drawing/2014/main" id="{4253F9B2-4D11-234F-872F-094BC650622F}"/>
              </a:ext>
            </a:extLst>
          </p:cNvPr>
          <p:cNvSpPr>
            <a:spLocks noGrp="1"/>
          </p:cNvSpPr>
          <p:nvPr>
            <p:ph idx="1"/>
          </p:nvPr>
        </p:nvSpPr>
        <p:spPr>
          <a:xfrm>
            <a:off x="952500" y="1734871"/>
            <a:ext cx="10401300" cy="4549775"/>
          </a:xfrm>
        </p:spPr>
        <p:txBody>
          <a:bodyPr>
            <a:normAutofit/>
          </a:bodyPr>
          <a:lstStyle/>
          <a:p>
            <a:pPr marL="0" indent="0">
              <a:spcBef>
                <a:spcPts val="1600"/>
              </a:spcBef>
              <a:buNone/>
            </a:pPr>
            <a:r>
              <a:rPr lang="en-US" b="1" dirty="0">
                <a:solidFill>
                  <a:schemeClr val="accent4">
                    <a:lumMod val="60000"/>
                    <a:lumOff val="40000"/>
                  </a:schemeClr>
                </a:solidFill>
                <a:latin typeface="Avenir Heavy" panose="02000503020000020003" pitchFamily="2" charset="0"/>
              </a:rPr>
              <a:t>2021 Technical Symposium</a:t>
            </a:r>
            <a:r>
              <a:rPr lang="en-US" sz="2000" b="1" dirty="0">
                <a:solidFill>
                  <a:schemeClr val="accent4">
                    <a:lumMod val="60000"/>
                    <a:lumOff val="40000"/>
                  </a:schemeClr>
                </a:solidFill>
                <a:latin typeface="Avenir Heavy" panose="02000503020000020003" pitchFamily="2" charset="0"/>
              </a:rPr>
              <a:t>  </a:t>
            </a:r>
            <a:r>
              <a:rPr lang="en-US" sz="2000" dirty="0">
                <a:latin typeface="Avenir Light" panose="020B0402020203020204" pitchFamily="34" charset="77"/>
              </a:rPr>
              <a:t>San Diego | September 21-26, 2021</a:t>
            </a:r>
          </a:p>
          <a:p>
            <a:pPr marL="0" indent="0">
              <a:spcBef>
                <a:spcPts val="1600"/>
              </a:spcBef>
              <a:buNone/>
            </a:pPr>
            <a:r>
              <a:rPr lang="en-US" b="1" dirty="0">
                <a:solidFill>
                  <a:srgbClr val="1C6FA9"/>
                </a:solidFill>
                <a:latin typeface="Avenir Heavy" panose="02000503020000020003" pitchFamily="2" charset="0"/>
              </a:rPr>
              <a:t>2022 Convention &amp; Expo  </a:t>
            </a:r>
            <a:r>
              <a:rPr lang="en-US" sz="2000" dirty="0">
                <a:latin typeface="Avenir Light" panose="020B0402020203020204" pitchFamily="34" charset="77"/>
              </a:rPr>
              <a:t>Indianapolis | September 16-21, 2022 </a:t>
            </a:r>
          </a:p>
          <a:p>
            <a:pPr marL="0" indent="0">
              <a:spcBef>
                <a:spcPts val="1600"/>
              </a:spcBef>
              <a:buNone/>
            </a:pPr>
            <a:r>
              <a:rPr lang="en-US" b="1" dirty="0">
                <a:solidFill>
                  <a:schemeClr val="accent4">
                    <a:lumMod val="60000"/>
                    <a:lumOff val="40000"/>
                  </a:schemeClr>
                </a:solidFill>
                <a:latin typeface="Avenir Heavy" panose="02000503020000020003" pitchFamily="2" charset="0"/>
              </a:rPr>
              <a:t>2023 Technical Symposium  </a:t>
            </a:r>
            <a:r>
              <a:rPr lang="en-US" sz="2000" dirty="0">
                <a:latin typeface="Avenir Light" panose="020B0402020203020204" pitchFamily="34" charset="77"/>
              </a:rPr>
              <a:t>Bellevue, WA | September 26 - October 2, 2023 </a:t>
            </a:r>
          </a:p>
          <a:p>
            <a:pPr marL="0" indent="0">
              <a:spcBef>
                <a:spcPts val="1600"/>
              </a:spcBef>
              <a:buNone/>
            </a:pPr>
            <a:r>
              <a:rPr lang="en-US" b="1" dirty="0">
                <a:solidFill>
                  <a:srgbClr val="1C6FA9"/>
                </a:solidFill>
                <a:latin typeface="Avenir Heavy" panose="02000503020000020003" pitchFamily="2" charset="0"/>
              </a:rPr>
              <a:t>2024 Convention &amp; Expo </a:t>
            </a:r>
            <a:r>
              <a:rPr lang="en-US" b="1" dirty="0">
                <a:solidFill>
                  <a:srgbClr val="1C6FA9"/>
                </a:solidFill>
                <a:latin typeface="Avenir Light" panose="020B0402020203020204" pitchFamily="34" charset="77"/>
              </a:rPr>
              <a:t> </a:t>
            </a:r>
            <a:r>
              <a:rPr lang="en-US" sz="2000" dirty="0">
                <a:latin typeface="Avenir Light" panose="020B0402020203020204" pitchFamily="34" charset="77"/>
              </a:rPr>
              <a:t>Columbus, OH | October 15-24, 2024</a:t>
            </a:r>
          </a:p>
        </p:txBody>
      </p:sp>
    </p:spTree>
    <p:extLst>
      <p:ext uri="{BB962C8B-B14F-4D97-AF65-F5344CB8AC3E}">
        <p14:creationId xmlns:p14="http://schemas.microsoft.com/office/powerpoint/2010/main" val="230580804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E0AD9-36F8-594C-A757-3FE53AABE700}"/>
              </a:ext>
            </a:extLst>
          </p:cNvPr>
          <p:cNvSpPr>
            <a:spLocks noGrp="1"/>
          </p:cNvSpPr>
          <p:nvPr>
            <p:ph type="title"/>
          </p:nvPr>
        </p:nvSpPr>
        <p:spPr>
          <a:xfrm>
            <a:off x="950613" y="2428592"/>
            <a:ext cx="10044679" cy="998145"/>
          </a:xfrm>
        </p:spPr>
        <p:txBody>
          <a:bodyPr>
            <a:normAutofit/>
          </a:bodyPr>
          <a:lstStyle/>
          <a:p>
            <a:pPr algn="l"/>
            <a:r>
              <a:rPr lang="en-US" sz="5400" dirty="0"/>
              <a:t>Affiliate Relations</a:t>
            </a:r>
          </a:p>
        </p:txBody>
      </p:sp>
    </p:spTree>
    <p:extLst>
      <p:ext uri="{BB962C8B-B14F-4D97-AF65-F5344CB8AC3E}">
        <p14:creationId xmlns:p14="http://schemas.microsoft.com/office/powerpoint/2010/main" val="24708668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CE68D-B0B0-1A4D-9D8B-1C03FEA8E193}"/>
              </a:ext>
            </a:extLst>
          </p:cNvPr>
          <p:cNvSpPr>
            <a:spLocks noGrp="1"/>
          </p:cNvSpPr>
          <p:nvPr>
            <p:ph type="title"/>
          </p:nvPr>
        </p:nvSpPr>
        <p:spPr>
          <a:xfrm>
            <a:off x="952500" y="600515"/>
            <a:ext cx="10401300" cy="794667"/>
          </a:xfrm>
        </p:spPr>
        <p:txBody>
          <a:bodyPr>
            <a:normAutofit/>
          </a:bodyPr>
          <a:lstStyle/>
          <a:p>
            <a:pPr algn="ctr"/>
            <a:r>
              <a:rPr lang="en-US" sz="4000" b="1" dirty="0">
                <a:solidFill>
                  <a:srgbClr val="009B16"/>
                </a:solidFill>
              </a:rPr>
              <a:t>ASPE Affiliate Programs</a:t>
            </a:r>
            <a:endParaRPr lang="en-US" sz="4000" dirty="0">
              <a:solidFill>
                <a:srgbClr val="009B16"/>
              </a:solidFill>
            </a:endParaRPr>
          </a:p>
        </p:txBody>
      </p:sp>
      <p:sp>
        <p:nvSpPr>
          <p:cNvPr id="3" name="Content Placeholder 2">
            <a:extLst>
              <a:ext uri="{FF2B5EF4-FFF2-40B4-BE49-F238E27FC236}">
                <a16:creationId xmlns:a16="http://schemas.microsoft.com/office/drawing/2014/main" id="{EFF6C8BB-4641-AE4E-BD5D-4DAA27E506A2}"/>
              </a:ext>
            </a:extLst>
          </p:cNvPr>
          <p:cNvSpPr>
            <a:spLocks noGrp="1"/>
          </p:cNvSpPr>
          <p:nvPr>
            <p:ph idx="1"/>
          </p:nvPr>
        </p:nvSpPr>
        <p:spPr>
          <a:xfrm>
            <a:off x="952500" y="1720159"/>
            <a:ext cx="10401300" cy="4139571"/>
          </a:xfrm>
        </p:spPr>
        <p:txBody>
          <a:bodyPr>
            <a:normAutofit/>
          </a:bodyPr>
          <a:lstStyle/>
          <a:p>
            <a:pPr marL="0" lvl="0" indent="0">
              <a:spcBef>
                <a:spcPts val="0"/>
              </a:spcBef>
              <a:buNone/>
              <a:defRPr/>
            </a:pPr>
            <a:r>
              <a:rPr lang="en-US" sz="2000" b="1" dirty="0">
                <a:latin typeface="Avenir Heavy" panose="02000503020000020003" pitchFamily="2" charset="0"/>
                <a:ea typeface="Calibri" charset="0"/>
                <a:cs typeface="Calibri" charset="0"/>
              </a:rPr>
              <a:t>Sponsor Program:</a:t>
            </a:r>
          </a:p>
          <a:p>
            <a:pPr>
              <a:lnSpc>
                <a:spcPct val="140000"/>
              </a:lnSpc>
              <a:spcBef>
                <a:spcPts val="0"/>
              </a:spcBef>
            </a:pPr>
            <a:r>
              <a:rPr lang="en-US" sz="2000" dirty="0">
                <a:latin typeface="Avenir Light" panose="020B0402020203020204" pitchFamily="34" charset="77"/>
                <a:ea typeface="Calibri" charset="0"/>
                <a:cs typeface="Calibri" charset="0"/>
              </a:rPr>
              <a:t>Continues to be an integral part of our Affiliate Program.</a:t>
            </a:r>
          </a:p>
          <a:p>
            <a:pPr>
              <a:lnSpc>
                <a:spcPct val="140000"/>
              </a:lnSpc>
              <a:spcBef>
                <a:spcPts val="0"/>
              </a:spcBef>
            </a:pPr>
            <a:r>
              <a:rPr lang="en-US" sz="2000" dirty="0">
                <a:latin typeface="Avenir Light" panose="020B0402020203020204" pitchFamily="34" charset="77"/>
                <a:ea typeface="Calibri" charset="0"/>
                <a:cs typeface="Calibri" charset="0"/>
              </a:rPr>
              <a:t>Staff continues to add to the benefits of being an Affiliate Sponsor.</a:t>
            </a:r>
          </a:p>
          <a:p>
            <a:pPr lvl="1">
              <a:lnSpc>
                <a:spcPct val="140000"/>
              </a:lnSpc>
              <a:spcBef>
                <a:spcPts val="0"/>
              </a:spcBef>
              <a:buFont typeface="Courier New" panose="02070309020205020404" pitchFamily="49" charset="0"/>
              <a:buChar char="o"/>
            </a:pPr>
            <a:r>
              <a:rPr lang="en-US" sz="2000" dirty="0">
                <a:latin typeface="Avenir Light" panose="020B0402020203020204" pitchFamily="34" charset="77"/>
                <a:ea typeface="Calibri" charset="0"/>
                <a:cs typeface="Calibri" charset="0"/>
              </a:rPr>
              <a:t>Sponsor profiles on aspe.org allow for additional information about our supporters, including video and social media links.</a:t>
            </a:r>
          </a:p>
          <a:p>
            <a:pPr>
              <a:lnSpc>
                <a:spcPct val="140000"/>
              </a:lnSpc>
              <a:spcBef>
                <a:spcPts val="0"/>
              </a:spcBef>
            </a:pPr>
            <a:r>
              <a:rPr lang="en-US" sz="2000" dirty="0">
                <a:latin typeface="Avenir Light" panose="020B0402020203020204" pitchFamily="34" charset="77"/>
                <a:ea typeface="Calibri" charset="0"/>
                <a:cs typeface="Calibri" charset="0"/>
              </a:rPr>
              <a:t>Delta Faucet continues to be the Exclusive Sponsor for the Women of ASPE.</a:t>
            </a:r>
          </a:p>
          <a:p>
            <a:pPr>
              <a:lnSpc>
                <a:spcPct val="140000"/>
              </a:lnSpc>
              <a:spcBef>
                <a:spcPts val="0"/>
              </a:spcBef>
            </a:pPr>
            <a:r>
              <a:rPr lang="en-US" sz="2000" dirty="0">
                <a:latin typeface="Avenir Light" panose="020B0402020203020204" pitchFamily="34" charset="77"/>
                <a:ea typeface="Calibri" charset="0"/>
                <a:cs typeface="Calibri" charset="0"/>
              </a:rPr>
              <a:t>Zurn continues to be the Exclusive Sponsor for ASPE Young Professionals.</a:t>
            </a:r>
          </a:p>
          <a:p>
            <a:pPr marL="0" indent="0">
              <a:lnSpc>
                <a:spcPct val="140000"/>
              </a:lnSpc>
              <a:spcBef>
                <a:spcPts val="0"/>
              </a:spcBef>
              <a:buNone/>
            </a:pPr>
            <a:endParaRPr lang="en-US" sz="2000" dirty="0">
              <a:latin typeface="Avenir Light" panose="020B0402020203020204" pitchFamily="34" charset="77"/>
              <a:ea typeface="Calibri" charset="0"/>
              <a:cs typeface="Calibri" charset="0"/>
            </a:endParaRPr>
          </a:p>
          <a:p>
            <a:endParaRPr lang="en-US" sz="2000" dirty="0"/>
          </a:p>
        </p:txBody>
      </p:sp>
    </p:spTree>
    <p:extLst>
      <p:ext uri="{BB962C8B-B14F-4D97-AF65-F5344CB8AC3E}">
        <p14:creationId xmlns:p14="http://schemas.microsoft.com/office/powerpoint/2010/main" val="3125266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BABD7-9799-D340-A422-22AEDCA21F0C}"/>
              </a:ext>
            </a:extLst>
          </p:cNvPr>
          <p:cNvSpPr>
            <a:spLocks noGrp="1"/>
          </p:cNvSpPr>
          <p:nvPr>
            <p:ph type="title"/>
          </p:nvPr>
        </p:nvSpPr>
        <p:spPr/>
        <p:txBody>
          <a:bodyPr>
            <a:normAutofit/>
          </a:bodyPr>
          <a:lstStyle/>
          <a:p>
            <a:r>
              <a:rPr lang="en-US" sz="4000" dirty="0">
                <a:solidFill>
                  <a:srgbClr val="009B16"/>
                </a:solidFill>
              </a:rPr>
              <a:t>ASPE Compassion Waiver</a:t>
            </a:r>
          </a:p>
        </p:txBody>
      </p:sp>
      <p:sp>
        <p:nvSpPr>
          <p:cNvPr id="3" name="Content Placeholder 2">
            <a:extLst>
              <a:ext uri="{FF2B5EF4-FFF2-40B4-BE49-F238E27FC236}">
                <a16:creationId xmlns:a16="http://schemas.microsoft.com/office/drawing/2014/main" id="{28CEDB15-5D84-394C-A777-811BAC87CE39}"/>
              </a:ext>
            </a:extLst>
          </p:cNvPr>
          <p:cNvSpPr>
            <a:spLocks noGrp="1"/>
          </p:cNvSpPr>
          <p:nvPr>
            <p:ph idx="1"/>
          </p:nvPr>
        </p:nvSpPr>
        <p:spPr>
          <a:xfrm>
            <a:off x="848360" y="1825625"/>
            <a:ext cx="10977880" cy="4089753"/>
          </a:xfrm>
        </p:spPr>
        <p:txBody>
          <a:bodyPr>
            <a:noAutofit/>
          </a:bodyPr>
          <a:lstStyle/>
          <a:p>
            <a:r>
              <a:rPr lang="en-US" sz="2000" dirty="0">
                <a:latin typeface="Avenir Light" panose="020B0402020203020204" pitchFamily="34" charset="77"/>
              </a:rPr>
              <a:t>ASPE hopes you and your family remain healthy and safe during these unprecedented times brought about by the COVID-19 pandemic. </a:t>
            </a:r>
          </a:p>
          <a:p>
            <a:r>
              <a:rPr lang="en-US" sz="2000" dirty="0">
                <a:latin typeface="Avenir Light" panose="020B0402020203020204" pitchFamily="34" charset="77"/>
              </a:rPr>
              <a:t>ASPE is committed to helping our members maintain their professional success through the benefits of being and remaining an ASPE member. As a member, we are sure you are committed to the same goal.</a:t>
            </a:r>
          </a:p>
          <a:p>
            <a:r>
              <a:rPr lang="en-US" sz="2000" dirty="0">
                <a:latin typeface="Avenir Light" panose="020B0402020203020204" pitchFamily="34" charset="77"/>
              </a:rPr>
              <a:t>Knowing how important our members are to the Society’s overall success, and especially now, knowing how the circumstances of this pandemic have affected the plumbing engineering industry as a whole, ASPE would like to share a reminder of the Compassion Waiver of Society Dues. </a:t>
            </a:r>
          </a:p>
          <a:p>
            <a:r>
              <a:rPr lang="en-US" sz="2000" dirty="0">
                <a:latin typeface="Avenir Light" panose="020B0402020203020204" pitchFamily="34" charset="77"/>
              </a:rPr>
              <a:t>Should you have a need, please use this link to continue receiving the needed benefits of being an ASPE member: </a:t>
            </a:r>
            <a:r>
              <a:rPr lang="en-US" sz="2000" dirty="0">
                <a:hlinkClick r:id="rId2"/>
              </a:rPr>
              <a:t>https://www.aspe.org/membership-global-community/membership/members-only/application-for-compassion-waiver-of-society-dues/</a:t>
            </a:r>
            <a:endParaRPr lang="en-US" sz="2000" dirty="0"/>
          </a:p>
          <a:p>
            <a:endParaRPr lang="en-US" sz="2000" dirty="0"/>
          </a:p>
          <a:p>
            <a:endParaRPr lang="en-US" sz="2000" dirty="0"/>
          </a:p>
        </p:txBody>
      </p:sp>
    </p:spTree>
    <p:extLst>
      <p:ext uri="{BB962C8B-B14F-4D97-AF65-F5344CB8AC3E}">
        <p14:creationId xmlns:p14="http://schemas.microsoft.com/office/powerpoint/2010/main" val="181631519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CE68D-B0B0-1A4D-9D8B-1C03FEA8E193}"/>
              </a:ext>
            </a:extLst>
          </p:cNvPr>
          <p:cNvSpPr>
            <a:spLocks noGrp="1"/>
          </p:cNvSpPr>
          <p:nvPr>
            <p:ph type="title"/>
          </p:nvPr>
        </p:nvSpPr>
        <p:spPr>
          <a:xfrm>
            <a:off x="952500" y="627675"/>
            <a:ext cx="10273797" cy="794667"/>
          </a:xfrm>
        </p:spPr>
        <p:txBody>
          <a:bodyPr>
            <a:normAutofit/>
          </a:bodyPr>
          <a:lstStyle/>
          <a:p>
            <a:pPr algn="ctr"/>
            <a:r>
              <a:rPr lang="en-US" sz="4000" b="1" dirty="0">
                <a:solidFill>
                  <a:srgbClr val="009B16"/>
                </a:solidFill>
              </a:rPr>
              <a:t>ASPE Affiliate Programs</a:t>
            </a:r>
            <a:endParaRPr lang="en-US" sz="4000" dirty="0">
              <a:solidFill>
                <a:srgbClr val="009B16"/>
              </a:solidFill>
            </a:endParaRPr>
          </a:p>
        </p:txBody>
      </p:sp>
      <p:sp>
        <p:nvSpPr>
          <p:cNvPr id="3" name="Content Placeholder 2">
            <a:extLst>
              <a:ext uri="{FF2B5EF4-FFF2-40B4-BE49-F238E27FC236}">
                <a16:creationId xmlns:a16="http://schemas.microsoft.com/office/drawing/2014/main" id="{EFF6C8BB-4641-AE4E-BD5D-4DAA27E506A2}"/>
              </a:ext>
            </a:extLst>
          </p:cNvPr>
          <p:cNvSpPr>
            <a:spLocks noGrp="1"/>
          </p:cNvSpPr>
          <p:nvPr>
            <p:ph idx="1"/>
          </p:nvPr>
        </p:nvSpPr>
        <p:spPr>
          <a:xfrm>
            <a:off x="952500" y="1726685"/>
            <a:ext cx="10435591" cy="4385945"/>
          </a:xfrm>
        </p:spPr>
        <p:txBody>
          <a:bodyPr>
            <a:normAutofit/>
          </a:bodyPr>
          <a:lstStyle/>
          <a:p>
            <a:pPr marL="0" indent="0">
              <a:spcBef>
                <a:spcPts val="0"/>
              </a:spcBef>
              <a:buNone/>
            </a:pPr>
            <a:r>
              <a:rPr lang="en-US" sz="2000" b="1" dirty="0">
                <a:latin typeface="Avenir Heavy" panose="02000503020000020003" pitchFamily="2" charset="0"/>
                <a:ea typeface="Calibri" charset="0"/>
                <a:cs typeface="Calibri" charset="0"/>
              </a:rPr>
              <a:t>ASPE Pipeline:</a:t>
            </a:r>
          </a:p>
          <a:p>
            <a:pPr>
              <a:lnSpc>
                <a:spcPct val="140000"/>
              </a:lnSpc>
              <a:spcBef>
                <a:spcPts val="0"/>
              </a:spcBef>
            </a:pPr>
            <a:r>
              <a:rPr lang="en-US" sz="2000" dirty="0">
                <a:latin typeface="Avenir Light" panose="020B0402020203020204" pitchFamily="34" charset="77"/>
                <a:ea typeface="Calibri" charset="0"/>
                <a:cs typeface="Calibri" charset="0"/>
              </a:rPr>
              <a:t>New website format was introduced in late 2019.</a:t>
            </a:r>
          </a:p>
          <a:p>
            <a:pPr lvl="1">
              <a:lnSpc>
                <a:spcPct val="140000"/>
              </a:lnSpc>
              <a:spcBef>
                <a:spcPts val="0"/>
              </a:spcBef>
              <a:buFont typeface="Courier New" panose="02070309020205020404" pitchFamily="49" charset="0"/>
              <a:buChar char="o"/>
            </a:pPr>
            <a:r>
              <a:rPr lang="en-US" sz="2000" dirty="0">
                <a:latin typeface="Avenir Light" panose="020B0402020203020204" pitchFamily="34" charset="77"/>
                <a:ea typeface="Calibri" charset="0"/>
                <a:cs typeface="Calibri" charset="0"/>
              </a:rPr>
              <a:t>Continued expansion of ASPE Pipeline will be forthcoming.</a:t>
            </a:r>
          </a:p>
          <a:p>
            <a:pPr>
              <a:lnSpc>
                <a:spcPct val="140000"/>
              </a:lnSpc>
              <a:spcBef>
                <a:spcPts val="0"/>
              </a:spcBef>
            </a:pPr>
            <a:r>
              <a:rPr lang="en-US" sz="2000" dirty="0">
                <a:latin typeface="Avenir Light" panose="020B0402020203020204" pitchFamily="34" charset="77"/>
                <a:ea typeface="Calibri" charset="0"/>
                <a:cs typeface="Calibri" charset="0"/>
              </a:rPr>
              <a:t>Several advertising opportunities continue to be available.</a:t>
            </a:r>
          </a:p>
          <a:p>
            <a:pPr marL="0" indent="0">
              <a:spcBef>
                <a:spcPts val="0"/>
              </a:spcBef>
              <a:buNone/>
            </a:pPr>
            <a:endParaRPr lang="en-US" sz="2000" dirty="0">
              <a:latin typeface="Avenir Book" panose="02000503020000020003" pitchFamily="2" charset="0"/>
              <a:ea typeface="Calibri" charset="0"/>
              <a:cs typeface="Calibri" charset="0"/>
            </a:endParaRPr>
          </a:p>
          <a:p>
            <a:pPr marL="0" indent="0">
              <a:spcBef>
                <a:spcPts val="0"/>
              </a:spcBef>
              <a:buNone/>
            </a:pPr>
            <a:r>
              <a:rPr lang="en-US" sz="2000" b="1" dirty="0">
                <a:latin typeface="Avenir Heavy" panose="02000503020000020003" pitchFamily="2" charset="0"/>
                <a:ea typeface="Calibri" charset="0"/>
                <a:cs typeface="Calibri" charset="0"/>
              </a:rPr>
              <a:t>ASPE Convention &amp; Expo:</a:t>
            </a:r>
          </a:p>
          <a:p>
            <a:pPr>
              <a:lnSpc>
                <a:spcPct val="140000"/>
              </a:lnSpc>
              <a:spcBef>
                <a:spcPts val="0"/>
              </a:spcBef>
            </a:pPr>
            <a:r>
              <a:rPr lang="en-US" sz="2000" dirty="0">
                <a:latin typeface="Avenir Light" panose="020B0402020203020204" pitchFamily="34" charset="77"/>
                <a:ea typeface="Calibri" charset="0"/>
                <a:cs typeface="Calibri" charset="0"/>
              </a:rPr>
              <a:t>Sponsorship activity continues to be strong.</a:t>
            </a:r>
          </a:p>
          <a:p>
            <a:pPr>
              <a:lnSpc>
                <a:spcPct val="140000"/>
              </a:lnSpc>
              <a:spcBef>
                <a:spcPts val="0"/>
              </a:spcBef>
            </a:pPr>
            <a:r>
              <a:rPr lang="en-US" sz="2000" dirty="0">
                <a:latin typeface="Avenir Light" panose="020B0402020203020204" pitchFamily="34" charset="77"/>
                <a:ea typeface="Calibri" charset="0"/>
                <a:cs typeface="Calibri" charset="0"/>
              </a:rPr>
              <a:t>Product Showcase and Innovation Theatre continue to be popular.</a:t>
            </a:r>
          </a:p>
          <a:p>
            <a:pPr>
              <a:lnSpc>
                <a:spcPct val="140000"/>
              </a:lnSpc>
              <a:spcBef>
                <a:spcPts val="0"/>
              </a:spcBef>
            </a:pPr>
            <a:r>
              <a:rPr lang="en-US" sz="2000" dirty="0">
                <a:latin typeface="Avenir Light" panose="020B0402020203020204" pitchFamily="34" charset="77"/>
                <a:ea typeface="Calibri" charset="0"/>
                <a:cs typeface="Calibri" charset="0"/>
              </a:rPr>
              <a:t>Bradley Corporation is the sponsor of the Sunday Night Party at the  House of Blues.</a:t>
            </a:r>
          </a:p>
          <a:p>
            <a:pPr>
              <a:lnSpc>
                <a:spcPct val="140000"/>
              </a:lnSpc>
              <a:spcBef>
                <a:spcPts val="0"/>
              </a:spcBef>
            </a:pPr>
            <a:r>
              <a:rPr lang="en-US" sz="2000" dirty="0">
                <a:latin typeface="Avenir Light" panose="020B0402020203020204" pitchFamily="34" charset="77"/>
                <a:ea typeface="Calibri" charset="0"/>
                <a:cs typeface="Calibri" charset="0"/>
              </a:rPr>
              <a:t>QuantumFlo will sponsor the Presidential Delegate and VIP Social – a new event!</a:t>
            </a:r>
          </a:p>
          <a:p>
            <a:endParaRPr lang="en-US" sz="2000" dirty="0"/>
          </a:p>
        </p:txBody>
      </p:sp>
    </p:spTree>
    <p:extLst>
      <p:ext uri="{BB962C8B-B14F-4D97-AF65-F5344CB8AC3E}">
        <p14:creationId xmlns:p14="http://schemas.microsoft.com/office/powerpoint/2010/main" val="355122062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63780-3A51-9D42-96A6-F75E5475813B}"/>
              </a:ext>
            </a:extLst>
          </p:cNvPr>
          <p:cNvSpPr>
            <a:spLocks noGrp="1"/>
          </p:cNvSpPr>
          <p:nvPr>
            <p:ph type="title"/>
          </p:nvPr>
        </p:nvSpPr>
        <p:spPr>
          <a:xfrm>
            <a:off x="1028700" y="2184919"/>
            <a:ext cx="10270025" cy="1325563"/>
          </a:xfrm>
        </p:spPr>
        <p:txBody>
          <a:bodyPr>
            <a:normAutofit/>
          </a:bodyPr>
          <a:lstStyle/>
          <a:p>
            <a:pPr algn="ctr"/>
            <a:r>
              <a:rPr lang="en-US" sz="5400" dirty="0"/>
              <a:t>Thank You!</a:t>
            </a:r>
          </a:p>
        </p:txBody>
      </p:sp>
    </p:spTree>
    <p:extLst>
      <p:ext uri="{BB962C8B-B14F-4D97-AF65-F5344CB8AC3E}">
        <p14:creationId xmlns:p14="http://schemas.microsoft.com/office/powerpoint/2010/main" val="175590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63780-3A51-9D42-96A6-F75E5475813B}"/>
              </a:ext>
            </a:extLst>
          </p:cNvPr>
          <p:cNvSpPr>
            <a:spLocks noGrp="1"/>
          </p:cNvSpPr>
          <p:nvPr>
            <p:ph type="title"/>
          </p:nvPr>
        </p:nvSpPr>
        <p:spPr>
          <a:xfrm>
            <a:off x="0" y="357987"/>
            <a:ext cx="12192000" cy="1325563"/>
          </a:xfrm>
        </p:spPr>
        <p:txBody>
          <a:bodyPr>
            <a:normAutofit/>
          </a:bodyPr>
          <a:lstStyle/>
          <a:p>
            <a:pPr algn="ctr"/>
            <a:r>
              <a:rPr lang="en-US" sz="4000" dirty="0">
                <a:solidFill>
                  <a:srgbClr val="009B16"/>
                </a:solidFill>
              </a:rPr>
              <a:t>Early Renewal Discount for First-Year Members</a:t>
            </a:r>
          </a:p>
        </p:txBody>
      </p:sp>
      <p:sp>
        <p:nvSpPr>
          <p:cNvPr id="3" name="Content Placeholder 2">
            <a:extLst>
              <a:ext uri="{FF2B5EF4-FFF2-40B4-BE49-F238E27FC236}">
                <a16:creationId xmlns:a16="http://schemas.microsoft.com/office/drawing/2014/main" id="{5028BD52-1120-C14D-85F7-501424E7AECE}"/>
              </a:ext>
            </a:extLst>
          </p:cNvPr>
          <p:cNvSpPr>
            <a:spLocks noGrp="1"/>
          </p:cNvSpPr>
          <p:nvPr>
            <p:ph idx="1"/>
          </p:nvPr>
        </p:nvSpPr>
        <p:spPr>
          <a:xfrm>
            <a:off x="856537" y="1699656"/>
            <a:ext cx="10162541" cy="3224998"/>
          </a:xfrm>
        </p:spPr>
        <p:txBody>
          <a:bodyPr>
            <a:noAutofit/>
          </a:bodyPr>
          <a:lstStyle/>
          <a:p>
            <a:pPr>
              <a:lnSpc>
                <a:spcPct val="140000"/>
              </a:lnSpc>
              <a:spcBef>
                <a:spcPts val="1800"/>
              </a:spcBef>
            </a:pPr>
            <a:r>
              <a:rPr lang="en-US" sz="2000" dirty="0">
                <a:latin typeface="Avenir Light" panose="020B0402020203020204" pitchFamily="34" charset="77"/>
                <a:ea typeface="Calibri" charset="0"/>
                <a:cs typeface="Calibri" charset="0"/>
              </a:rPr>
              <a:t>Renew by the end of the eighth month of membership and receive a reduced dues amount of $170.</a:t>
            </a:r>
          </a:p>
          <a:p>
            <a:pPr>
              <a:lnSpc>
                <a:spcPct val="140000"/>
              </a:lnSpc>
              <a:spcBef>
                <a:spcPts val="1800"/>
              </a:spcBef>
            </a:pPr>
            <a:r>
              <a:rPr lang="en-US" sz="2000" dirty="0">
                <a:latin typeface="Avenir Light" panose="020B0402020203020204" pitchFamily="34" charset="77"/>
                <a:ea typeface="Calibri" charset="0"/>
                <a:cs typeface="Calibri" charset="0"/>
              </a:rPr>
              <a:t>Only 125 members per quarter can take advantage of the offer.</a:t>
            </a:r>
          </a:p>
          <a:p>
            <a:pPr>
              <a:lnSpc>
                <a:spcPct val="140000"/>
              </a:lnSpc>
              <a:spcBef>
                <a:spcPts val="1800"/>
              </a:spcBef>
            </a:pPr>
            <a:r>
              <a:rPr lang="en-US" sz="2000" dirty="0">
                <a:latin typeface="Avenir Light" panose="020B0402020203020204" pitchFamily="34" charset="77"/>
                <a:ea typeface="Calibri" charset="0"/>
                <a:cs typeface="Calibri" charset="0"/>
              </a:rPr>
              <a:t>Renewal </a:t>
            </a:r>
            <a:r>
              <a:rPr lang="en-US" sz="2000" u="sng" dirty="0">
                <a:latin typeface="Avenir Light" panose="020B0402020203020204" pitchFamily="34" charset="77"/>
                <a:ea typeface="Calibri" charset="0"/>
                <a:cs typeface="Calibri" charset="0"/>
              </a:rPr>
              <a:t>must</a:t>
            </a:r>
            <a:r>
              <a:rPr lang="en-US" sz="2000" dirty="0">
                <a:latin typeface="Avenir Light" panose="020B0402020203020204" pitchFamily="34" charset="77"/>
                <a:ea typeface="Calibri" charset="0"/>
                <a:cs typeface="Calibri" charset="0"/>
              </a:rPr>
              <a:t> be done online at </a:t>
            </a:r>
            <a:r>
              <a:rPr lang="en-US" sz="2000" dirty="0">
                <a:solidFill>
                  <a:srgbClr val="0070C0"/>
                </a:solidFill>
                <a:latin typeface="Avenir Light" panose="020B0402020203020204" pitchFamily="34" charset="77"/>
                <a:ea typeface="Calibri" charset="0"/>
                <a:cs typeface="Calibri" charset="0"/>
                <a:hlinkClick r:id="rId3"/>
              </a:rPr>
              <a:t>aspe.org/MembershipRenewal</a:t>
            </a:r>
            <a:r>
              <a:rPr lang="en-US" sz="2000" dirty="0">
                <a:latin typeface="Avenir Light" panose="020B0402020203020204" pitchFamily="34" charset="77"/>
                <a:ea typeface="Calibri" charset="0"/>
                <a:cs typeface="Calibri" charset="0"/>
              </a:rPr>
              <a:t>.</a:t>
            </a:r>
          </a:p>
          <a:p>
            <a:pPr>
              <a:lnSpc>
                <a:spcPct val="140000"/>
              </a:lnSpc>
              <a:spcBef>
                <a:spcPts val="1800"/>
              </a:spcBef>
            </a:pPr>
            <a:r>
              <a:rPr lang="en-US" sz="2000" dirty="0">
                <a:latin typeface="Avenir Light" panose="020B0402020203020204" pitchFamily="34" charset="77"/>
                <a:ea typeface="Calibri" charset="0"/>
                <a:cs typeface="Calibri" charset="0"/>
              </a:rPr>
              <a:t>To date, 13 members have participated in this initiative.</a:t>
            </a:r>
          </a:p>
        </p:txBody>
      </p:sp>
    </p:spTree>
    <p:extLst>
      <p:ext uri="{BB962C8B-B14F-4D97-AF65-F5344CB8AC3E}">
        <p14:creationId xmlns:p14="http://schemas.microsoft.com/office/powerpoint/2010/main" val="33500360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_New_Template.potx" id="{3723F899-4F76-C342-AE00-A9CA95239EC4}" vid="{488E015D-87BE-F94C-9E19-AF219C9E64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1266</TotalTime>
  <Words>4732</Words>
  <Application>Microsoft Macintosh PowerPoint</Application>
  <PresentationFormat>Widescreen</PresentationFormat>
  <Paragraphs>483</Paragraphs>
  <Slides>81</Slides>
  <Notes>59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81</vt:i4>
      </vt:variant>
    </vt:vector>
  </HeadingPairs>
  <TitlesOfParts>
    <vt:vector size="91" baseType="lpstr">
      <vt:lpstr>Arial</vt:lpstr>
      <vt:lpstr>Avenir Book</vt:lpstr>
      <vt:lpstr>Avenir Heavy</vt:lpstr>
      <vt:lpstr>Avenir Light</vt:lpstr>
      <vt:lpstr>Avenir Medium</vt:lpstr>
      <vt:lpstr>Avenir Roman</vt:lpstr>
      <vt:lpstr>Calibri</vt:lpstr>
      <vt:lpstr>Courier New</vt:lpstr>
      <vt:lpstr>Times New Roman</vt:lpstr>
      <vt:lpstr>Office Theme</vt:lpstr>
      <vt:lpstr>American Society of Plumbing Engineers  2020 Region Meetings</vt:lpstr>
      <vt:lpstr>PowerPoint Presentation</vt:lpstr>
      <vt:lpstr>ASPE Coronavirus (COVID-19) Preparedness Resources</vt:lpstr>
      <vt:lpstr>ASPE’s Response to COVID-19</vt:lpstr>
      <vt:lpstr>ASPE’s Response to COVID-19</vt:lpstr>
      <vt:lpstr>ASPE’s Response to COVID-19</vt:lpstr>
      <vt:lpstr>Membership Initiatives</vt:lpstr>
      <vt:lpstr>ASPE Compassion Waiver</vt:lpstr>
      <vt:lpstr>Early Renewal Discount for First-Year Members</vt:lpstr>
      <vt:lpstr>Multi-Year Membership Renewal</vt:lpstr>
      <vt:lpstr>Multiple Chapter Affiliation</vt:lpstr>
      <vt:lpstr>Membership Services Update</vt:lpstr>
      <vt:lpstr>End-of-Year Reporting System</vt:lpstr>
      <vt:lpstr>Renewal Invoice – (Hard Copy)</vt:lpstr>
      <vt:lpstr>ASPE Mentoring Program –  Now Available Through connect.aspe.org</vt:lpstr>
      <vt:lpstr>ASPE Mentoring Program</vt:lpstr>
      <vt:lpstr>PowerPoint Presentation</vt:lpstr>
      <vt:lpstr>Membership At A Glance</vt:lpstr>
      <vt:lpstr>Membership Trend</vt:lpstr>
      <vt:lpstr>Membership by Type</vt:lpstr>
      <vt:lpstr>ASPE Young Professionals 35 &amp; Under</vt:lpstr>
      <vt:lpstr>Reaching Out to the Younger Generations</vt:lpstr>
      <vt:lpstr>PowerPoint Presentation</vt:lpstr>
      <vt:lpstr>PowerPoint Presentation</vt:lpstr>
      <vt:lpstr>Women of ASPE</vt:lpstr>
      <vt:lpstr>Women of ASPE</vt:lpstr>
      <vt:lpstr>2021 ASPE Chapter Leadership Summit Proposal</vt:lpstr>
      <vt:lpstr>2021 ASPE Chapter Leadership Summit</vt:lpstr>
      <vt:lpstr>2021 ASPE Chapter Leadership Summit</vt:lpstr>
      <vt:lpstr>2021 ASPE Chapter Leadership Summit</vt:lpstr>
      <vt:lpstr>2021 ASPE Chapter Leadership Summit</vt:lpstr>
      <vt:lpstr>2021 ASPE Chapter Leadership Summit Schedule</vt:lpstr>
      <vt:lpstr>Chapter Liability Concerns</vt:lpstr>
      <vt:lpstr>Fraudulent Emails</vt:lpstr>
      <vt:lpstr>Copyright Infringement </vt:lpstr>
      <vt:lpstr>Website Security and Maintenance</vt:lpstr>
      <vt:lpstr>Website Security and Maintenance</vt:lpstr>
      <vt:lpstr>Chapter Officer Personal Protection</vt:lpstr>
      <vt:lpstr>ASPE CONNECT</vt:lpstr>
      <vt:lpstr>ASPE Connect</vt:lpstr>
      <vt:lpstr>ASPE Connect Stats and Usage</vt:lpstr>
      <vt:lpstr>ASPE Connect Stats and Usage</vt:lpstr>
      <vt:lpstr>ASPE Connect Free 30-Day Trial</vt:lpstr>
      <vt:lpstr>ASPE Connect Promotional Video + Anniversary </vt:lpstr>
      <vt:lpstr>ASPE Education</vt:lpstr>
      <vt:lpstr>Education – Workshops</vt:lpstr>
      <vt:lpstr>Education – 2020 Webinars</vt:lpstr>
      <vt:lpstr>ASPE and ASA Education Foundation Course</vt:lpstr>
      <vt:lpstr>Joint Courses with ASA</vt:lpstr>
      <vt:lpstr>Joint Courses with ASA</vt:lpstr>
      <vt:lpstr>Chapter Meeting CEU Integration with  ASPE Education</vt:lpstr>
      <vt:lpstr>PowerPoint Presentation</vt:lpstr>
      <vt:lpstr>Chapter Meeting Integration During  COVID-19 Pandemic</vt:lpstr>
      <vt:lpstr>Outreach to the Younger Generation</vt:lpstr>
      <vt:lpstr>Credentialing &amp; Certification</vt:lpstr>
      <vt:lpstr>Certified in Plumbing Design (CPD)</vt:lpstr>
      <vt:lpstr>CPD Review Classes (Society)</vt:lpstr>
      <vt:lpstr>Certified Plumbing Design Technician (CPDT)</vt:lpstr>
      <vt:lpstr>CPD and CPDT Recertification</vt:lpstr>
      <vt:lpstr>Green Plumbing Design (GPD)</vt:lpstr>
      <vt:lpstr>PE Working Group Update (PEWG)</vt:lpstr>
      <vt:lpstr>PE Working Group Update (PEWG)</vt:lpstr>
      <vt:lpstr>Plumbing Engineering Option Within  the Mechanical Engineering Exam</vt:lpstr>
      <vt:lpstr>ASPE Marketing</vt:lpstr>
      <vt:lpstr>Marketing Update</vt:lpstr>
      <vt:lpstr>Marketing Update</vt:lpstr>
      <vt:lpstr>Marketing Update</vt:lpstr>
      <vt:lpstr>Marketing Update</vt:lpstr>
      <vt:lpstr>Marketing Update</vt:lpstr>
      <vt:lpstr>ASPE Publications</vt:lpstr>
      <vt:lpstr>Publications Update</vt:lpstr>
      <vt:lpstr>Publications Update</vt:lpstr>
      <vt:lpstr>2020 Convention &amp; Expo Updates</vt:lpstr>
      <vt:lpstr>Changes for 2020!</vt:lpstr>
      <vt:lpstr>Highlights</vt:lpstr>
      <vt:lpstr>Future Events</vt:lpstr>
      <vt:lpstr>Symposium / Convention &amp; Expo</vt:lpstr>
      <vt:lpstr>Affiliate Relations</vt:lpstr>
      <vt:lpstr>ASPE Affiliate Programs</vt:lpstr>
      <vt:lpstr>ASPE Affiliate Programs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Society of Plumbing Engineers  2020 Region Meetings</dc:title>
  <dc:creator>Nadine Saucedo</dc:creator>
  <cp:lastModifiedBy>Nadine Saucedo</cp:lastModifiedBy>
  <cp:revision>32</cp:revision>
  <dcterms:created xsi:type="dcterms:W3CDTF">2020-05-12T16:26:53Z</dcterms:created>
  <dcterms:modified xsi:type="dcterms:W3CDTF">2020-05-28T13:00:23Z</dcterms:modified>
</cp:coreProperties>
</file>